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505" r:id="rId2"/>
    <p:sldId id="482" r:id="rId3"/>
    <p:sldId id="508" r:id="rId4"/>
    <p:sldId id="483" r:id="rId5"/>
    <p:sldId id="490" r:id="rId6"/>
    <p:sldId id="493" r:id="rId7"/>
    <p:sldId id="519" r:id="rId8"/>
    <p:sldId id="520" r:id="rId9"/>
    <p:sldId id="518" r:id="rId10"/>
    <p:sldId id="524" r:id="rId11"/>
    <p:sldId id="523" r:id="rId12"/>
    <p:sldId id="522" r:id="rId13"/>
    <p:sldId id="521" r:id="rId14"/>
    <p:sldId id="528" r:id="rId15"/>
    <p:sldId id="529" r:id="rId16"/>
    <p:sldId id="484" r:id="rId17"/>
    <p:sldId id="509" r:id="rId18"/>
    <p:sldId id="503" r:id="rId19"/>
    <p:sldId id="510" r:id="rId20"/>
    <p:sldId id="502" r:id="rId21"/>
    <p:sldId id="496" r:id="rId22"/>
    <p:sldId id="498" r:id="rId23"/>
    <p:sldId id="527" r:id="rId24"/>
    <p:sldId id="499" r:id="rId25"/>
    <p:sldId id="526" r:id="rId26"/>
    <p:sldId id="504" r:id="rId27"/>
    <p:sldId id="485" r:id="rId28"/>
    <p:sldId id="511" r:id="rId29"/>
    <p:sldId id="491" r:id="rId30"/>
    <p:sldId id="486" r:id="rId31"/>
    <p:sldId id="512" r:id="rId32"/>
    <p:sldId id="487" r:id="rId33"/>
    <p:sldId id="513" r:id="rId34"/>
    <p:sldId id="492" r:id="rId35"/>
    <p:sldId id="488" r:id="rId36"/>
    <p:sldId id="514" r:id="rId37"/>
    <p:sldId id="494" r:id="rId38"/>
    <p:sldId id="489" r:id="rId39"/>
    <p:sldId id="515" r:id="rId40"/>
    <p:sldId id="48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17" autoAdjust="0"/>
    <p:restoredTop sz="78046" autoAdjust="0"/>
  </p:normalViewPr>
  <p:slideViewPr>
    <p:cSldViewPr>
      <p:cViewPr>
        <p:scale>
          <a:sx n="75" d="100"/>
          <a:sy n="75" d="100"/>
        </p:scale>
        <p:origin x="-284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68C4D-BD63-4C18-A6B0-CC7FA3CDE5D8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64200-7530-4BB1-9C82-75DADD3EE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Karakteristike određenih delova stambene zgrade</a:t>
            </a:r>
            <a:r>
              <a:rPr lang="sr-Latn-RS" baseline="0" dirty="0" smtClean="0"/>
              <a:t> </a:t>
            </a:r>
            <a:r>
              <a:rPr lang="sr-Latn-RS" dirty="0" smtClean="0"/>
              <a:t>i organizacija sklopa stambene zgrade dati su kroz analizu odgovarajućih</a:t>
            </a:r>
            <a:r>
              <a:rPr lang="sr-Latn-RS" baseline="0" dirty="0" smtClean="0"/>
              <a:t> propisa.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sr-Latn-RS" dirty="0" smtClean="0"/>
              <a:t>zlaz iz podzemne garaže...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U lokale u prizemlju se ulazi spolja, nikada iz zajedničkog komunikacionog </a:t>
            </a:r>
            <a:r>
              <a:rPr lang="en-US" dirty="0" err="1" smtClean="0"/>
              <a:t>prostora</a:t>
            </a:r>
            <a:r>
              <a:rPr lang="sr-Latn-RS" dirty="0" smtClean="0"/>
              <a:t> zgrade.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Pravilnik koji reguliše nesmetano kretanje i pristup osobama sa invaliditetom: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PRAVILNIKO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TEHNIČKIM STANDARDIMA PLANIRANJA, PROJEKTOVANJA I IZGRADNJE OBJEKATA, KOJIMA SE OSIGURAVA NESMETANO KRETANJE I PRISTUP OSOBAMA SA INVALIDITETOM, DECI I STARIM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OSOBAMA</a:t>
            </a:r>
            <a:r>
              <a:rPr lang="sr-Latn-R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Nagib rampe iznosi </a:t>
            </a:r>
            <a:r>
              <a:rPr lang="sr-Latn-RS" dirty="0" smtClean="0"/>
              <a:t>1:20 (5%), eventualno 1:12 (8.3</a:t>
            </a:r>
            <a:r>
              <a:rPr lang="sr-Latn-RS" dirty="0" smtClean="0"/>
              <a:t>%).</a:t>
            </a:r>
            <a:endParaRPr lang="sr-Latn-R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Nagib 1:20 (5%), eventualno 1:12 (8.3%)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dirty="0" smtClean="0"/>
              <a:t>Primer rampe sa odgovarajućim nagibom i</a:t>
            </a:r>
            <a:r>
              <a:rPr lang="sr-Latn-RS" baseline="0" dirty="0" smtClean="0"/>
              <a:t> sa p</a:t>
            </a:r>
            <a:r>
              <a:rPr lang="sr-Latn-RS" dirty="0" smtClean="0"/>
              <a:t>revelikim nagibom (nije pogodna za lica sa invaliditetom, ili mame sa decom u kolicima).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dirty="0" smtClean="0">
                <a:latin typeface="Calibri" pitchFamily="34" charset="0"/>
              </a:rPr>
              <a:t>Ulazni prostor mora biti projektovan tako</a:t>
            </a:r>
            <a:r>
              <a:rPr lang="sr-Latn-RS" sz="1200" dirty="0" smtClean="0">
                <a:latin typeface="Calibri" pitchFamily="34" charset="0"/>
              </a:rPr>
              <a:t/>
            </a:r>
            <a:br>
              <a:rPr lang="sr-Latn-RS" sz="1200" dirty="0" smtClean="0">
                <a:latin typeface="Calibri" pitchFamily="34" charset="0"/>
              </a:rPr>
            </a:br>
            <a:r>
              <a:rPr lang="vi-VN" sz="1200" dirty="0" smtClean="0">
                <a:latin typeface="Calibri" pitchFamily="34" charset="0"/>
              </a:rPr>
              <a:t>da se u slučaju denivelacije pristupne</a:t>
            </a:r>
            <a:r>
              <a:rPr lang="sr-Latn-RS" sz="1200" dirty="0" smtClean="0">
                <a:latin typeface="Calibri" pitchFamily="34" charset="0"/>
              </a:rPr>
              <a:t> </a:t>
            </a:r>
            <a:r>
              <a:rPr lang="vi-VN" sz="1200" dirty="0" smtClean="0">
                <a:latin typeface="Calibri" pitchFamily="34" charset="0"/>
              </a:rPr>
              <a:t>površine</a:t>
            </a:r>
            <a:r>
              <a:rPr lang="sr-Latn-RS" sz="1200" dirty="0" smtClean="0">
                <a:latin typeface="Calibri" pitchFamily="34" charset="0"/>
              </a:rPr>
              <a:t/>
            </a:r>
            <a:br>
              <a:rPr lang="sr-Latn-RS" sz="1200" dirty="0" smtClean="0">
                <a:latin typeface="Calibri" pitchFamily="34" charset="0"/>
              </a:rPr>
            </a:br>
            <a:r>
              <a:rPr lang="vi-VN" sz="1200" dirty="0" smtClean="0">
                <a:latin typeface="Calibri" pitchFamily="34" charset="0"/>
              </a:rPr>
              <a:t>i pristupne stanice lifta omogući nesmetano kretanje,</a:t>
            </a:r>
            <a:r>
              <a:rPr lang="sr-Latn-RS" sz="1200" dirty="0" smtClean="0">
                <a:latin typeface="Calibri" pitchFamily="34" charset="0"/>
              </a:rPr>
              <a:t/>
            </a:r>
            <a:br>
              <a:rPr lang="sr-Latn-RS" sz="1200" dirty="0" smtClean="0">
                <a:latin typeface="Calibri" pitchFamily="34" charset="0"/>
              </a:rPr>
            </a:br>
            <a:r>
              <a:rPr lang="vi-VN" sz="1200" dirty="0" smtClean="0">
                <a:latin typeface="Calibri" pitchFamily="34" charset="0"/>
              </a:rPr>
              <a:t>u skladu sa propisima</a:t>
            </a:r>
            <a:r>
              <a:rPr lang="sr-Latn-RS" sz="1200" dirty="0" smtClean="0">
                <a:latin typeface="Calibri" pitchFamily="34" charset="0"/>
              </a:rPr>
              <a:t> </a:t>
            </a:r>
            <a:r>
              <a:rPr lang="vi-VN" sz="1200" dirty="0" smtClean="0">
                <a:latin typeface="Calibri" pitchFamily="34" charset="0"/>
              </a:rPr>
              <a:t>pristupačnosti.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Br. </a:t>
            </a:r>
            <a:r>
              <a:rPr lang="en-US" dirty="0" smtClean="0"/>
              <a:t>p</a:t>
            </a:r>
            <a:r>
              <a:rPr lang="sr-Latn-RS" dirty="0" smtClean="0"/>
              <a:t>.m. </a:t>
            </a:r>
            <a:r>
              <a:rPr lang="en-US" dirty="0" err="1" smtClean="0"/>
              <a:t>po</a:t>
            </a:r>
            <a:r>
              <a:rPr lang="sr-Latn-RS" dirty="0" smtClean="0"/>
              <a:t> jednom stanu zavisi od tipa </a:t>
            </a:r>
            <a:r>
              <a:rPr lang="sr-Latn-RS" dirty="0" smtClean="0"/>
              <a:t>stanovanja.</a:t>
            </a:r>
          </a:p>
          <a:p>
            <a:r>
              <a:rPr lang="sr-Latn-RS" dirty="0" smtClean="0"/>
              <a:t>Uobičajeno je da se predviđa 1 parking mesto po stanu, ali za luksuzno stanovanje taj broj može biti i 1.5 p.m./st., dok za socijalno stanovanje može da iznosi 0.5 p.m./st.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</a:t>
            </a:r>
            <a:r>
              <a:rPr lang="sr-Latn-RS" dirty="0" smtClean="0"/>
              <a:t>odnici </a:t>
            </a:r>
            <a:r>
              <a:rPr lang="sr-Latn-RS" dirty="0" smtClean="0"/>
              <a:t>– širina: </a:t>
            </a:r>
            <a:r>
              <a:rPr lang="sr-Latn-RS" dirty="0" smtClean="0"/>
              <a:t>120cm, </a:t>
            </a:r>
            <a:r>
              <a:rPr lang="sr-Latn-RS" dirty="0" smtClean="0"/>
              <a:t>visina: </a:t>
            </a:r>
            <a:r>
              <a:rPr lang="sr-Latn-RS" dirty="0" smtClean="0"/>
              <a:t>220cm.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vi-VN" sz="1200" dirty="0" smtClean="0">
                <a:latin typeface="Calibri" pitchFamily="34" charset="0"/>
              </a:rPr>
              <a:t>U ovoj prostoriji se mora predvideti točeće mesto sa slivnikom u podu, a površine</a:t>
            </a:r>
            <a:r>
              <a:rPr lang="sr-Latn-RS" sz="1200" dirty="0" smtClean="0">
                <a:latin typeface="Calibri" pitchFamily="34" charset="0"/>
              </a:rPr>
              <a:t> </a:t>
            </a:r>
            <a:r>
              <a:rPr lang="vi-VN" sz="1200" dirty="0" smtClean="0">
                <a:latin typeface="Calibri" pitchFamily="34" charset="0"/>
              </a:rPr>
              <a:t>podova i zidova ove prostorije moraju omogućiti mokro čišćenje.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z="1200" dirty="0" smtClean="0">
                <a:latin typeface="Calibri" pitchFamily="34" charset="0"/>
              </a:rPr>
              <a:t>Svetla visina se </a:t>
            </a:r>
            <a:r>
              <a:rPr lang="vi-VN" sz="1200" dirty="0" smtClean="0">
                <a:latin typeface="Calibri" pitchFamily="34" charset="0"/>
              </a:rPr>
              <a:t>mer</a:t>
            </a:r>
            <a:r>
              <a:rPr lang="sr-Latn-RS" sz="1200" dirty="0" smtClean="0">
                <a:latin typeface="Calibri" pitchFamily="34" charset="0"/>
              </a:rPr>
              <a:t>i</a:t>
            </a:r>
            <a:r>
              <a:rPr lang="vi-VN" sz="1200" dirty="0" smtClean="0">
                <a:latin typeface="Calibri" pitchFamily="34" charset="0"/>
              </a:rPr>
              <a:t> </a:t>
            </a:r>
            <a:r>
              <a:rPr lang="vi-VN" sz="1200" dirty="0" smtClean="0">
                <a:latin typeface="Calibri" pitchFamily="34" charset="0"/>
              </a:rPr>
              <a:t>od kote gotovog poda do najnižeg nivoa elemenata</a:t>
            </a:r>
            <a:r>
              <a:rPr lang="sr-Latn-RS" sz="1200" baseline="0" dirty="0" smtClean="0">
                <a:latin typeface="Calibri" pitchFamily="34" charset="0"/>
              </a:rPr>
              <a:t> </a:t>
            </a:r>
            <a:r>
              <a:rPr lang="vi-VN" sz="1200" dirty="0" smtClean="0">
                <a:latin typeface="Calibri" pitchFamily="34" charset="0"/>
              </a:rPr>
              <a:t>konstrukcije, instalacija i </a:t>
            </a:r>
            <a:r>
              <a:rPr lang="vi-VN" sz="1200" dirty="0" smtClean="0">
                <a:latin typeface="Calibri" pitchFamily="34" charset="0"/>
              </a:rPr>
              <a:t>opreme</a:t>
            </a:r>
            <a:r>
              <a:rPr lang="sr-Latn-RS" sz="1200" dirty="0" smtClean="0">
                <a:latin typeface="Calibri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Pravilnik koji reguliše projektovanje garaža sa aspekta zaštite od požara:</a:t>
            </a:r>
            <a:r>
              <a:rPr lang="sr-Latn-RS" baseline="0" dirty="0" smtClean="0"/>
              <a:t> </a:t>
            </a:r>
            <a:r>
              <a:rPr lang="en-US" dirty="0" smtClean="0"/>
              <a:t>PRAVILNIK </a:t>
            </a:r>
            <a:r>
              <a:rPr lang="en-US" dirty="0" smtClean="0"/>
              <a:t>O TEHNIČKIM ZAHTEVIMA ZA ZAŠTITU GARAŽA ZA PUTNIČKE AUTOMOBILE OD POŽARA I </a:t>
            </a:r>
            <a:r>
              <a:rPr lang="en-US" dirty="0" smtClean="0"/>
              <a:t>EKSPLOZIJA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Širina </a:t>
            </a:r>
            <a:r>
              <a:rPr lang="sr-Latn-RS" baseline="0" dirty="0" smtClean="0"/>
              <a:t> v</a:t>
            </a:r>
            <a:r>
              <a:rPr lang="sr-Latn-RS" dirty="0" smtClean="0"/>
              <a:t>ozne</a:t>
            </a:r>
            <a:r>
              <a:rPr lang="sr-Latn-RS" baseline="0" dirty="0" smtClean="0"/>
              <a:t> trake iznosi </a:t>
            </a:r>
            <a:r>
              <a:rPr lang="sr-Latn-RS" baseline="0" dirty="0" smtClean="0"/>
              <a:t>3.5m za jednosmerno kretanje i 5.5m za dvosmerno.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49523-AD8B-445E-BF5A-807D68DCD915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sr-Latn-RS" sz="2800" dirty="0" smtClean="0"/>
              <a:t>UNIVERZITET U NIŠU</a:t>
            </a:r>
            <a:br>
              <a:rPr lang="sr-Latn-RS" sz="2800" dirty="0" smtClean="0"/>
            </a:br>
            <a:r>
              <a:rPr lang="sr-Latn-RS" sz="2800" dirty="0" smtClean="0"/>
              <a:t>GRAĐEVINSKO-ARHITEKTONSKI FAKULTET</a:t>
            </a:r>
            <a:br>
              <a:rPr lang="sr-Latn-RS" sz="2800" dirty="0" smtClean="0"/>
            </a:b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sr-Latn-RS" sz="3600" dirty="0" smtClean="0"/>
              <a:t>PROJEKTOVANJE STAMBENIH ZGRADA 2</a:t>
            </a:r>
            <a:br>
              <a:rPr lang="sr-Latn-RS" sz="3600" dirty="0" smtClean="0"/>
            </a:br>
            <a:r>
              <a:rPr lang="sr-Latn-RS" sz="3600" dirty="0" smtClean="0"/>
              <a:t>06/13</a:t>
            </a: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en-US" sz="2800" dirty="0" err="1" smtClean="0"/>
              <a:t>Stambena</a:t>
            </a:r>
            <a:r>
              <a:rPr lang="en-US" sz="2800" dirty="0" smtClean="0"/>
              <a:t> </a:t>
            </a:r>
            <a:r>
              <a:rPr lang="en-US" sz="2800" dirty="0" err="1" smtClean="0"/>
              <a:t>zgrada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njeni</a:t>
            </a:r>
            <a:r>
              <a:rPr lang="en-US" sz="2800" dirty="0" smtClean="0"/>
              <a:t> </a:t>
            </a:r>
            <a:r>
              <a:rPr lang="en-US" sz="2800" dirty="0" err="1" smtClean="0"/>
              <a:t>delovi</a:t>
            </a:r>
            <a:r>
              <a:rPr lang="en-US" sz="2800" dirty="0" smtClean="0"/>
              <a:t>.</a:t>
            </a: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sr-Latn-RS" sz="2800" dirty="0" smtClean="0"/>
              <a:t>O</a:t>
            </a:r>
            <a:r>
              <a:rPr lang="en-US" sz="2800" dirty="0" err="1" smtClean="0"/>
              <a:t>rganizacij</a:t>
            </a:r>
            <a:r>
              <a:rPr lang="sr-Latn-RS" sz="2800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sklopa</a:t>
            </a:r>
            <a:r>
              <a:rPr lang="en-US" sz="2800" dirty="0" smtClean="0"/>
              <a:t> </a:t>
            </a:r>
            <a:r>
              <a:rPr lang="en-US" sz="2800" dirty="0" err="1" smtClean="0"/>
              <a:t>stambene</a:t>
            </a:r>
            <a:r>
              <a:rPr lang="en-US" sz="2800" dirty="0" smtClean="0"/>
              <a:t> </a:t>
            </a:r>
            <a:r>
              <a:rPr lang="en-US" sz="2800" dirty="0" err="1" smtClean="0"/>
              <a:t>zgrade</a:t>
            </a:r>
            <a:r>
              <a:rPr lang="en-US" sz="2800" dirty="0" smtClean="0"/>
              <a:t>.</a:t>
            </a: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en-US" sz="2800" dirty="0" err="1" smtClean="0"/>
              <a:t>Propisi</a:t>
            </a:r>
            <a:r>
              <a:rPr lang="en-US" sz="2800" dirty="0" smtClean="0"/>
              <a:t> </a:t>
            </a:r>
            <a:r>
              <a:rPr lang="en-US" sz="2800" dirty="0" err="1" smtClean="0"/>
              <a:t>iz</a:t>
            </a:r>
            <a:r>
              <a:rPr lang="en-US" sz="2800" dirty="0" smtClean="0"/>
              <a:t> </a:t>
            </a:r>
            <a:r>
              <a:rPr lang="en-US" sz="2800" dirty="0" err="1" smtClean="0"/>
              <a:t>oblasti</a:t>
            </a:r>
            <a:r>
              <a:rPr lang="en-US" sz="2800" dirty="0" smtClean="0"/>
              <a:t> </a:t>
            </a:r>
            <a:r>
              <a:rPr lang="en-US" sz="2800" dirty="0" err="1" smtClean="0"/>
              <a:t>projektovanja</a:t>
            </a:r>
            <a:r>
              <a:rPr lang="en-US" sz="2800" dirty="0" smtClean="0"/>
              <a:t> </a:t>
            </a:r>
            <a:r>
              <a:rPr lang="en-US" sz="2800" dirty="0" err="1" smtClean="0"/>
              <a:t>stambenih</a:t>
            </a:r>
            <a:r>
              <a:rPr lang="en-US" sz="2800" dirty="0" smtClean="0"/>
              <a:t> </a:t>
            </a:r>
            <a:r>
              <a:rPr lang="en-US" sz="2800" dirty="0" err="1" smtClean="0"/>
              <a:t>zgrada</a:t>
            </a:r>
            <a:r>
              <a:rPr lang="en-US" sz="2800" dirty="0" smtClean="0"/>
              <a:t>.</a:t>
            </a: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sr-Latn-RS" sz="2800" dirty="0" smtClean="0"/>
              <a:t> </a:t>
            </a:r>
            <a:br>
              <a:rPr lang="sr-Latn-RS" sz="2800" dirty="0" smtClean="0"/>
            </a:br>
            <a:r>
              <a:rPr lang="sr-Latn-RS" sz="2800" dirty="0" smtClean="0"/>
              <a:t>April </a:t>
            </a:r>
            <a:r>
              <a:rPr lang="sr-Latn-RS" sz="2800" dirty="0" smtClean="0"/>
              <a:t>2020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Parkiranje vozila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endParaRPr lang="en-US" sz="2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pPr algn="r"/>
            <a:endParaRPr lang="sr-Latn-RS" sz="2800" dirty="0" smtClean="0">
              <a:latin typeface="Calibri" pitchFamily="34" charset="0"/>
            </a:endParaRPr>
          </a:p>
          <a:p>
            <a:pPr algn="r"/>
            <a:r>
              <a:rPr lang="vi-VN" sz="2800" dirty="0" smtClean="0">
                <a:latin typeface="Calibri" pitchFamily="34" charset="0"/>
              </a:rPr>
              <a:t>Član </a:t>
            </a:r>
            <a:r>
              <a:rPr lang="vi-VN" sz="2800" dirty="0" smtClean="0">
                <a:latin typeface="Calibri" pitchFamily="34" charset="0"/>
              </a:rPr>
              <a:t>1</a:t>
            </a:r>
            <a:r>
              <a:rPr lang="sr-Latn-RS" sz="2800" dirty="0" smtClean="0">
                <a:latin typeface="Calibri" pitchFamily="34" charset="0"/>
              </a:rPr>
              <a:t>6</a:t>
            </a:r>
            <a:r>
              <a:rPr lang="sr-Latn-RS" sz="2800" dirty="0" smtClean="0">
                <a:latin typeface="Calibri" pitchFamily="34" charset="0"/>
              </a:rPr>
              <a:t>.</a:t>
            </a:r>
          </a:p>
          <a:p>
            <a:pPr algn="r"/>
            <a:endParaRPr lang="sr-Latn-RS" sz="2800" dirty="0" smtClean="0">
              <a:latin typeface="Calibri" pitchFamily="34" charset="0"/>
            </a:endParaRPr>
          </a:p>
          <a:p>
            <a:pPr algn="r"/>
            <a:r>
              <a:rPr lang="vi-VN" sz="2800" dirty="0" smtClean="0">
                <a:latin typeface="Calibri" pitchFamily="34" charset="0"/>
              </a:rPr>
              <a:t>Broj </a:t>
            </a:r>
            <a:r>
              <a:rPr lang="vi-VN" sz="2800" dirty="0" smtClean="0">
                <a:latin typeface="Calibri" pitchFamily="34" charset="0"/>
              </a:rPr>
              <a:t>potrebnih ulaza, odnosno izlaza iz garaže određuje se zavisno od korisne površine garaže, i to za:</a:t>
            </a:r>
            <a:endParaRPr lang="sr-Latn-RS" sz="2800" dirty="0" smtClean="0">
              <a:latin typeface="Calibri" pitchFamily="34" charset="0"/>
            </a:endParaRPr>
          </a:p>
          <a:p>
            <a:pPr algn="r"/>
            <a:endParaRPr lang="sr-Latn-RS" sz="2800" dirty="0" smtClean="0">
              <a:latin typeface="Calibri" pitchFamily="34" charset="0"/>
            </a:endParaRPr>
          </a:p>
          <a:p>
            <a:pPr marL="514350" indent="-514350" algn="r">
              <a:buAutoNum type="arabicParenR"/>
            </a:pPr>
            <a:r>
              <a:rPr lang="vi-VN" sz="2800" dirty="0" smtClean="0">
                <a:latin typeface="Calibri" pitchFamily="34" charset="0"/>
              </a:rPr>
              <a:t>velike garaže - dva ulaza, odnosno </a:t>
            </a:r>
            <a:r>
              <a:rPr lang="vi-VN" sz="2800" dirty="0" smtClean="0">
                <a:latin typeface="Calibri" pitchFamily="34" charset="0"/>
              </a:rPr>
              <a:t>izlaz</a:t>
            </a:r>
            <a:r>
              <a:rPr lang="sr-Latn-RS" sz="2800" dirty="0" smtClean="0">
                <a:latin typeface="Calibri" pitchFamily="34" charset="0"/>
              </a:rPr>
              <a:t>a</a:t>
            </a:r>
          </a:p>
          <a:p>
            <a:pPr marL="514350" indent="-514350" algn="r"/>
            <a:r>
              <a:rPr lang="vi-VN" sz="2800" dirty="0" smtClean="0">
                <a:latin typeface="Calibri" pitchFamily="34" charset="0"/>
              </a:rPr>
              <a:t>i rampa</a:t>
            </a:r>
            <a:r>
              <a:rPr lang="sr-Latn-RS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s</a:t>
            </a:r>
            <a:r>
              <a:rPr lang="sr-Latn-RS" sz="2800" dirty="0" smtClean="0">
                <a:latin typeface="Calibri" pitchFamily="34" charset="0"/>
              </a:rPr>
              <a:t>a</a:t>
            </a:r>
            <a:r>
              <a:rPr lang="vi-VN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po dve vozne </a:t>
            </a:r>
            <a:r>
              <a:rPr lang="vi-VN" sz="2800" dirty="0" smtClean="0">
                <a:latin typeface="Calibri" pitchFamily="34" charset="0"/>
              </a:rPr>
              <a:t>trake</a:t>
            </a:r>
            <a:r>
              <a:rPr lang="sr-Latn-RS" sz="2800" dirty="0" smtClean="0">
                <a:latin typeface="Calibri" pitchFamily="34" charset="0"/>
              </a:rPr>
              <a:t>;</a:t>
            </a:r>
            <a:endParaRPr lang="sr-Latn-RS" sz="2800" dirty="0" smtClean="0">
              <a:latin typeface="Calibri" pitchFamily="34" charset="0"/>
            </a:endParaRPr>
          </a:p>
          <a:p>
            <a:pPr marL="514350" indent="-514350" algn="r"/>
            <a:r>
              <a:rPr lang="vi-VN" sz="2800" dirty="0" smtClean="0">
                <a:latin typeface="Calibri" pitchFamily="34" charset="0"/>
              </a:rPr>
              <a:t>2) srednje garaže - jedan ulaz, odnosno </a:t>
            </a:r>
            <a:r>
              <a:rPr lang="vi-VN" sz="2800" dirty="0" smtClean="0">
                <a:latin typeface="Calibri" pitchFamily="34" charset="0"/>
              </a:rPr>
              <a:t>izlaz</a:t>
            </a:r>
            <a:endParaRPr lang="sr-Latn-RS" sz="2800" dirty="0" smtClean="0">
              <a:latin typeface="Calibri" pitchFamily="34" charset="0"/>
            </a:endParaRPr>
          </a:p>
          <a:p>
            <a:pPr marL="514350" indent="-514350" algn="r"/>
            <a:r>
              <a:rPr lang="vi-VN" sz="2800" dirty="0" smtClean="0">
                <a:latin typeface="Calibri" pitchFamily="34" charset="0"/>
              </a:rPr>
              <a:t>i rampa</a:t>
            </a:r>
            <a:r>
              <a:rPr lang="sr-Latn-RS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s</a:t>
            </a:r>
            <a:r>
              <a:rPr lang="sr-Latn-RS" sz="2800" dirty="0" smtClean="0">
                <a:latin typeface="Calibri" pitchFamily="34" charset="0"/>
              </a:rPr>
              <a:t>a</a:t>
            </a:r>
            <a:r>
              <a:rPr lang="vi-VN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dve vozne </a:t>
            </a:r>
            <a:r>
              <a:rPr lang="vi-VN" sz="2800" dirty="0" smtClean="0">
                <a:latin typeface="Calibri" pitchFamily="34" charset="0"/>
              </a:rPr>
              <a:t>trake</a:t>
            </a:r>
            <a:r>
              <a:rPr lang="sr-Latn-RS" sz="2800" dirty="0" smtClean="0">
                <a:latin typeface="Calibri" pitchFamily="34" charset="0"/>
              </a:rPr>
              <a:t>,</a:t>
            </a:r>
          </a:p>
          <a:p>
            <a:pPr marL="514350" indent="-514350" algn="r"/>
            <a:r>
              <a:rPr lang="vi-VN" sz="2800" dirty="0" smtClean="0">
                <a:latin typeface="Calibri" pitchFamily="34" charset="0"/>
              </a:rPr>
              <a:t>ili</a:t>
            </a:r>
            <a:endParaRPr lang="sr-Latn-RS" sz="2800" dirty="0" smtClean="0">
              <a:latin typeface="Calibri" pitchFamily="34" charset="0"/>
            </a:endParaRPr>
          </a:p>
          <a:p>
            <a:pPr marL="514350" indent="-514350" algn="r"/>
            <a:r>
              <a:rPr lang="vi-VN" sz="2800" dirty="0" smtClean="0">
                <a:latin typeface="Calibri" pitchFamily="34" charset="0"/>
              </a:rPr>
              <a:t>dva </a:t>
            </a:r>
            <a:r>
              <a:rPr lang="vi-VN" sz="2800" dirty="0" smtClean="0">
                <a:latin typeface="Calibri" pitchFamily="34" charset="0"/>
              </a:rPr>
              <a:t>ulaza, odnosno </a:t>
            </a:r>
            <a:r>
              <a:rPr lang="vi-VN" sz="2800" dirty="0" smtClean="0">
                <a:latin typeface="Calibri" pitchFamily="34" charset="0"/>
              </a:rPr>
              <a:t>izlaza</a:t>
            </a:r>
            <a:endParaRPr lang="sr-Latn-RS" sz="2800" dirty="0" smtClean="0">
              <a:latin typeface="Calibri" pitchFamily="34" charset="0"/>
            </a:endParaRPr>
          </a:p>
          <a:p>
            <a:pPr marL="514350" indent="-514350" algn="r"/>
            <a:r>
              <a:rPr lang="vi-VN" sz="2800" dirty="0" smtClean="0">
                <a:latin typeface="Calibri" pitchFamily="34" charset="0"/>
              </a:rPr>
              <a:t>i rampa</a:t>
            </a:r>
            <a:r>
              <a:rPr lang="sr-Latn-RS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s</a:t>
            </a:r>
            <a:r>
              <a:rPr lang="sr-Latn-RS" sz="2800" dirty="0" smtClean="0">
                <a:latin typeface="Calibri" pitchFamily="34" charset="0"/>
              </a:rPr>
              <a:t>a</a:t>
            </a:r>
            <a:r>
              <a:rPr lang="vi-VN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po jednom voznom </a:t>
            </a:r>
            <a:r>
              <a:rPr lang="vi-VN" sz="2800" dirty="0" smtClean="0">
                <a:latin typeface="Calibri" pitchFamily="34" charset="0"/>
              </a:rPr>
              <a:t>trakom</a:t>
            </a:r>
            <a:r>
              <a:rPr lang="sr-Latn-RS" sz="2800" dirty="0" smtClean="0">
                <a:latin typeface="Calibri" pitchFamily="34" charset="0"/>
              </a:rPr>
              <a:t>;</a:t>
            </a:r>
            <a:endParaRPr lang="sr-Latn-RS" sz="2800" dirty="0" smtClean="0">
              <a:latin typeface="Calibri" pitchFamily="34" charset="0"/>
            </a:endParaRPr>
          </a:p>
          <a:p>
            <a:pPr marL="514350" indent="-514350" algn="r"/>
            <a:r>
              <a:rPr lang="vi-VN" sz="2800" dirty="0" smtClean="0">
                <a:latin typeface="Calibri" pitchFamily="34" charset="0"/>
              </a:rPr>
              <a:t>3) male garaže - jedan ulaz, odnosno </a:t>
            </a:r>
            <a:r>
              <a:rPr lang="vi-VN" sz="2800" dirty="0" smtClean="0">
                <a:latin typeface="Calibri" pitchFamily="34" charset="0"/>
              </a:rPr>
              <a:t>izlaz</a:t>
            </a:r>
            <a:endParaRPr lang="sr-Latn-RS" sz="2800" dirty="0" smtClean="0">
              <a:latin typeface="Calibri" pitchFamily="34" charset="0"/>
            </a:endParaRPr>
          </a:p>
          <a:p>
            <a:pPr marL="514350" indent="-514350" algn="r"/>
            <a:r>
              <a:rPr lang="vi-VN" sz="2800" dirty="0" smtClean="0">
                <a:latin typeface="Calibri" pitchFamily="34" charset="0"/>
              </a:rPr>
              <a:t>i rampa</a:t>
            </a:r>
            <a:r>
              <a:rPr lang="sr-Latn-RS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s</a:t>
            </a:r>
            <a:r>
              <a:rPr lang="sr-Latn-RS" sz="2800" dirty="0" smtClean="0">
                <a:latin typeface="Calibri" pitchFamily="34" charset="0"/>
              </a:rPr>
              <a:t>a</a:t>
            </a:r>
            <a:r>
              <a:rPr lang="vi-VN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jednom voznom trakom.</a:t>
            </a:r>
            <a:endParaRPr lang="en-US" sz="2800" dirty="0" err="1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Parkiranje vozila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endParaRPr lang="en-US" sz="2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pPr algn="r"/>
            <a:r>
              <a:rPr lang="en-US" sz="2800" dirty="0" err="1" smtClean="0"/>
              <a:t>Član</a:t>
            </a:r>
            <a:r>
              <a:rPr lang="en-US" sz="2800" dirty="0" smtClean="0"/>
              <a:t> 18</a:t>
            </a:r>
            <a:r>
              <a:rPr lang="sr-Latn-RS" sz="2800" dirty="0" smtClean="0"/>
              <a:t>.</a:t>
            </a:r>
          </a:p>
          <a:p>
            <a:pPr algn="r"/>
            <a:endParaRPr lang="sr-Latn-RS" sz="2800" dirty="0" smtClean="0"/>
          </a:p>
          <a:p>
            <a:pPr algn="r"/>
            <a:r>
              <a:rPr lang="en-US" sz="2800" dirty="0" err="1" smtClean="0"/>
              <a:t>Pri</a:t>
            </a:r>
            <a:r>
              <a:rPr lang="en-US" sz="2800" dirty="0" smtClean="0"/>
              <a:t> </a:t>
            </a:r>
            <a:r>
              <a:rPr lang="en-US" sz="2800" dirty="0" err="1" smtClean="0"/>
              <a:t>parkiranju</a:t>
            </a:r>
            <a:r>
              <a:rPr lang="en-US" sz="2800" dirty="0" smtClean="0"/>
              <a:t> </a:t>
            </a:r>
            <a:r>
              <a:rPr lang="en-US" sz="2800" dirty="0" err="1" smtClean="0"/>
              <a:t>vozila</a:t>
            </a:r>
            <a:r>
              <a:rPr lang="en-US" sz="2800" dirty="0" smtClean="0"/>
              <a:t> </a:t>
            </a:r>
            <a:r>
              <a:rPr lang="en-US" sz="2800" dirty="0" err="1" smtClean="0"/>
              <a:t>koje</a:t>
            </a:r>
            <a:r>
              <a:rPr lang="en-US" sz="2800" dirty="0" smtClean="0"/>
              <a:t> se </a:t>
            </a:r>
            <a:r>
              <a:rPr lang="en-US" sz="2800" dirty="0" err="1" smtClean="0"/>
              <a:t>obavlja</a:t>
            </a:r>
            <a:r>
              <a:rPr lang="en-US" sz="2800" dirty="0" smtClean="0"/>
              <a:t> </a:t>
            </a:r>
            <a:r>
              <a:rPr lang="en-US" sz="2800" dirty="0" err="1" smtClean="0"/>
              <a:t>isključivo</a:t>
            </a:r>
            <a:r>
              <a:rPr lang="en-US" sz="2800" dirty="0" smtClean="0"/>
              <a:t> </a:t>
            </a:r>
            <a:r>
              <a:rPr lang="en-US" sz="2800" dirty="0" err="1" smtClean="0"/>
              <a:t>garažnim</a:t>
            </a:r>
            <a:r>
              <a:rPr lang="en-US" sz="2800" dirty="0" smtClean="0"/>
              <a:t> </a:t>
            </a:r>
            <a:r>
              <a:rPr lang="en-US" sz="2800" dirty="0" err="1" smtClean="0"/>
              <a:t>liftom</a:t>
            </a:r>
            <a:r>
              <a:rPr lang="en-US" sz="2800" dirty="0" smtClean="0"/>
              <a:t>, </a:t>
            </a:r>
            <a:r>
              <a:rPr lang="en-US" sz="2800" dirty="0" err="1" smtClean="0"/>
              <a:t>ukupan</a:t>
            </a:r>
            <a:r>
              <a:rPr lang="en-US" sz="2800" dirty="0" smtClean="0"/>
              <a:t> </a:t>
            </a:r>
            <a:r>
              <a:rPr lang="en-US" sz="2800" dirty="0" err="1" smtClean="0"/>
              <a:t>broj</a:t>
            </a:r>
            <a:r>
              <a:rPr lang="en-US" sz="2800" dirty="0" smtClean="0"/>
              <a:t> </a:t>
            </a:r>
            <a:r>
              <a:rPr lang="en-US" sz="2800" dirty="0" err="1" smtClean="0"/>
              <a:t>parkiranih</a:t>
            </a:r>
            <a:r>
              <a:rPr lang="en-US" sz="2800" dirty="0" smtClean="0"/>
              <a:t> </a:t>
            </a:r>
            <a:r>
              <a:rPr lang="en-US" sz="2800" dirty="0" err="1" smtClean="0"/>
              <a:t>vozila</a:t>
            </a:r>
            <a:r>
              <a:rPr lang="en-US" sz="2800" dirty="0" smtClean="0"/>
              <a:t> </a:t>
            </a:r>
            <a:r>
              <a:rPr lang="en-US" sz="2800" b="1" dirty="0" smtClean="0"/>
              <a:t>ne</a:t>
            </a:r>
            <a:r>
              <a:rPr lang="en-US" sz="2800" dirty="0" smtClean="0"/>
              <a:t> </a:t>
            </a:r>
            <a:r>
              <a:rPr lang="en-US" sz="2800" dirty="0" err="1" smtClean="0"/>
              <a:t>može</a:t>
            </a:r>
            <a:r>
              <a:rPr lang="en-US" sz="2800" dirty="0" smtClean="0"/>
              <a:t> </a:t>
            </a:r>
            <a:r>
              <a:rPr lang="en-US" sz="2800" dirty="0" err="1" smtClean="0"/>
              <a:t>iznositi</a:t>
            </a:r>
            <a:r>
              <a:rPr lang="en-US" sz="2800" dirty="0" smtClean="0"/>
              <a:t> </a:t>
            </a:r>
            <a:r>
              <a:rPr lang="en-US" sz="2800" b="1" dirty="0" err="1" smtClean="0"/>
              <a:t>više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od</a:t>
            </a:r>
            <a:r>
              <a:rPr lang="en-US" sz="2800" b="1" dirty="0" smtClean="0"/>
              <a:t> 30</a:t>
            </a:r>
            <a:r>
              <a:rPr lang="en-US" sz="2800" dirty="0" smtClean="0"/>
              <a:t>, </a:t>
            </a:r>
            <a:r>
              <a:rPr lang="en-US" sz="2800" dirty="0" err="1" smtClean="0"/>
              <a:t>bez</a:t>
            </a:r>
            <a:r>
              <a:rPr lang="en-US" sz="2800" dirty="0" smtClean="0"/>
              <a:t> </a:t>
            </a:r>
            <a:r>
              <a:rPr lang="en-US" sz="2800" dirty="0" err="1" smtClean="0"/>
              <a:t>obzira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broj</a:t>
            </a:r>
            <a:r>
              <a:rPr lang="en-US" sz="2800" dirty="0" smtClean="0"/>
              <a:t> </a:t>
            </a:r>
            <a:r>
              <a:rPr lang="en-US" sz="2800" dirty="0" err="1" smtClean="0"/>
              <a:t>nivoa</a:t>
            </a:r>
            <a:r>
              <a:rPr lang="en-US" sz="2800" dirty="0" smtClean="0"/>
              <a:t> </a:t>
            </a:r>
            <a:r>
              <a:rPr lang="en-US" sz="2800" dirty="0" err="1" smtClean="0"/>
              <a:t>garaže</a:t>
            </a:r>
            <a:r>
              <a:rPr lang="en-US" sz="2800" dirty="0" smtClean="0"/>
              <a:t>.</a:t>
            </a:r>
            <a:endParaRPr lang="en-US" sz="2800" dirty="0" smtClean="0"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9681"/>
            <a:ext cx="9144000" cy="479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Parkiranje vozila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-primer podzemne garaže-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9681"/>
            <a:ext cx="9144000" cy="479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Parkiranje vozila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-primer podzemne </a:t>
            </a:r>
            <a:r>
              <a:rPr lang="sr-Latn-RS" sz="2800" dirty="0" smtClean="0">
                <a:latin typeface="Calibri" pitchFamily="34" charset="0"/>
              </a:rPr>
              <a:t>garaže-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endParaRPr lang="en-US" sz="2800" dirty="0">
              <a:latin typeface="Calibri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00232" y="4286256"/>
            <a:ext cx="1071570" cy="1071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71934" y="4286256"/>
            <a:ext cx="1071570" cy="1071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Parkiranje vozila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endParaRPr lang="en-US" sz="2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pPr algn="r"/>
            <a:r>
              <a:rPr lang="en-US" sz="2800" dirty="0" err="1" smtClean="0"/>
              <a:t>Član</a:t>
            </a:r>
            <a:r>
              <a:rPr lang="en-US" sz="2800" dirty="0" smtClean="0"/>
              <a:t> </a:t>
            </a:r>
            <a:r>
              <a:rPr lang="en-US" sz="2800" dirty="0" smtClean="0"/>
              <a:t>29</a:t>
            </a:r>
            <a:r>
              <a:rPr lang="sr-Latn-RS" sz="2800" dirty="0" smtClean="0"/>
              <a:t>.</a:t>
            </a:r>
            <a:endParaRPr lang="en-US" sz="2800" dirty="0" smtClean="0"/>
          </a:p>
          <a:p>
            <a:pPr algn="r"/>
            <a:endParaRPr lang="en-US" sz="2800" dirty="0" smtClean="0"/>
          </a:p>
          <a:p>
            <a:pPr algn="r"/>
            <a:r>
              <a:rPr lang="en-US" sz="2800" dirty="0" err="1" smtClean="0"/>
              <a:t>Ako</a:t>
            </a:r>
            <a:r>
              <a:rPr lang="en-US" sz="2800" dirty="0" smtClean="0"/>
              <a:t> </a:t>
            </a:r>
            <a:r>
              <a:rPr lang="en-US" sz="2800" dirty="0" err="1" smtClean="0"/>
              <a:t>postoji</a:t>
            </a:r>
            <a:r>
              <a:rPr lang="en-US" sz="2800" dirty="0" smtClean="0"/>
              <a:t> </a:t>
            </a:r>
            <a:r>
              <a:rPr lang="en-US" sz="2800" dirty="0" err="1" smtClean="0"/>
              <a:t>funkcionalna</a:t>
            </a:r>
            <a:r>
              <a:rPr lang="en-US" sz="2800" dirty="0" smtClean="0"/>
              <a:t> </a:t>
            </a:r>
            <a:r>
              <a:rPr lang="en-US" sz="2800" dirty="0" err="1" smtClean="0"/>
              <a:t>veza</a:t>
            </a:r>
            <a:r>
              <a:rPr lang="en-US" sz="2800" dirty="0" smtClean="0"/>
              <a:t> </a:t>
            </a:r>
            <a:r>
              <a:rPr lang="en-US" sz="2800" dirty="0" err="1" smtClean="0"/>
              <a:t>garaže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objekta</a:t>
            </a:r>
            <a:r>
              <a:rPr lang="en-US" sz="2800" dirty="0" smtClean="0"/>
              <a:t> </a:t>
            </a:r>
            <a:r>
              <a:rPr lang="en-US" sz="2800" dirty="0" err="1" smtClean="0"/>
              <a:t>druge</a:t>
            </a:r>
            <a:r>
              <a:rPr lang="en-US" sz="2800" dirty="0" smtClean="0"/>
              <a:t> </a:t>
            </a:r>
            <a:r>
              <a:rPr lang="en-US" sz="2800" dirty="0" err="1" smtClean="0"/>
              <a:t>namene</a:t>
            </a:r>
            <a:r>
              <a:rPr lang="en-US" sz="2800" dirty="0" smtClean="0"/>
              <a:t> </a:t>
            </a:r>
            <a:r>
              <a:rPr lang="en-US" sz="2800" dirty="0" err="1" smtClean="0"/>
              <a:t>liftom</a:t>
            </a:r>
            <a:r>
              <a:rPr lang="en-US" sz="2800" dirty="0" smtClean="0"/>
              <a:t>, u </a:t>
            </a:r>
            <a:r>
              <a:rPr lang="en-US" sz="2800" dirty="0" err="1" smtClean="0"/>
              <a:t>liftovskom</a:t>
            </a:r>
            <a:r>
              <a:rPr lang="en-US" sz="2800" dirty="0" smtClean="0"/>
              <a:t> </a:t>
            </a:r>
            <a:r>
              <a:rPr lang="en-US" sz="2800" dirty="0" err="1" smtClean="0"/>
              <a:t>oknu</a:t>
            </a:r>
            <a:r>
              <a:rPr lang="en-US" sz="2800" dirty="0" smtClean="0"/>
              <a:t> se </a:t>
            </a:r>
            <a:r>
              <a:rPr lang="en-US" sz="2800" dirty="0" err="1" smtClean="0"/>
              <a:t>mora</a:t>
            </a:r>
            <a:r>
              <a:rPr lang="en-US" sz="2800" dirty="0" smtClean="0"/>
              <a:t> </a:t>
            </a:r>
            <a:r>
              <a:rPr lang="en-US" sz="2800" dirty="0" err="1" smtClean="0"/>
              <a:t>obezbediti</a:t>
            </a:r>
            <a:r>
              <a:rPr lang="en-US" sz="2800" dirty="0" smtClean="0"/>
              <a:t> </a:t>
            </a:r>
            <a:r>
              <a:rPr lang="en-US" sz="2800" dirty="0" err="1" smtClean="0"/>
              <a:t>natpritisak</a:t>
            </a:r>
            <a:r>
              <a:rPr lang="en-US" sz="2800" dirty="0" smtClean="0"/>
              <a:t> (minimum 20 Pa, </a:t>
            </a:r>
            <a:r>
              <a:rPr lang="en-US" sz="2800" dirty="0" err="1" smtClean="0"/>
              <a:t>maksimum</a:t>
            </a:r>
            <a:r>
              <a:rPr lang="en-US" sz="2800" dirty="0" smtClean="0"/>
              <a:t> 80 Pa) </a:t>
            </a:r>
            <a:r>
              <a:rPr lang="en-US" sz="2800" dirty="0" err="1" smtClean="0"/>
              <a:t>ili</a:t>
            </a:r>
            <a:r>
              <a:rPr lang="en-US" sz="2800" dirty="0" smtClean="0"/>
              <a:t> se </a:t>
            </a:r>
            <a:r>
              <a:rPr lang="en-US" sz="2800" dirty="0" err="1" smtClean="0"/>
              <a:t>mora</a:t>
            </a:r>
            <a:r>
              <a:rPr lang="en-US" sz="2800" dirty="0" smtClean="0"/>
              <a:t> </a:t>
            </a:r>
            <a:r>
              <a:rPr lang="en-US" sz="2800" dirty="0" err="1" smtClean="0"/>
              <a:t>izgraditi</a:t>
            </a:r>
            <a:r>
              <a:rPr lang="en-US" sz="2800" dirty="0" smtClean="0"/>
              <a:t> </a:t>
            </a:r>
            <a:r>
              <a:rPr lang="en-US" sz="2800" b="1" dirty="0" err="1" smtClean="0"/>
              <a:t>provetravani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pretprostor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natpritiskom</a:t>
            </a:r>
            <a:r>
              <a:rPr lang="en-US" sz="2800" dirty="0" smtClean="0"/>
              <a:t> </a:t>
            </a:r>
            <a:r>
              <a:rPr lang="en-US" sz="2800" dirty="0" err="1" smtClean="0"/>
              <a:t>vazduha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svakom</a:t>
            </a:r>
            <a:r>
              <a:rPr lang="en-US" sz="2800" dirty="0" smtClean="0"/>
              <a:t> </a:t>
            </a:r>
            <a:r>
              <a:rPr lang="en-US" sz="2800" dirty="0" err="1" smtClean="0"/>
              <a:t>nivou</a:t>
            </a:r>
            <a:r>
              <a:rPr lang="en-US" sz="2800" dirty="0" smtClean="0"/>
              <a:t> </a:t>
            </a:r>
            <a:r>
              <a:rPr lang="en-US" sz="2800" dirty="0" err="1" smtClean="0"/>
              <a:t>garaže</a:t>
            </a:r>
            <a:r>
              <a:rPr lang="en-US" sz="2800" dirty="0" smtClean="0"/>
              <a:t>.</a:t>
            </a:r>
          </a:p>
          <a:p>
            <a:pPr algn="r"/>
            <a:endParaRPr lang="en-US" sz="2800" dirty="0" smtClean="0"/>
          </a:p>
          <a:p>
            <a:pPr algn="r"/>
            <a:r>
              <a:rPr lang="sr-Latn-RS" sz="2800" dirty="0" smtClean="0">
                <a:latin typeface="Calibri" pitchFamily="34" charset="0"/>
              </a:rPr>
              <a:t>Minimalna p</a:t>
            </a:r>
            <a:r>
              <a:rPr lang="vi-VN" sz="2800" dirty="0" smtClean="0">
                <a:latin typeface="Calibri" pitchFamily="34" charset="0"/>
              </a:rPr>
              <a:t>ovršina pretprostora </a:t>
            </a:r>
            <a:r>
              <a:rPr lang="sr-Latn-RS" sz="2800" dirty="0" smtClean="0">
                <a:latin typeface="Calibri" pitchFamily="34" charset="0"/>
              </a:rPr>
              <a:t>-</a:t>
            </a:r>
            <a:r>
              <a:rPr lang="vi-VN" sz="2800" dirty="0" smtClean="0">
                <a:latin typeface="Calibri" pitchFamily="34" charset="0"/>
              </a:rPr>
              <a:t> </a:t>
            </a:r>
            <a:r>
              <a:rPr lang="vi-VN" sz="2800" b="1" dirty="0" smtClean="0">
                <a:latin typeface="Calibri" pitchFamily="34" charset="0"/>
              </a:rPr>
              <a:t>5 m2 </a:t>
            </a:r>
            <a:endParaRPr lang="sr-Latn-RS" sz="2800" b="1" dirty="0" smtClean="0">
              <a:latin typeface="Calibri" pitchFamily="34" charset="0"/>
            </a:endParaRPr>
          </a:p>
          <a:p>
            <a:pPr algn="r"/>
            <a:r>
              <a:rPr lang="sr-Latn-RS" sz="2800" dirty="0" smtClean="0">
                <a:latin typeface="Calibri" pitchFamily="34" charset="0"/>
              </a:rPr>
              <a:t>Minimalna širina </a:t>
            </a:r>
            <a:r>
              <a:rPr lang="sr-Latn-RS" sz="2800" dirty="0" smtClean="0">
                <a:latin typeface="Calibri" pitchFamily="34" charset="0"/>
              </a:rPr>
              <a:t>- </a:t>
            </a:r>
            <a:r>
              <a:rPr lang="vi-VN" sz="2800" b="1" dirty="0" smtClean="0">
                <a:latin typeface="Calibri" pitchFamily="34" charset="0"/>
              </a:rPr>
              <a:t>1</a:t>
            </a:r>
            <a:r>
              <a:rPr lang="sr-Latn-RS" sz="2800" b="1" dirty="0" smtClean="0">
                <a:latin typeface="Calibri" pitchFamily="34" charset="0"/>
              </a:rPr>
              <a:t>.</a:t>
            </a:r>
            <a:r>
              <a:rPr lang="vi-VN" sz="2800" b="1" dirty="0" smtClean="0">
                <a:latin typeface="Calibri" pitchFamily="34" charset="0"/>
              </a:rPr>
              <a:t>25 m</a:t>
            </a:r>
            <a:endParaRPr lang="en-US" sz="2800" b="1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Parkiranje vozila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endParaRPr lang="en-US" sz="2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pPr algn="r"/>
            <a:r>
              <a:rPr lang="en-US" sz="2800" dirty="0" err="1" smtClean="0"/>
              <a:t>Član</a:t>
            </a:r>
            <a:r>
              <a:rPr lang="en-US" sz="2800" dirty="0" smtClean="0"/>
              <a:t> </a:t>
            </a:r>
            <a:r>
              <a:rPr lang="en-US" sz="2800" dirty="0" smtClean="0"/>
              <a:t>30</a:t>
            </a:r>
            <a:r>
              <a:rPr lang="sr-Latn-RS" sz="2800" dirty="0" smtClean="0"/>
              <a:t>.</a:t>
            </a:r>
            <a:endParaRPr lang="en-US" sz="2800" dirty="0" smtClean="0"/>
          </a:p>
          <a:p>
            <a:pPr algn="r"/>
            <a:endParaRPr lang="en-US" sz="2800" dirty="0" smtClean="0"/>
          </a:p>
          <a:p>
            <a:pPr algn="r"/>
            <a:r>
              <a:rPr lang="en-US" sz="2800" dirty="0" err="1" smtClean="0"/>
              <a:t>Ako</a:t>
            </a:r>
            <a:r>
              <a:rPr lang="en-US" sz="2800" dirty="0" smtClean="0"/>
              <a:t> </a:t>
            </a:r>
            <a:r>
              <a:rPr lang="en-US" sz="2800" dirty="0" err="1" smtClean="0"/>
              <a:t>postoji</a:t>
            </a:r>
            <a:r>
              <a:rPr lang="en-US" sz="2800" dirty="0" smtClean="0"/>
              <a:t> </a:t>
            </a:r>
            <a:r>
              <a:rPr lang="en-US" sz="2800" dirty="0" err="1" smtClean="0"/>
              <a:t>funkcionalna</a:t>
            </a:r>
            <a:r>
              <a:rPr lang="en-US" sz="2800" dirty="0" smtClean="0"/>
              <a:t> </a:t>
            </a:r>
            <a:r>
              <a:rPr lang="en-US" sz="2800" dirty="0" err="1" smtClean="0"/>
              <a:t>veza</a:t>
            </a:r>
            <a:r>
              <a:rPr lang="en-US" sz="2800" dirty="0" smtClean="0"/>
              <a:t> </a:t>
            </a:r>
            <a:r>
              <a:rPr lang="en-US" sz="2800" dirty="0" err="1" smtClean="0"/>
              <a:t>garaže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objekta</a:t>
            </a:r>
            <a:r>
              <a:rPr lang="en-US" sz="2800" dirty="0" smtClean="0"/>
              <a:t> </a:t>
            </a:r>
            <a:r>
              <a:rPr lang="en-US" sz="2800" dirty="0" err="1" smtClean="0"/>
              <a:t>druge</a:t>
            </a:r>
            <a:r>
              <a:rPr lang="en-US" sz="2800" dirty="0" smtClean="0"/>
              <a:t> </a:t>
            </a:r>
            <a:r>
              <a:rPr lang="en-US" sz="2800" dirty="0" err="1" smtClean="0"/>
              <a:t>namene</a:t>
            </a:r>
            <a:r>
              <a:rPr lang="en-US" sz="2800" dirty="0" smtClean="0"/>
              <a:t> </a:t>
            </a:r>
            <a:r>
              <a:rPr lang="en-US" sz="2800" dirty="0" err="1" smtClean="0"/>
              <a:t>stepeništem</a:t>
            </a:r>
            <a:r>
              <a:rPr lang="en-US" sz="2800" dirty="0" smtClean="0"/>
              <a:t>, </a:t>
            </a:r>
            <a:r>
              <a:rPr lang="en-US" sz="2800" dirty="0" err="1" smtClean="0"/>
              <a:t>ulazna</a:t>
            </a:r>
            <a:r>
              <a:rPr lang="en-US" sz="2800" dirty="0" smtClean="0"/>
              <a:t> </a:t>
            </a:r>
            <a:r>
              <a:rPr lang="en-US" sz="2800" dirty="0" err="1" smtClean="0"/>
              <a:t>vrata</a:t>
            </a:r>
            <a:r>
              <a:rPr lang="en-US" sz="2800" dirty="0" smtClean="0"/>
              <a:t> u </a:t>
            </a:r>
            <a:r>
              <a:rPr lang="en-US" sz="2800" dirty="0" err="1" smtClean="0"/>
              <a:t>garažu</a:t>
            </a:r>
            <a:r>
              <a:rPr lang="en-US" sz="2800" dirty="0" smtClean="0"/>
              <a:t> </a:t>
            </a:r>
            <a:r>
              <a:rPr lang="en-US" sz="2800" dirty="0" err="1" smtClean="0"/>
              <a:t>moraju</a:t>
            </a:r>
            <a:r>
              <a:rPr lang="en-US" sz="2800" dirty="0" smtClean="0"/>
              <a:t> </a:t>
            </a:r>
            <a:r>
              <a:rPr lang="en-US" sz="2800" dirty="0" err="1" smtClean="0"/>
              <a:t>imati</a:t>
            </a:r>
            <a:r>
              <a:rPr lang="en-US" sz="2800" dirty="0" smtClean="0"/>
              <a:t> </a:t>
            </a:r>
            <a:r>
              <a:rPr lang="en-US" sz="2800" dirty="0" err="1" smtClean="0"/>
              <a:t>otpornost</a:t>
            </a:r>
            <a:r>
              <a:rPr lang="en-US" sz="2800" dirty="0" smtClean="0"/>
              <a:t> </a:t>
            </a:r>
            <a:r>
              <a:rPr lang="en-US" sz="2800" dirty="0" err="1" smtClean="0"/>
              <a:t>prema</a:t>
            </a:r>
            <a:r>
              <a:rPr lang="en-US" sz="2800" dirty="0" smtClean="0"/>
              <a:t> </a:t>
            </a:r>
            <a:r>
              <a:rPr lang="en-US" sz="2800" dirty="0" err="1" smtClean="0"/>
              <a:t>požaru</a:t>
            </a:r>
            <a:r>
              <a:rPr lang="en-US" sz="2800" dirty="0" smtClean="0"/>
              <a:t> 1 </a:t>
            </a:r>
            <a:r>
              <a:rPr lang="en-US" sz="2800" dirty="0" err="1" smtClean="0"/>
              <a:t>čas</a:t>
            </a:r>
            <a:r>
              <a:rPr lang="en-US" sz="2800" dirty="0" smtClean="0"/>
              <a:t>, a </a:t>
            </a:r>
            <a:r>
              <a:rPr lang="en-US" sz="2800" dirty="0" err="1" smtClean="0"/>
              <a:t>ulaz</a:t>
            </a:r>
            <a:r>
              <a:rPr lang="en-US" sz="2800" dirty="0" smtClean="0"/>
              <a:t> u </a:t>
            </a:r>
            <a:r>
              <a:rPr lang="en-US" sz="2800" dirty="0" err="1" smtClean="0"/>
              <a:t>garažu</a:t>
            </a:r>
            <a:r>
              <a:rPr lang="en-US" sz="2800" dirty="0" smtClean="0"/>
              <a:t> </a:t>
            </a:r>
            <a:r>
              <a:rPr lang="en-US" sz="2800" dirty="0" err="1" smtClean="0"/>
              <a:t>mora</a:t>
            </a:r>
            <a:r>
              <a:rPr lang="en-US" sz="2800" dirty="0" smtClean="0"/>
              <a:t> </a:t>
            </a:r>
            <a:r>
              <a:rPr lang="en-US" sz="2800" dirty="0" err="1" smtClean="0"/>
              <a:t>biti</a:t>
            </a:r>
            <a:r>
              <a:rPr lang="en-US" sz="2800" dirty="0" smtClean="0"/>
              <a:t> </a:t>
            </a:r>
            <a:r>
              <a:rPr lang="en-US" sz="2800" dirty="0" err="1" smtClean="0"/>
              <a:t>kroz</a:t>
            </a:r>
            <a:r>
              <a:rPr lang="en-US" sz="2800" dirty="0" smtClean="0"/>
              <a:t> </a:t>
            </a:r>
            <a:r>
              <a:rPr lang="en-US" sz="2800" b="1" dirty="0" err="1" smtClean="0"/>
              <a:t>provetravani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pretprostor</a:t>
            </a:r>
            <a:r>
              <a:rPr lang="en-US" sz="2800" b="1" dirty="0" smtClean="0"/>
              <a:t> </a:t>
            </a:r>
            <a:r>
              <a:rPr lang="en-US" sz="2800" dirty="0" smtClean="0"/>
              <a:t>s </a:t>
            </a:r>
            <a:r>
              <a:rPr lang="en-US" sz="2800" dirty="0" err="1" smtClean="0"/>
              <a:t>natpritiskom</a:t>
            </a:r>
            <a:r>
              <a:rPr lang="en-US" sz="2800" dirty="0" smtClean="0"/>
              <a:t> </a:t>
            </a:r>
            <a:r>
              <a:rPr lang="en-US" sz="2800" dirty="0" err="1" smtClean="0"/>
              <a:t>vazduha</a:t>
            </a:r>
            <a:r>
              <a:rPr lang="en-US" sz="2800" dirty="0" smtClean="0"/>
              <a:t>.</a:t>
            </a:r>
          </a:p>
          <a:p>
            <a:pPr algn="r"/>
            <a:endParaRPr lang="en-US" sz="2800" dirty="0" smtClean="0"/>
          </a:p>
          <a:p>
            <a:pPr algn="r"/>
            <a:r>
              <a:rPr lang="sr-Latn-RS" sz="2800" dirty="0" smtClean="0">
                <a:latin typeface="Calibri" pitchFamily="34" charset="0"/>
              </a:rPr>
              <a:t>Minimalna p</a:t>
            </a:r>
            <a:r>
              <a:rPr lang="vi-VN" sz="2800" dirty="0" smtClean="0">
                <a:latin typeface="Calibri" pitchFamily="34" charset="0"/>
              </a:rPr>
              <a:t>ovršina pretprostora </a:t>
            </a:r>
            <a:r>
              <a:rPr lang="sr-Latn-RS" sz="2800" dirty="0" smtClean="0">
                <a:latin typeface="Calibri" pitchFamily="34" charset="0"/>
              </a:rPr>
              <a:t>-</a:t>
            </a:r>
            <a:r>
              <a:rPr lang="vi-VN" sz="2800" dirty="0" smtClean="0">
                <a:latin typeface="Calibri" pitchFamily="34" charset="0"/>
              </a:rPr>
              <a:t> </a:t>
            </a:r>
            <a:r>
              <a:rPr lang="vi-VN" sz="2800" b="1" dirty="0" smtClean="0">
                <a:latin typeface="Calibri" pitchFamily="34" charset="0"/>
              </a:rPr>
              <a:t>5 m2 </a:t>
            </a:r>
            <a:endParaRPr lang="sr-Latn-RS" sz="2800" b="1" dirty="0" smtClean="0">
              <a:latin typeface="Calibri" pitchFamily="34" charset="0"/>
            </a:endParaRPr>
          </a:p>
          <a:p>
            <a:pPr algn="r"/>
            <a:r>
              <a:rPr lang="sr-Latn-RS" sz="2800" dirty="0" smtClean="0">
                <a:latin typeface="Calibri" pitchFamily="34" charset="0"/>
              </a:rPr>
              <a:t>Minimalna širina </a:t>
            </a:r>
            <a:r>
              <a:rPr lang="sr-Latn-RS" sz="2800" dirty="0" smtClean="0">
                <a:latin typeface="Calibri" pitchFamily="34" charset="0"/>
              </a:rPr>
              <a:t>- </a:t>
            </a:r>
            <a:r>
              <a:rPr lang="vi-VN" sz="2800" b="1" dirty="0" smtClean="0">
                <a:latin typeface="Calibri" pitchFamily="34" charset="0"/>
              </a:rPr>
              <a:t>1</a:t>
            </a:r>
            <a:r>
              <a:rPr lang="sr-Latn-RS" sz="2800" b="1" dirty="0" smtClean="0">
                <a:latin typeface="Calibri" pitchFamily="34" charset="0"/>
              </a:rPr>
              <a:t>.</a:t>
            </a:r>
            <a:r>
              <a:rPr lang="vi-VN" sz="2800" b="1" dirty="0" smtClean="0">
                <a:latin typeface="Calibri" pitchFamily="34" charset="0"/>
              </a:rPr>
              <a:t>25 m</a:t>
            </a:r>
            <a:endParaRPr lang="en-US" sz="2800" b="1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Pristupne površine</a:t>
            </a: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endParaRPr lang="en-US" sz="2800" dirty="0">
              <a:latin typeface="Calibri" pitchFamily="34" charset="0"/>
            </a:endParaRPr>
          </a:p>
        </p:txBody>
      </p:sp>
      <p:pic>
        <p:nvPicPr>
          <p:cNvPr id="37892" name="Picture 4" descr="Rezultat slika za pristupne povrÅ¡ine stambena zgr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428604"/>
            <a:ext cx="9144001" cy="6429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Pristupne površine</a:t>
            </a: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Član 4.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Minimalna </a:t>
            </a:r>
            <a:r>
              <a:rPr lang="en-US" sz="2800" dirty="0" err="1" smtClean="0">
                <a:latin typeface="Calibri" pitchFamily="34" charset="0"/>
              </a:rPr>
              <a:t>širina</a:t>
            </a:r>
            <a:r>
              <a:rPr lang="sr-Latn-RS" sz="2800" dirty="0" smtClean="0">
                <a:latin typeface="Calibri" pitchFamily="34" charset="0"/>
              </a:rPr>
              <a:t> p</a:t>
            </a:r>
            <a:r>
              <a:rPr lang="vi-VN" sz="2800" dirty="0" smtClean="0">
                <a:latin typeface="Calibri" pitchFamily="34" charset="0"/>
              </a:rPr>
              <a:t>ešačk</a:t>
            </a:r>
            <a:r>
              <a:rPr lang="sr-Latn-RS" sz="2800" dirty="0" smtClean="0">
                <a:latin typeface="Calibri" pitchFamily="34" charset="0"/>
              </a:rPr>
              <a:t>og</a:t>
            </a:r>
            <a:r>
              <a:rPr lang="vi-VN" sz="2800" dirty="0" smtClean="0">
                <a:latin typeface="Calibri" pitchFamily="34" charset="0"/>
              </a:rPr>
              <a:t> pristup</a:t>
            </a:r>
            <a:r>
              <a:rPr lang="sr-Latn-RS" sz="2800" dirty="0" smtClean="0">
                <a:latin typeface="Calibri" pitchFamily="34" charset="0"/>
              </a:rPr>
              <a:t>a</a:t>
            </a:r>
            <a:r>
              <a:rPr lang="vi-VN" sz="2800" dirty="0" smtClean="0">
                <a:latin typeface="Calibri" pitchFamily="34" charset="0"/>
              </a:rPr>
              <a:t> kod ulaza u </a:t>
            </a:r>
            <a:r>
              <a:rPr lang="vi-VN" sz="2800" dirty="0" smtClean="0">
                <a:latin typeface="Calibri" pitchFamily="34" charset="0"/>
              </a:rPr>
              <a:t>zgradu</a:t>
            </a:r>
            <a:r>
              <a:rPr lang="sr-Latn-RS" sz="2800" dirty="0" smtClean="0">
                <a:latin typeface="Calibri" pitchFamily="34" charset="0"/>
              </a:rPr>
              <a:t> iznosi </a:t>
            </a:r>
            <a:r>
              <a:rPr lang="vi-VN" sz="2800" b="1" dirty="0" smtClean="0">
                <a:latin typeface="Calibri" pitchFamily="34" charset="0"/>
              </a:rPr>
              <a:t>150cm</a:t>
            </a:r>
            <a:r>
              <a:rPr lang="sr-Latn-RS" sz="2800" b="1" dirty="0" smtClean="0">
                <a:latin typeface="Calibri" pitchFamily="34" charset="0"/>
              </a:rPr>
              <a:t>.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Između spoljašnjeg pristupnog stepeništa i vetrobrana </a:t>
            </a:r>
            <a:r>
              <a:rPr lang="sr-Latn-RS" sz="2800" dirty="0" smtClean="0">
                <a:latin typeface="Calibri" pitchFamily="34" charset="0"/>
              </a:rPr>
              <a:t>predviđa se</a:t>
            </a:r>
            <a:r>
              <a:rPr lang="sr-Latn-RS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ravn</a:t>
            </a:r>
            <a:r>
              <a:rPr lang="sr-Latn-RS" sz="2800" dirty="0" smtClean="0">
                <a:latin typeface="Calibri" pitchFamily="34" charset="0"/>
              </a:rPr>
              <a:t>a </a:t>
            </a:r>
            <a:r>
              <a:rPr lang="vi-VN" sz="2800" dirty="0" smtClean="0">
                <a:latin typeface="Calibri" pitchFamily="34" charset="0"/>
              </a:rPr>
              <a:t>površin</a:t>
            </a:r>
            <a:r>
              <a:rPr lang="sr-Latn-RS" sz="2800" dirty="0" smtClean="0">
                <a:latin typeface="Calibri" pitchFamily="34" charset="0"/>
              </a:rPr>
              <a:t>a </a:t>
            </a:r>
            <a:r>
              <a:rPr lang="vi-VN" sz="2800" dirty="0" smtClean="0">
                <a:latin typeface="Calibri" pitchFamily="34" charset="0"/>
              </a:rPr>
              <a:t>najmanje u širini stepeništa,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min</a:t>
            </a:r>
            <a:r>
              <a:rPr lang="sr-Latn-RS" sz="2800" dirty="0" smtClean="0">
                <a:latin typeface="Calibri" pitchFamily="34" charset="0"/>
              </a:rPr>
              <a:t>imalne</a:t>
            </a:r>
            <a:r>
              <a:rPr lang="vi-VN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dužine</a:t>
            </a:r>
            <a:r>
              <a:rPr lang="sr-Latn-RS" sz="2800" dirty="0" smtClean="0">
                <a:latin typeface="Calibri" pitchFamily="34" charset="0"/>
              </a:rPr>
              <a:t> </a:t>
            </a:r>
            <a:r>
              <a:rPr lang="vi-VN" sz="2800" b="1" dirty="0" smtClean="0">
                <a:latin typeface="Calibri" pitchFamily="34" charset="0"/>
              </a:rPr>
              <a:t>120cm</a:t>
            </a:r>
            <a:r>
              <a:rPr lang="sr-Latn-RS" sz="2800" b="1" dirty="0" smtClean="0">
                <a:latin typeface="Calibri" pitchFamily="34" charset="0"/>
              </a:rPr>
              <a:t>.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zultat slika za ulaz u zgrad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635795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Pristupne površine</a:t>
            </a: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sr-Latn-RS" sz="2800" dirty="0" smtClean="0">
                <a:solidFill>
                  <a:schemeClr val="bg1"/>
                </a:solidFill>
                <a:latin typeface="Calibri" pitchFamily="34" charset="0"/>
              </a:rPr>
              <a:t>-primer-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420" y="2000240"/>
            <a:ext cx="5603708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Pristupne površine</a:t>
            </a: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-primer-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Parkiranje vozila</a:t>
            </a: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endParaRPr lang="en-US" sz="2800" dirty="0">
              <a:latin typeface="Calibri" pitchFamily="34" charset="0"/>
            </a:endParaRPr>
          </a:p>
        </p:txBody>
      </p:sp>
      <p:pic>
        <p:nvPicPr>
          <p:cNvPr id="45058" name="Picture 2" descr="Rezultat slika za park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3"/>
            <a:ext cx="9144000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Pristupne površine</a:t>
            </a: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Član 4.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b="1" dirty="0" smtClean="0">
                <a:latin typeface="Calibri" pitchFamily="34" charset="0"/>
              </a:rPr>
              <a:t/>
            </a:r>
            <a:br>
              <a:rPr lang="sr-Latn-RS" sz="2800" b="1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 Kada se u zgradi planiraju i druge, nestambene namene (poslovanje, komercijalne</a:t>
            </a:r>
            <a:r>
              <a:rPr lang="sr-Latn-RS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delatnosti i sl),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ulazni prostor</a:t>
            </a:r>
            <a:r>
              <a:rPr lang="sr-Latn-RS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namenjen ovim namenama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mora biti </a:t>
            </a:r>
            <a:r>
              <a:rPr lang="vi-VN" sz="2800" b="1" dirty="0" smtClean="0">
                <a:latin typeface="Calibri" pitchFamily="34" charset="0"/>
              </a:rPr>
              <a:t>odvojen</a:t>
            </a:r>
            <a:r>
              <a:rPr lang="vi-VN" sz="2800" dirty="0" smtClean="0">
                <a:latin typeface="Calibri" pitchFamily="34" charset="0"/>
              </a:rPr>
              <a:t> od ulaza</a:t>
            </a:r>
            <a:r>
              <a:rPr lang="sr-Latn-RS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namenjenog stanovanju.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Pristupne površine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-primer-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endParaRPr lang="en-US" sz="28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543171"/>
            <a:ext cx="7429520" cy="431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Pristupne površine</a:t>
            </a: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Član 4.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Ukoliko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postoji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denivelacija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ulaza</a:t>
            </a:r>
            <a:r>
              <a:rPr lang="en-US" sz="2800" dirty="0" smtClean="0">
                <a:latin typeface="Calibri" pitchFamily="34" charset="0"/>
              </a:rPr>
              <a:t> u </a:t>
            </a:r>
            <a:r>
              <a:rPr lang="en-US" sz="2800" dirty="0" err="1" smtClean="0">
                <a:latin typeface="Calibri" pitchFamily="34" charset="0"/>
              </a:rPr>
              <a:t>zgradu</a:t>
            </a:r>
            <a:r>
              <a:rPr lang="en-US" sz="2800" dirty="0" smtClean="0">
                <a:latin typeface="Calibri" pitchFamily="34" charset="0"/>
              </a:rPr>
              <a:t> u </a:t>
            </a:r>
            <a:r>
              <a:rPr lang="en-US" sz="2800" dirty="0" err="1" smtClean="0">
                <a:latin typeface="Calibri" pitchFamily="34" charset="0"/>
              </a:rPr>
              <a:t>odnosu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na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pristup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zgradi</a:t>
            </a:r>
            <a:r>
              <a:rPr lang="en-US" sz="2800" dirty="0" smtClean="0">
                <a:latin typeface="Calibri" pitchFamily="34" charset="0"/>
              </a:rPr>
              <a:t>, </a:t>
            </a:r>
            <a:r>
              <a:rPr lang="en-US" sz="2800" dirty="0" err="1" smtClean="0">
                <a:latin typeface="Calibri" pitchFamily="34" charset="0"/>
              </a:rPr>
              <a:t>pristup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zgradi</a:t>
            </a:r>
            <a:r>
              <a:rPr lang="sr-Latn-RS" sz="2800" dirty="0" smtClean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(</a:t>
            </a:r>
            <a:r>
              <a:rPr lang="en-US" sz="2800" dirty="0" err="1" smtClean="0">
                <a:latin typeface="Calibri" pitchFamily="34" charset="0"/>
              </a:rPr>
              <a:t>stepenište</a:t>
            </a:r>
            <a:r>
              <a:rPr lang="en-US" sz="2800" dirty="0" smtClean="0">
                <a:latin typeface="Calibri" pitchFamily="34" charset="0"/>
              </a:rPr>
              <a:t>, </a:t>
            </a:r>
            <a:r>
              <a:rPr lang="en-US" sz="2800" dirty="0" err="1" smtClean="0">
                <a:latin typeface="Calibri" pitchFamily="34" charset="0"/>
              </a:rPr>
              <a:t>rampa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i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dr</a:t>
            </a:r>
            <a:r>
              <a:rPr lang="en-US" sz="2800" dirty="0" smtClean="0">
                <a:latin typeface="Calibri" pitchFamily="34" charset="0"/>
              </a:rPr>
              <a:t>),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en-US" sz="2800" dirty="0" err="1" smtClean="0">
                <a:latin typeface="Calibri" pitchFamily="34" charset="0"/>
              </a:rPr>
              <a:t>kao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i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pristupnu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površinu</a:t>
            </a:r>
            <a:r>
              <a:rPr lang="en-US" sz="2800" dirty="0" smtClean="0">
                <a:latin typeface="Calibri" pitchFamily="34" charset="0"/>
              </a:rPr>
              <a:t>, </a:t>
            </a:r>
            <a:r>
              <a:rPr lang="en-US" sz="2800" dirty="0" err="1" smtClean="0">
                <a:latin typeface="Calibri" pitchFamily="34" charset="0"/>
              </a:rPr>
              <a:t>treba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planirati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u </a:t>
            </a:r>
            <a:r>
              <a:rPr lang="en-US" sz="2800" dirty="0" err="1" smtClean="0">
                <a:latin typeface="Calibri" pitchFamily="34" charset="0"/>
              </a:rPr>
              <a:t>skladu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sa</a:t>
            </a:r>
            <a:r>
              <a:rPr lang="sr-Latn-R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propisima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o </a:t>
            </a:r>
            <a:r>
              <a:rPr lang="en-US" sz="2800" dirty="0" err="1" smtClean="0">
                <a:latin typeface="Calibri" pitchFamily="34" charset="0"/>
              </a:rPr>
              <a:t>pristupačnosti</a:t>
            </a:r>
            <a:r>
              <a:rPr lang="en-US" sz="2800" dirty="0" smtClean="0">
                <a:latin typeface="Calibri" pitchFamily="34" charset="0"/>
              </a:rPr>
              <a:t>. 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Pristupne </a:t>
            </a:r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površine</a:t>
            </a: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vi-VN" sz="2800" b="1" dirty="0" smtClean="0"/>
              <a:t> </a:t>
            </a:r>
            <a:r>
              <a:rPr lang="vi-VN" sz="2800" dirty="0" smtClean="0">
                <a:latin typeface="Calibri" pitchFamily="34" charset="0"/>
              </a:rPr>
              <a:t>Član </a:t>
            </a:r>
            <a:r>
              <a:rPr lang="sr-Latn-RS" sz="2800" dirty="0" smtClean="0">
                <a:latin typeface="Calibri" pitchFamily="34" charset="0"/>
              </a:rPr>
              <a:t>7.</a:t>
            </a:r>
            <a:r>
              <a:rPr lang="sr-Latn-RS" sz="2800" b="1" dirty="0" smtClean="0">
                <a:latin typeface="Calibri" pitchFamily="34" charset="0"/>
              </a:rPr>
              <a:t/>
            </a:r>
            <a:br>
              <a:rPr lang="sr-Latn-RS" sz="2800" b="1" dirty="0" smtClean="0">
                <a:latin typeface="Calibri" pitchFamily="34" charset="0"/>
              </a:rPr>
            </a:br>
            <a:r>
              <a:rPr lang="vi-VN" sz="2800" b="1" dirty="0" smtClean="0">
                <a:latin typeface="Calibri" pitchFamily="34" charset="0"/>
              </a:rPr>
              <a:t/>
            </a:r>
            <a:br>
              <a:rPr lang="vi-VN" sz="2800" b="1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Savladavanje visinskih </a:t>
            </a:r>
            <a:r>
              <a:rPr lang="vi-VN" sz="2800" dirty="0" smtClean="0">
                <a:latin typeface="Calibri" pitchFamily="34" charset="0"/>
              </a:rPr>
              <a:t>razlika </a:t>
            </a:r>
            <a:r>
              <a:rPr lang="sr-Latn-RS" sz="2400" dirty="0" smtClean="0">
                <a:latin typeface="Calibri" pitchFamily="34" charset="0"/>
              </a:rPr>
              <a:t>(</a:t>
            </a:r>
            <a:r>
              <a:rPr lang="sr-Latn-RS" sz="2800" dirty="0" smtClean="0">
                <a:latin typeface="Calibri" pitchFamily="34" charset="0"/>
              </a:rPr>
              <a:t>...) </a:t>
            </a:r>
            <a:r>
              <a:rPr lang="vi-VN" sz="2800" dirty="0" smtClean="0">
                <a:latin typeface="Calibri" pitchFamily="34" charset="0"/>
              </a:rPr>
              <a:t>na prilazu do </a:t>
            </a:r>
            <a:r>
              <a:rPr lang="vi-VN" sz="2800" dirty="0" smtClean="0">
                <a:latin typeface="Calibri" pitchFamily="34" charset="0"/>
              </a:rPr>
              <a:t>objekta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vrši </a:t>
            </a:r>
            <a:r>
              <a:rPr lang="vi-VN" sz="2800" dirty="0" smtClean="0">
                <a:latin typeface="Calibri" pitchFamily="34" charset="0"/>
              </a:rPr>
              <a:t>se primenom rampi tako da: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1) nagib rampe nije veći od </a:t>
            </a:r>
            <a:r>
              <a:rPr lang="vi-VN" sz="2800" b="1" dirty="0" smtClean="0">
                <a:latin typeface="Calibri" pitchFamily="34" charset="0"/>
              </a:rPr>
              <a:t>5% (1:20)</a:t>
            </a:r>
            <a:r>
              <a:rPr lang="sr-Latn-RS" sz="2800" b="1" dirty="0" smtClean="0">
                <a:latin typeface="Calibri" pitchFamily="34" charset="0"/>
              </a:rPr>
              <a:t/>
            </a:r>
            <a:br>
              <a:rPr lang="sr-Latn-RS" sz="2800" b="1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(</a:t>
            </a:r>
            <a:r>
              <a:rPr lang="vi-VN" sz="2800" dirty="0" smtClean="0">
                <a:latin typeface="Calibri" pitchFamily="34" charset="0"/>
              </a:rPr>
              <a:t>može iznositi </a:t>
            </a:r>
            <a:r>
              <a:rPr lang="vi-VN" sz="2800" b="1" dirty="0" smtClean="0">
                <a:latin typeface="Calibri" pitchFamily="34" charset="0"/>
              </a:rPr>
              <a:t>8.3% (1:12) </a:t>
            </a:r>
            <a:r>
              <a:rPr lang="vi-VN" sz="2800" dirty="0" smtClean="0">
                <a:latin typeface="Calibri" pitchFamily="34" charset="0"/>
              </a:rPr>
              <a:t>za kratka rastojanja </a:t>
            </a:r>
            <a:r>
              <a:rPr lang="sr-Latn-RS" sz="2800" dirty="0" smtClean="0">
                <a:latin typeface="Calibri" pitchFamily="34" charset="0"/>
              </a:rPr>
              <a:t>- </a:t>
            </a:r>
            <a:r>
              <a:rPr lang="vi-VN" sz="2800" dirty="0" smtClean="0">
                <a:latin typeface="Calibri" pitchFamily="34" charset="0"/>
              </a:rPr>
              <a:t>do 6 m)</a:t>
            </a:r>
            <a:br>
              <a:rPr lang="vi-VN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2) </a:t>
            </a:r>
            <a:r>
              <a:rPr lang="sr-Latn-RS" sz="2800" dirty="0" smtClean="0">
                <a:latin typeface="Calibri" pitchFamily="34" charset="0"/>
              </a:rPr>
              <a:t>(...)</a:t>
            </a: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3) rampe duže od </a:t>
            </a:r>
            <a:r>
              <a:rPr lang="vi-VN" sz="2800" dirty="0" smtClean="0">
                <a:latin typeface="Calibri" pitchFamily="34" charset="0"/>
              </a:rPr>
              <a:t>6m</a:t>
            </a:r>
            <a:r>
              <a:rPr lang="vi-VN" sz="2800" dirty="0" smtClean="0">
                <a:latin typeface="Calibri" pitchFamily="34" charset="0"/>
              </a:rPr>
              <a:t>, a najviše do </a:t>
            </a:r>
            <a:r>
              <a:rPr lang="vi-VN" sz="2800" dirty="0" smtClean="0">
                <a:latin typeface="Calibri" pitchFamily="34" charset="0"/>
              </a:rPr>
              <a:t>9m </a:t>
            </a:r>
            <a:r>
              <a:rPr lang="vi-VN" sz="2800" dirty="0" smtClean="0">
                <a:latin typeface="Calibri" pitchFamily="34" charset="0"/>
              </a:rPr>
              <a:t>u slučaju da su manjeg nagiba, razdvajaju se odmorištima </a:t>
            </a:r>
            <a:r>
              <a:rPr lang="sr-Latn-RS" sz="2800" dirty="0" smtClean="0">
                <a:latin typeface="Calibri" pitchFamily="34" charset="0"/>
              </a:rPr>
              <a:t>min.</a:t>
            </a:r>
            <a:r>
              <a:rPr lang="vi-VN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dužine </a:t>
            </a:r>
            <a:r>
              <a:rPr lang="vi-VN" sz="2800" b="1" dirty="0" smtClean="0">
                <a:latin typeface="Calibri" pitchFamily="34" charset="0"/>
              </a:rPr>
              <a:t>150cm</a:t>
            </a:r>
            <a:r>
              <a:rPr lang="sr-Latn-RS" sz="2800" b="1" dirty="0" smtClean="0">
                <a:latin typeface="Calibri" pitchFamily="34" charset="0"/>
              </a:rPr>
              <a:t>.</a:t>
            </a:r>
            <a:endParaRPr lang="en-US" sz="28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932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Pristupne površine </a:t>
            </a:r>
            <a:b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Pristupne površine </a:t>
            </a:r>
            <a:b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>
              <a:latin typeface="Calibri" pitchFamily="34" charset="0"/>
            </a:endParaRPr>
          </a:p>
        </p:txBody>
      </p:sp>
      <p:pic>
        <p:nvPicPr>
          <p:cNvPr id="38916" name="Picture 4" descr="Rezultat slika za rampa za invalide nagi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59768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Pristupne površine </a:t>
            </a:r>
            <a:b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-primeri rampi-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>
              <a:latin typeface="Calibri" pitchFamily="34" charset="0"/>
            </a:endParaRPr>
          </a:p>
        </p:txBody>
      </p:sp>
      <p:pic>
        <p:nvPicPr>
          <p:cNvPr id="9220" name="Picture 4" descr="Rezultat slika za pristupna rampa stambene zgrad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3456654"/>
            <a:ext cx="5143504" cy="3401346"/>
          </a:xfrm>
          <a:prstGeom prst="rect">
            <a:avLst/>
          </a:prstGeom>
          <a:noFill/>
        </p:spPr>
      </p:pic>
      <p:cxnSp>
        <p:nvCxnSpPr>
          <p:cNvPr id="6" name="Straight Connector 5"/>
          <p:cNvCxnSpPr>
            <a:endCxn id="2" idx="3"/>
          </p:cNvCxnSpPr>
          <p:nvPr/>
        </p:nvCxnSpPr>
        <p:spPr>
          <a:xfrm flipV="1">
            <a:off x="4000496" y="3429000"/>
            <a:ext cx="5143504" cy="3429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4000496" y="3429000"/>
            <a:ext cx="5143504" cy="3429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Rezultat slika za pristupna rampa stambene zgrad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1"/>
            <a:ext cx="5143504" cy="3429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Prostori za kretanje u stambenoj zgradi</a:t>
            </a:r>
            <a:b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Ulaz u zgradu</a:t>
            </a:r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sz="2800" dirty="0">
              <a:latin typeface="Calibri" pitchFamily="34" charset="0"/>
            </a:endParaRPr>
          </a:p>
        </p:txBody>
      </p:sp>
      <p:pic>
        <p:nvPicPr>
          <p:cNvPr id="26626" name="Picture 2" descr="Rezultat slika za ulaz u zgrad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Prostori za kretanje u stambenoj zgradi</a:t>
            </a:r>
            <a:b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Ulaz u zgradu</a:t>
            </a:r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Član 5.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Na ulazu u stambenu zgradu mora se predvideti </a:t>
            </a:r>
            <a:r>
              <a:rPr lang="vi-VN" sz="2800" b="1" dirty="0" smtClean="0">
                <a:latin typeface="Calibri" pitchFamily="34" charset="0"/>
              </a:rPr>
              <a:t>vetrobran</a:t>
            </a:r>
            <a:r>
              <a:rPr lang="vi-VN" sz="2800" dirty="0" smtClean="0">
                <a:latin typeface="Calibri" pitchFamily="34" charset="0"/>
              </a:rPr>
              <a:t>.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Minimalna</a:t>
            </a:r>
            <a:r>
              <a:rPr lang="vi-VN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dubina</a:t>
            </a:r>
            <a:r>
              <a:rPr lang="sr-Latn-RS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vetrobrana </a:t>
            </a:r>
            <a:r>
              <a:rPr lang="vi-VN" sz="2800" dirty="0" smtClean="0">
                <a:latin typeface="Calibri" pitchFamily="34" charset="0"/>
              </a:rPr>
              <a:t>gl</a:t>
            </a:r>
            <a:r>
              <a:rPr lang="sr-Latn-RS" sz="2800" dirty="0" smtClean="0">
                <a:latin typeface="Calibri" pitchFamily="34" charset="0"/>
              </a:rPr>
              <a:t>avnog</a:t>
            </a:r>
            <a:r>
              <a:rPr lang="vi-VN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ulaza u zgradu </a:t>
            </a:r>
            <a:r>
              <a:rPr lang="vi-VN" sz="2800" b="1" dirty="0" smtClean="0">
                <a:latin typeface="Calibri" pitchFamily="34" charset="0"/>
              </a:rPr>
              <a:t>210cm</a:t>
            </a:r>
            <a:r>
              <a:rPr lang="sr-Latn-RS" sz="2800" dirty="0" smtClean="0">
                <a:latin typeface="Calibri" pitchFamily="34" charset="0"/>
              </a:rPr>
              <a:t>;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Minimalna </a:t>
            </a:r>
            <a:r>
              <a:rPr lang="vi-VN" sz="2800" dirty="0" smtClean="0">
                <a:latin typeface="Calibri" pitchFamily="34" charset="0"/>
              </a:rPr>
              <a:t>širina, u zgradi do 30 stanova</a:t>
            </a:r>
            <a:r>
              <a:rPr lang="sr-Latn-RS" sz="2800" dirty="0" smtClean="0">
                <a:latin typeface="Calibri" pitchFamily="34" charset="0"/>
              </a:rPr>
              <a:t> </a:t>
            </a:r>
            <a:r>
              <a:rPr lang="vi-VN" sz="2800" b="1" dirty="0" smtClean="0">
                <a:latin typeface="Calibri" pitchFamily="34" charset="0"/>
              </a:rPr>
              <a:t>180cm</a:t>
            </a:r>
            <a:r>
              <a:rPr lang="sr-Latn-RS" sz="2800" dirty="0" smtClean="0">
                <a:latin typeface="Calibri" pitchFamily="34" charset="0"/>
              </a:rPr>
              <a:t>;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u zgradi do 40 stanova</a:t>
            </a:r>
            <a:r>
              <a:rPr lang="sr-Latn-RS" sz="2800" dirty="0" smtClean="0">
                <a:latin typeface="Calibri" pitchFamily="34" charset="0"/>
              </a:rPr>
              <a:t> </a:t>
            </a:r>
            <a:r>
              <a:rPr lang="vi-VN" sz="2800" b="1" dirty="0" smtClean="0">
                <a:latin typeface="Calibri" pitchFamily="34" charset="0"/>
              </a:rPr>
              <a:t>240cm</a:t>
            </a:r>
            <a:r>
              <a:rPr lang="sr-Latn-RS" sz="2800" dirty="0" smtClean="0">
                <a:latin typeface="Calibri" pitchFamily="34" charset="0"/>
              </a:rPr>
              <a:t>;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a u zgradi sa 40 i više stanova</a:t>
            </a:r>
            <a:r>
              <a:rPr lang="sr-Latn-RS" sz="2800" dirty="0" smtClean="0">
                <a:latin typeface="Calibri" pitchFamily="34" charset="0"/>
              </a:rPr>
              <a:t> </a:t>
            </a:r>
            <a:r>
              <a:rPr lang="vi-VN" sz="2800" b="1" dirty="0" smtClean="0">
                <a:latin typeface="Calibri" pitchFamily="34" charset="0"/>
              </a:rPr>
              <a:t>300cm</a:t>
            </a:r>
            <a:r>
              <a:rPr lang="sr-Latn-RS" sz="2800" dirty="0" smtClean="0">
                <a:latin typeface="Calibri" pitchFamily="34" charset="0"/>
              </a:rPr>
              <a:t>;</a:t>
            </a: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Minimalna</a:t>
            </a:r>
            <a:r>
              <a:rPr lang="vi-VN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svetla visina prostorije vetrobrana </a:t>
            </a:r>
            <a:r>
              <a:rPr lang="vi-VN" sz="2800" b="1" dirty="0" smtClean="0">
                <a:latin typeface="Calibri" pitchFamily="34" charset="0"/>
              </a:rPr>
              <a:t>240cm</a:t>
            </a:r>
            <a:r>
              <a:rPr lang="sr-Latn-RS" sz="2800" dirty="0" smtClean="0">
                <a:latin typeface="Calibri" pitchFamily="34" charset="0"/>
              </a:rPr>
              <a:t>;</a:t>
            </a: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 </a:t>
            </a:r>
            <a:r>
              <a:rPr lang="sr-Latn-RS" sz="2800" dirty="0" smtClean="0">
                <a:latin typeface="Calibri" pitchFamily="34" charset="0"/>
              </a:rPr>
              <a:t>M</a:t>
            </a:r>
            <a:r>
              <a:rPr lang="vi-VN" sz="2800" dirty="0" smtClean="0">
                <a:latin typeface="Calibri" pitchFamily="34" charset="0"/>
              </a:rPr>
              <a:t>in</a:t>
            </a:r>
            <a:r>
              <a:rPr lang="sr-Latn-RS" sz="2800" dirty="0" smtClean="0">
                <a:latin typeface="Calibri" pitchFamily="34" charset="0"/>
              </a:rPr>
              <a:t>imalna</a:t>
            </a:r>
            <a:r>
              <a:rPr lang="vi-VN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svetl</a:t>
            </a:r>
            <a:r>
              <a:rPr lang="sr-Latn-RS" sz="2800" dirty="0" smtClean="0">
                <a:latin typeface="Calibri" pitchFamily="34" charset="0"/>
              </a:rPr>
              <a:t>a</a:t>
            </a:r>
            <a:r>
              <a:rPr lang="vi-VN" sz="2800" dirty="0" smtClean="0">
                <a:latin typeface="Calibri" pitchFamily="34" charset="0"/>
              </a:rPr>
              <a:t> širin</a:t>
            </a:r>
            <a:r>
              <a:rPr lang="sr-Latn-RS" sz="2800" dirty="0" smtClean="0">
                <a:latin typeface="Calibri" pitchFamily="34" charset="0"/>
              </a:rPr>
              <a:t>a</a:t>
            </a:r>
            <a:r>
              <a:rPr lang="vi-VN" sz="2800" dirty="0" smtClean="0">
                <a:latin typeface="Calibri" pitchFamily="34" charset="0"/>
              </a:rPr>
              <a:t> </a:t>
            </a:r>
            <a:r>
              <a:rPr lang="sr-Latn-RS" sz="2800" dirty="0" smtClean="0">
                <a:latin typeface="Calibri" pitchFamily="34" charset="0"/>
              </a:rPr>
              <a:t>u</a:t>
            </a:r>
            <a:r>
              <a:rPr lang="vi-VN" sz="2800" dirty="0" smtClean="0">
                <a:latin typeface="Calibri" pitchFamily="34" charset="0"/>
              </a:rPr>
              <a:t>l</a:t>
            </a:r>
            <a:r>
              <a:rPr lang="sr-Latn-RS" sz="2800" dirty="0" smtClean="0">
                <a:latin typeface="Calibri" pitchFamily="34" charset="0"/>
              </a:rPr>
              <a:t>. </a:t>
            </a:r>
            <a:r>
              <a:rPr lang="vi-VN" sz="2800" dirty="0" smtClean="0">
                <a:latin typeface="Calibri" pitchFamily="34" charset="0"/>
              </a:rPr>
              <a:t>vrata </a:t>
            </a:r>
            <a:r>
              <a:rPr lang="vi-VN" sz="2800" dirty="0" smtClean="0">
                <a:latin typeface="Calibri" pitchFamily="34" charset="0"/>
              </a:rPr>
              <a:t>u stambenu zgradu </a:t>
            </a:r>
            <a:r>
              <a:rPr lang="vi-VN" sz="2800" b="1" dirty="0" smtClean="0">
                <a:latin typeface="Calibri" pitchFamily="34" charset="0"/>
              </a:rPr>
              <a:t>120cm</a:t>
            </a:r>
            <a:r>
              <a:rPr lang="sr-Latn-RS" sz="2800" dirty="0" smtClean="0">
                <a:latin typeface="Calibri" pitchFamily="34" charset="0"/>
              </a:rPr>
              <a:t>.</a:t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Vrata na vetrobranu se o</a:t>
            </a:r>
            <a:r>
              <a:rPr lang="vi-VN" sz="2800" dirty="0" smtClean="0">
                <a:latin typeface="Calibri" pitchFamily="34" charset="0"/>
              </a:rPr>
              <a:t>tvaraju </a:t>
            </a:r>
            <a:r>
              <a:rPr lang="vi-VN" sz="2800" dirty="0" smtClean="0">
                <a:latin typeface="Calibri" pitchFamily="34" charset="0"/>
              </a:rPr>
              <a:t>prema</a:t>
            </a:r>
            <a:r>
              <a:rPr lang="sr-Latn-RS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spoljašnjem prostoru.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endParaRPr lang="en-US" sz="2800" dirty="0">
              <a:latin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Prostori za kretanje u stambenoj zgradi</a:t>
            </a:r>
            <a:b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Ulaz u zgradu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sr-Latn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-primer vetrobrana na ulazu u zgradu-</a:t>
            </a:r>
            <a:endParaRPr kumimoji="0" lang="sr-Latn-R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sr-Latn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285992"/>
            <a:ext cx="4572032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Parkiranje vozila</a:t>
            </a: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Član 3.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Parkiranje vozila za potrebe stambene zgrade</a:t>
            </a:r>
            <a:r>
              <a:rPr lang="sr-Latn-RS" sz="2800" dirty="0" smtClean="0">
                <a:latin typeface="Calibri" pitchFamily="34" charset="0"/>
              </a:rPr>
              <a:t>:</a:t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-</a:t>
            </a:r>
            <a:r>
              <a:rPr lang="vi-VN" sz="2800" dirty="0" smtClean="0">
                <a:latin typeface="Calibri" pitchFamily="34" charset="0"/>
              </a:rPr>
              <a:t>podzemni</a:t>
            </a:r>
            <a:r>
              <a:rPr lang="sr-Latn-RS" sz="2800" dirty="0" smtClean="0">
                <a:latin typeface="Calibri" pitchFamily="34" charset="0"/>
              </a:rPr>
              <a:t> parking </a:t>
            </a:r>
            <a:r>
              <a:rPr lang="sr-Latn-RS" sz="2800" dirty="0" smtClean="0">
                <a:latin typeface="Calibri" pitchFamily="34" charset="0"/>
              </a:rPr>
              <a:t>prostor;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-</a:t>
            </a:r>
            <a:r>
              <a:rPr lang="vi-VN" sz="2800" dirty="0" smtClean="0">
                <a:latin typeface="Calibri" pitchFamily="34" charset="0"/>
              </a:rPr>
              <a:t>nadzemni</a:t>
            </a:r>
            <a:r>
              <a:rPr lang="sr-Latn-RS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otvoreni</a:t>
            </a:r>
            <a:r>
              <a:rPr lang="sr-Latn-RS" sz="2800" dirty="0" smtClean="0">
                <a:latin typeface="Calibri" pitchFamily="34" charset="0"/>
              </a:rPr>
              <a:t> </a:t>
            </a:r>
            <a:r>
              <a:rPr lang="sr-Latn-RS" sz="2800" dirty="0" smtClean="0">
                <a:latin typeface="Calibri" pitchFamily="34" charset="0"/>
              </a:rPr>
              <a:t>parking prostor;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-nadzemni</a:t>
            </a:r>
            <a:r>
              <a:rPr lang="vi-VN" sz="2800" dirty="0" smtClean="0">
                <a:latin typeface="Calibri" pitchFamily="34" charset="0"/>
              </a:rPr>
              <a:t> natkriveni</a:t>
            </a:r>
            <a:r>
              <a:rPr lang="sr-Latn-RS" sz="2800" dirty="0" smtClean="0">
                <a:latin typeface="Calibri" pitchFamily="34" charset="0"/>
              </a:rPr>
              <a:t> </a:t>
            </a:r>
            <a:r>
              <a:rPr lang="sr-Latn-RS" sz="2800" dirty="0" smtClean="0">
                <a:latin typeface="Calibri" pitchFamily="34" charset="0"/>
              </a:rPr>
              <a:t>parking </a:t>
            </a:r>
            <a:r>
              <a:rPr lang="sr-Latn-RS" sz="2800" dirty="0" smtClean="0">
                <a:latin typeface="Calibri" pitchFamily="34" charset="0"/>
              </a:rPr>
              <a:t>prostor;</a:t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-</a:t>
            </a:r>
            <a:r>
              <a:rPr lang="sr-Latn-RS" sz="2800" dirty="0" smtClean="0">
                <a:latin typeface="Calibri" pitchFamily="34" charset="0"/>
              </a:rPr>
              <a:t>nadzemni parking prostor </a:t>
            </a:r>
            <a:r>
              <a:rPr lang="vi-VN" sz="2800" dirty="0" smtClean="0">
                <a:latin typeface="Calibri" pitchFamily="34" charset="0"/>
              </a:rPr>
              <a:t>u </a:t>
            </a:r>
            <a:r>
              <a:rPr lang="vi-VN" sz="2800" dirty="0" smtClean="0">
                <a:latin typeface="Calibri" pitchFamily="34" charset="0"/>
              </a:rPr>
              <a:t>okviru</a:t>
            </a:r>
            <a:r>
              <a:rPr lang="sr-Latn-RS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garaže</a:t>
            </a:r>
            <a:r>
              <a:rPr lang="sr-Latn-RS" sz="2800" dirty="0" smtClean="0">
                <a:latin typeface="Calibri" pitchFamily="34" charset="0"/>
              </a:rPr>
              <a:t>;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-</a:t>
            </a:r>
            <a:r>
              <a:rPr lang="vi-VN" sz="2800" dirty="0" smtClean="0">
                <a:latin typeface="Calibri" pitchFamily="34" charset="0"/>
              </a:rPr>
              <a:t>kombinovano</a:t>
            </a:r>
            <a:r>
              <a:rPr lang="sr-Latn-RS" sz="2800" dirty="0" smtClean="0">
                <a:latin typeface="Calibri" pitchFamily="34" charset="0"/>
              </a:rPr>
              <a:t>.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Broj </a:t>
            </a:r>
            <a:r>
              <a:rPr lang="sr-Latn-RS" sz="2800" dirty="0" smtClean="0">
                <a:latin typeface="Calibri" pitchFamily="34" charset="0"/>
              </a:rPr>
              <a:t>parking </a:t>
            </a:r>
            <a:r>
              <a:rPr lang="en-US" sz="2800" dirty="0" smtClean="0">
                <a:latin typeface="Calibri" pitchFamily="34" charset="0"/>
              </a:rPr>
              <a:t>m</a:t>
            </a:r>
            <a:r>
              <a:rPr lang="sr-Latn-RS" sz="2800" dirty="0" smtClean="0">
                <a:latin typeface="Calibri" pitchFamily="34" charset="0"/>
              </a:rPr>
              <a:t>esta </a:t>
            </a:r>
            <a:r>
              <a:rPr lang="vi-VN" sz="2800" dirty="0" smtClean="0">
                <a:latin typeface="Calibri" pitchFamily="34" charset="0"/>
              </a:rPr>
              <a:t>po jednom stanu određuje se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u skladu sa planskim dokumentom.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Prostori za kretanje u stambenoj zgradi</a:t>
            </a:r>
            <a:b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Prostori za horizontalno kretanje</a:t>
            </a:r>
            <a:br>
              <a:rPr lang="vi-VN" sz="2800" dirty="0" smtClean="0"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sz="2800" b="1" dirty="0">
              <a:latin typeface="Calibri" pitchFamily="34" charset="0"/>
            </a:endParaRPr>
          </a:p>
        </p:txBody>
      </p:sp>
      <p:pic>
        <p:nvPicPr>
          <p:cNvPr id="22530" name="Picture 2" descr="Rezultat slika za hodnik zgrad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04851"/>
            <a:ext cx="9144000" cy="5953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Prostori za kretanje u stambenoj zgradi</a:t>
            </a:r>
            <a:b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 Prostori za horizontalno kretanje</a:t>
            </a:r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Član 6.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P</a:t>
            </a:r>
            <a:r>
              <a:rPr lang="vi-VN" sz="2800" dirty="0" smtClean="0">
                <a:latin typeface="Calibri" pitchFamily="34" charset="0"/>
              </a:rPr>
              <a:t>rostor</a:t>
            </a:r>
            <a:r>
              <a:rPr lang="sr-Latn-RS" sz="2800" dirty="0" smtClean="0">
                <a:latin typeface="Calibri" pitchFamily="34" charset="0"/>
              </a:rPr>
              <a:t>i</a:t>
            </a:r>
            <a:r>
              <a:rPr lang="vi-VN" sz="2800" dirty="0" smtClean="0">
                <a:latin typeface="Calibri" pitchFamily="34" charset="0"/>
              </a:rPr>
              <a:t> za horizontalno kretanje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imaju sledeće </a:t>
            </a:r>
            <a:r>
              <a:rPr lang="sr-Latn-RS" sz="2800" dirty="0" smtClean="0">
                <a:latin typeface="Calibri" pitchFamily="34" charset="0"/>
              </a:rPr>
              <a:t>minimalne </a:t>
            </a:r>
            <a:r>
              <a:rPr lang="sr-Latn-RS" sz="2800" dirty="0" smtClean="0">
                <a:latin typeface="Calibri" pitchFamily="34" charset="0"/>
              </a:rPr>
              <a:t>dimenzije</a:t>
            </a:r>
            <a:r>
              <a:rPr lang="vi-VN" sz="2800" dirty="0" smtClean="0">
                <a:latin typeface="Calibri" pitchFamily="34" charset="0"/>
              </a:rPr>
              <a:t>:</a:t>
            </a:r>
            <a:br>
              <a:rPr lang="vi-VN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- svetla širina </a:t>
            </a:r>
            <a:r>
              <a:rPr lang="vi-VN" sz="2800" b="1" dirty="0" smtClean="0">
                <a:latin typeface="Calibri" pitchFamily="34" charset="0"/>
              </a:rPr>
              <a:t>140cm</a:t>
            </a:r>
            <a:r>
              <a:rPr lang="sr-Latn-RS" sz="2800" dirty="0" smtClean="0">
                <a:latin typeface="Calibri" pitchFamily="34" charset="0"/>
              </a:rPr>
              <a:t>;</a:t>
            </a: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- svetla visina </a:t>
            </a:r>
            <a:r>
              <a:rPr lang="vi-VN" sz="2800" b="1" dirty="0" smtClean="0">
                <a:latin typeface="Calibri" pitchFamily="34" charset="0"/>
              </a:rPr>
              <a:t>240cm</a:t>
            </a:r>
            <a:r>
              <a:rPr lang="sr-Latn-RS" sz="2800" dirty="0" smtClean="0">
                <a:latin typeface="Calibri" pitchFamily="34" charset="0"/>
              </a:rPr>
              <a:t>.</a:t>
            </a: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P</a:t>
            </a:r>
            <a:r>
              <a:rPr lang="vi-VN" sz="2800" dirty="0" smtClean="0">
                <a:latin typeface="Calibri" pitchFamily="34" charset="0"/>
              </a:rPr>
              <a:t>omoćni ili tehnički prostor</a:t>
            </a:r>
            <a:r>
              <a:rPr lang="sr-Latn-RS" sz="2800" dirty="0" smtClean="0">
                <a:latin typeface="Calibri" pitchFamily="34" charset="0"/>
              </a:rPr>
              <a:t>i</a:t>
            </a:r>
            <a:r>
              <a:rPr lang="vi-VN" sz="2800" dirty="0" smtClean="0">
                <a:latin typeface="Calibri" pitchFamily="34" charset="0"/>
              </a:rPr>
              <a:t> za horizontalno kretanje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imaju sledeće </a:t>
            </a:r>
            <a:r>
              <a:rPr lang="sr-Latn-RS" sz="2800" dirty="0" smtClean="0">
                <a:latin typeface="Calibri" pitchFamily="34" charset="0"/>
              </a:rPr>
              <a:t>minimalne </a:t>
            </a:r>
            <a:r>
              <a:rPr lang="sr-Latn-RS" sz="2800" dirty="0" smtClean="0">
                <a:latin typeface="Calibri" pitchFamily="34" charset="0"/>
              </a:rPr>
              <a:t>dimenzije</a:t>
            </a:r>
            <a:r>
              <a:rPr lang="vi-VN" sz="2800" dirty="0" smtClean="0">
                <a:latin typeface="Calibri" pitchFamily="34" charset="0"/>
              </a:rPr>
              <a:t>:</a:t>
            </a:r>
            <a:br>
              <a:rPr lang="vi-VN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-svetla širina iznosi </a:t>
            </a:r>
            <a:r>
              <a:rPr lang="vi-VN" sz="2800" b="1" dirty="0" smtClean="0">
                <a:latin typeface="Calibri" pitchFamily="34" charset="0"/>
              </a:rPr>
              <a:t>120cm</a:t>
            </a:r>
            <a:r>
              <a:rPr lang="sr-Latn-RS" sz="2800" dirty="0" smtClean="0">
                <a:latin typeface="Calibri" pitchFamily="34" charset="0"/>
              </a:rPr>
              <a:t>;</a:t>
            </a: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-svetla visina iznosi </a:t>
            </a:r>
            <a:r>
              <a:rPr lang="vi-VN" sz="2800" b="1" dirty="0" smtClean="0">
                <a:latin typeface="Calibri" pitchFamily="34" charset="0"/>
              </a:rPr>
              <a:t>220cm</a:t>
            </a:r>
            <a:r>
              <a:rPr lang="sr-Latn-RS" sz="2800" dirty="0" smtClean="0">
                <a:latin typeface="Calibri" pitchFamily="34" charset="0"/>
              </a:rPr>
              <a:t>.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Prostori za kretanje u stambenoj zgradi</a:t>
            </a:r>
            <a:b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 Prostori za vertikalno kretanje</a:t>
            </a:r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sz="2800" dirty="0">
              <a:latin typeface="Calibri" pitchFamily="34" charset="0"/>
            </a:endParaRPr>
          </a:p>
        </p:txBody>
      </p:sp>
      <p:pic>
        <p:nvPicPr>
          <p:cNvPr id="20482" name="Picture 2" descr="Rezultat slika za stepeniÅ¡te zgr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Prostori za kretanje u stambenoj zgradi</a:t>
            </a:r>
            <a:b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 Prostori za vertikalno kretanje</a:t>
            </a:r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Član 7.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Stepenišni prostor ima</a:t>
            </a:r>
            <a:r>
              <a:rPr lang="sr-Latn-RS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sledeće minimalne dimenzije:</a:t>
            </a:r>
            <a:br>
              <a:rPr lang="vi-VN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- svetla širina stepenišnog kraka </a:t>
            </a:r>
            <a:r>
              <a:rPr lang="vi-VN" sz="2800" b="1" dirty="0" smtClean="0">
                <a:latin typeface="Calibri" pitchFamily="34" charset="0"/>
              </a:rPr>
              <a:t>120cm</a:t>
            </a:r>
            <a:r>
              <a:rPr lang="sr-Latn-RS" sz="2800" dirty="0" smtClean="0">
                <a:latin typeface="Calibri" pitchFamily="34" charset="0"/>
              </a:rPr>
              <a:t>;</a:t>
            </a: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- svetla širina stepenišnog podesta </a:t>
            </a:r>
            <a:r>
              <a:rPr lang="vi-VN" sz="2800" b="1" dirty="0" smtClean="0">
                <a:latin typeface="Calibri" pitchFamily="34" charset="0"/>
              </a:rPr>
              <a:t>120c</a:t>
            </a:r>
            <a:r>
              <a:rPr lang="sr-Latn-RS" sz="2800" b="1" dirty="0" smtClean="0">
                <a:latin typeface="Calibri" pitchFamily="34" charset="0"/>
              </a:rPr>
              <a:t>m</a:t>
            </a:r>
            <a:r>
              <a:rPr lang="sr-Latn-RS" sz="2800" dirty="0" smtClean="0">
                <a:latin typeface="Calibri" pitchFamily="34" charset="0"/>
              </a:rPr>
              <a:t>;</a:t>
            </a: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- svetla širina prostora ispred ulaza u druge prostorije,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stanove ili lift </a:t>
            </a:r>
            <a:r>
              <a:rPr lang="vi-VN" sz="2800" b="1" dirty="0" smtClean="0">
                <a:latin typeface="Calibri" pitchFamily="34" charset="0"/>
              </a:rPr>
              <a:t>150cm</a:t>
            </a:r>
            <a:r>
              <a:rPr lang="sr-Latn-RS" sz="2800" dirty="0" smtClean="0">
                <a:latin typeface="Calibri" pitchFamily="34" charset="0"/>
              </a:rPr>
              <a:t>;</a:t>
            </a: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- svetla visina između dva stepenišna kraka </a:t>
            </a:r>
            <a:r>
              <a:rPr lang="vi-VN" sz="2800" b="1" dirty="0" smtClean="0">
                <a:latin typeface="Calibri" pitchFamily="34" charset="0"/>
              </a:rPr>
              <a:t>220cm</a:t>
            </a:r>
            <a:r>
              <a:rPr lang="sr-Latn-RS" sz="2800" dirty="0" smtClean="0">
                <a:latin typeface="Calibri" pitchFamily="34" charset="0"/>
              </a:rPr>
              <a:t>;</a:t>
            </a: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- visina stepenika </a:t>
            </a:r>
            <a:r>
              <a:rPr lang="sr-Latn-RS" sz="2800" dirty="0" smtClean="0">
                <a:latin typeface="Calibri" pitchFamily="34" charset="0"/>
              </a:rPr>
              <a:t>max</a:t>
            </a:r>
            <a:r>
              <a:rPr lang="vi-VN" sz="2800" dirty="0" smtClean="0">
                <a:latin typeface="Calibri" pitchFamily="34" charset="0"/>
              </a:rPr>
              <a:t> </a:t>
            </a:r>
            <a:r>
              <a:rPr lang="vi-VN" sz="2800" b="1" dirty="0" smtClean="0">
                <a:latin typeface="Calibri" pitchFamily="34" charset="0"/>
              </a:rPr>
              <a:t>18cm</a:t>
            </a:r>
            <a:r>
              <a:rPr lang="sr-Latn-RS" sz="2800" dirty="0" smtClean="0">
                <a:latin typeface="Calibri" pitchFamily="34" charset="0"/>
              </a:rPr>
              <a:t>;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-</a:t>
            </a:r>
            <a:r>
              <a:rPr lang="vi-VN" sz="2800" dirty="0" smtClean="0">
                <a:latin typeface="Calibri" pitchFamily="34" charset="0"/>
              </a:rPr>
              <a:t>širina gazišta </a:t>
            </a:r>
            <a:r>
              <a:rPr lang="sr-Latn-RS" sz="2800" dirty="0" smtClean="0">
                <a:latin typeface="Calibri" pitchFamily="34" charset="0"/>
              </a:rPr>
              <a:t>min </a:t>
            </a:r>
            <a:r>
              <a:rPr lang="vi-VN" sz="2800" b="1" dirty="0" smtClean="0">
                <a:latin typeface="Calibri" pitchFamily="34" charset="0"/>
              </a:rPr>
              <a:t>28cm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(</a:t>
            </a:r>
            <a:r>
              <a:rPr lang="vi-VN" sz="2800" dirty="0" smtClean="0">
                <a:latin typeface="Calibri" pitchFamily="34" charset="0"/>
              </a:rPr>
              <a:t>osim</a:t>
            </a:r>
            <a:r>
              <a:rPr lang="sr-Latn-RS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za stepenice ka podrumu ili tavanu ili drugim pomoćnim odnosno tehničkim prostorima</a:t>
            </a:r>
            <a:r>
              <a:rPr lang="sr-Latn-RS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u zgradi, čije dimenzije mogu biti ma</a:t>
            </a:r>
            <a:r>
              <a:rPr lang="sr-Latn-RS" sz="2800" dirty="0" smtClean="0">
                <a:latin typeface="Calibri" pitchFamily="34" charset="0"/>
              </a:rPr>
              <a:t>ximum </a:t>
            </a:r>
            <a:r>
              <a:rPr lang="vi-VN" sz="2800" dirty="0" smtClean="0">
                <a:latin typeface="Calibri" pitchFamily="34" charset="0"/>
              </a:rPr>
              <a:t>20cm visine, a </a:t>
            </a:r>
            <a:r>
              <a:rPr lang="vi-VN" sz="2800" dirty="0" smtClean="0">
                <a:latin typeface="Calibri" pitchFamily="34" charset="0"/>
              </a:rPr>
              <a:t>min</a:t>
            </a:r>
            <a:r>
              <a:rPr lang="sr-Latn-RS" sz="2800" dirty="0" smtClean="0">
                <a:latin typeface="Calibri" pitchFamily="34" charset="0"/>
              </a:rPr>
              <a:t>imum</a:t>
            </a:r>
            <a:r>
              <a:rPr lang="vi-VN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25cm širine</a:t>
            </a:r>
            <a:r>
              <a:rPr lang="sr-Latn-RS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gazišta</a:t>
            </a:r>
            <a:r>
              <a:rPr lang="sr-Latn-RS" sz="2800" dirty="0" smtClean="0">
                <a:latin typeface="Calibri" pitchFamily="34" charset="0"/>
              </a:rPr>
              <a:t>).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142985"/>
            <a:ext cx="4149277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endParaRPr lang="en-US" sz="2800" dirty="0">
              <a:latin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Prostori za kretanje u stambenoj zgradi</a:t>
            </a:r>
            <a:b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lang="vi-VN" sz="2800" dirty="0" smtClean="0">
                <a:latin typeface="Calibri" pitchFamily="34" charset="0"/>
              </a:rPr>
              <a:t> Prostori za horizontalno</a:t>
            </a:r>
            <a:r>
              <a:rPr lang="sr-Latn-RS" sz="2800" dirty="0" smtClean="0">
                <a:latin typeface="Calibri" pitchFamily="34" charset="0"/>
              </a:rPr>
              <a:t> i vertikalno</a:t>
            </a:r>
            <a:r>
              <a:rPr lang="vi-VN" sz="2800" dirty="0" smtClean="0">
                <a:latin typeface="Calibri" pitchFamily="34" charset="0"/>
              </a:rPr>
              <a:t> kretanje</a:t>
            </a:r>
            <a:endParaRPr lang="sr-Latn-RS" sz="2800" dirty="0" smtClean="0">
              <a:latin typeface="Calibri" pitchFamily="34" charset="0"/>
            </a:endParaRPr>
          </a:p>
          <a:p>
            <a:pPr lvl="0" algn="r">
              <a:spcBef>
                <a:spcPct val="0"/>
              </a:spcBef>
            </a:pPr>
            <a:r>
              <a:rPr lang="sr-Latn-RS" sz="2800" dirty="0" smtClean="0">
                <a:latin typeface="Calibri" pitchFamily="34" charset="0"/>
              </a:rPr>
              <a:t>-primeri hor. </a:t>
            </a:r>
            <a:r>
              <a:rPr lang="en-US" sz="2800" dirty="0" err="1" smtClean="0">
                <a:latin typeface="Calibri" pitchFamily="34" charset="0"/>
              </a:rPr>
              <a:t>i</a:t>
            </a:r>
            <a:r>
              <a:rPr lang="sr-Latn-RS" sz="2800" dirty="0" smtClean="0">
                <a:latin typeface="Calibri" pitchFamily="34" charset="0"/>
              </a:rPr>
              <a:t> vert. </a:t>
            </a:r>
            <a:r>
              <a:rPr lang="en-US" sz="2800" dirty="0" err="1" smtClean="0">
                <a:latin typeface="Calibri" pitchFamily="34" charset="0"/>
              </a:rPr>
              <a:t>komunikacija</a:t>
            </a:r>
            <a:r>
              <a:rPr lang="sr-Latn-RS" sz="2800" dirty="0" smtClean="0">
                <a:latin typeface="Calibri" pitchFamily="34" charset="0"/>
              </a:rPr>
              <a:t> u stamb. zgradi-</a:t>
            </a:r>
            <a:endParaRPr lang="sr-Latn-RS" sz="2800" dirty="0" smtClean="0">
              <a:latin typeface="Calibri" pitchFamily="34" charset="0"/>
            </a:endParaRPr>
          </a:p>
          <a:p>
            <a:pPr lvl="0" algn="r">
              <a:spcBef>
                <a:spcPct val="0"/>
              </a:spcBef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</a:pPr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514386"/>
            <a:ext cx="4357686" cy="434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Pomoćni prostori u stambenoj zgradi</a:t>
            </a:r>
            <a:b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Stanarske ostave</a:t>
            </a:r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sz="2800" dirty="0">
              <a:latin typeface="Calibri" pitchFamily="34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Pomoćni prostori u stambenoj zgradi</a:t>
            </a:r>
            <a:b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Stanarske ostave</a:t>
            </a:r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Član 22.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Stanarske ostave su prostorije za potrebe stanara,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koje se planiraju izvan stanova,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a</a:t>
            </a:r>
            <a:r>
              <a:rPr lang="sr-Latn-RS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grupišu se u podzemnim ili tavanskim etažama zgrade.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Min</a:t>
            </a:r>
            <a:r>
              <a:rPr lang="sr-Latn-RS" sz="2800" dirty="0" smtClean="0">
                <a:latin typeface="Calibri" pitchFamily="34" charset="0"/>
              </a:rPr>
              <a:t>imalna</a:t>
            </a:r>
            <a:r>
              <a:rPr lang="vi-VN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površina stanarske ostave </a:t>
            </a:r>
            <a:r>
              <a:rPr lang="vi-VN" sz="2800" b="1" dirty="0" smtClean="0">
                <a:latin typeface="Calibri" pitchFamily="34" charset="0"/>
              </a:rPr>
              <a:t>2</a:t>
            </a:r>
            <a:r>
              <a:rPr lang="sr-Latn-RS" sz="2800" b="1" dirty="0" smtClean="0">
                <a:latin typeface="Calibri" pitchFamily="34" charset="0"/>
              </a:rPr>
              <a:t>.</a:t>
            </a:r>
            <a:r>
              <a:rPr lang="vi-VN" sz="2800" b="1" dirty="0" smtClean="0">
                <a:latin typeface="Calibri" pitchFamily="34" charset="0"/>
              </a:rPr>
              <a:t>0m²</a:t>
            </a:r>
            <a:r>
              <a:rPr lang="sr-Latn-RS" sz="2800" dirty="0" smtClean="0">
                <a:latin typeface="Calibri" pitchFamily="34" charset="0"/>
              </a:rPr>
              <a:t>;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M</a:t>
            </a:r>
            <a:r>
              <a:rPr lang="vi-VN" sz="2800" dirty="0" smtClean="0">
                <a:latin typeface="Calibri" pitchFamily="34" charset="0"/>
              </a:rPr>
              <a:t>in</a:t>
            </a:r>
            <a:r>
              <a:rPr lang="sr-Latn-RS" sz="2800" dirty="0" smtClean="0">
                <a:latin typeface="Calibri" pitchFamily="34" charset="0"/>
              </a:rPr>
              <a:t>imalna </a:t>
            </a:r>
            <a:r>
              <a:rPr lang="vi-VN" sz="2800" dirty="0" smtClean="0">
                <a:latin typeface="Calibri" pitchFamily="34" charset="0"/>
              </a:rPr>
              <a:t>visina </a:t>
            </a:r>
            <a:r>
              <a:rPr lang="vi-VN" sz="2800" b="1" dirty="0" smtClean="0">
                <a:latin typeface="Calibri" pitchFamily="34" charset="0"/>
              </a:rPr>
              <a:t>220cm</a:t>
            </a:r>
            <a:r>
              <a:rPr lang="sr-Latn-RS" sz="2800" dirty="0" smtClean="0">
                <a:latin typeface="Calibri" pitchFamily="34" charset="0"/>
              </a:rPr>
              <a:t>.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Pomoćni prostori u stambenoj zgradi</a:t>
            </a:r>
            <a:b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Stanarske ostave</a:t>
            </a: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-primeri stanarskih ostava u podrumskoj etaži-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sz="2800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496"/>
            <a:ext cx="6573977" cy="332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Pomoćni prostori u stambenoj zgradi</a:t>
            </a:r>
            <a:b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Prostor za smeštaj pribora za održavanje higijene zgrade</a:t>
            </a:r>
            <a:br>
              <a:rPr lang="vi-VN" sz="2800" dirty="0" smtClean="0"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sz="2800" dirty="0">
              <a:latin typeface="Calibri" pitchFamily="34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 t="4186" b="16126"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Pomoćni prostori u stambenoj zgradi</a:t>
            </a:r>
            <a:b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Prostor za smeštaj pribora za održavanje higijene zgrade</a:t>
            </a:r>
            <a:br>
              <a:rPr lang="vi-VN" sz="2800" dirty="0" smtClean="0"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Član 23.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U zgradi se mora predvideti prostorija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za smeštaj pribora za održavanje higijene</a:t>
            </a:r>
            <a:r>
              <a:rPr lang="sr-Latn-RS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zgrade</a:t>
            </a:r>
            <a:r>
              <a:rPr lang="sr-Latn-RS" sz="2800" dirty="0" smtClean="0">
                <a:latin typeface="Calibri" pitchFamily="34" charset="0"/>
              </a:rPr>
              <a:t>.</a:t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M</a:t>
            </a:r>
            <a:r>
              <a:rPr lang="vi-VN" sz="2800" dirty="0" smtClean="0">
                <a:latin typeface="Calibri" pitchFamily="34" charset="0"/>
              </a:rPr>
              <a:t>in</a:t>
            </a:r>
            <a:r>
              <a:rPr lang="sr-Latn-RS" sz="2800" dirty="0" smtClean="0">
                <a:latin typeface="Calibri" pitchFamily="34" charset="0"/>
              </a:rPr>
              <a:t>imalna</a:t>
            </a:r>
            <a:r>
              <a:rPr lang="vi-VN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površin</a:t>
            </a:r>
            <a:r>
              <a:rPr lang="sr-Latn-RS" sz="2800" dirty="0" smtClean="0">
                <a:latin typeface="Calibri" pitchFamily="34" charset="0"/>
              </a:rPr>
              <a:t>a</a:t>
            </a:r>
            <a:r>
              <a:rPr lang="vi-VN" sz="2800" dirty="0" smtClean="0">
                <a:latin typeface="Calibri" pitchFamily="34" charset="0"/>
              </a:rPr>
              <a:t> </a:t>
            </a:r>
            <a:r>
              <a:rPr lang="vi-VN" sz="2800" b="1" dirty="0" smtClean="0">
                <a:latin typeface="Calibri" pitchFamily="34" charset="0"/>
              </a:rPr>
              <a:t>2</a:t>
            </a:r>
            <a:r>
              <a:rPr lang="sr-Latn-RS" sz="2800" b="1" dirty="0" smtClean="0">
                <a:latin typeface="Calibri" pitchFamily="34" charset="0"/>
              </a:rPr>
              <a:t>.</a:t>
            </a:r>
            <a:r>
              <a:rPr lang="vi-VN" sz="2800" b="1" dirty="0" smtClean="0">
                <a:latin typeface="Calibri" pitchFamily="34" charset="0"/>
              </a:rPr>
              <a:t>0m²</a:t>
            </a:r>
            <a:r>
              <a:rPr lang="sr-Latn-RS" sz="2800" dirty="0" smtClean="0">
                <a:latin typeface="Calibri" pitchFamily="34" charset="0"/>
              </a:rPr>
              <a:t>;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Minimalna </a:t>
            </a:r>
            <a:r>
              <a:rPr lang="vi-VN" sz="2800" dirty="0" smtClean="0">
                <a:latin typeface="Calibri" pitchFamily="34" charset="0"/>
              </a:rPr>
              <a:t>visin</a:t>
            </a:r>
            <a:r>
              <a:rPr lang="sr-Latn-RS" sz="2800" dirty="0" smtClean="0">
                <a:latin typeface="Calibri" pitchFamily="34" charset="0"/>
              </a:rPr>
              <a:t>a</a:t>
            </a:r>
            <a:r>
              <a:rPr lang="vi-VN" sz="2800" dirty="0" smtClean="0">
                <a:latin typeface="Calibri" pitchFamily="34" charset="0"/>
              </a:rPr>
              <a:t> </a:t>
            </a:r>
            <a:r>
              <a:rPr lang="vi-VN" sz="2800" b="1" dirty="0" smtClean="0">
                <a:latin typeface="Calibri" pitchFamily="34" charset="0"/>
              </a:rPr>
              <a:t>220cm</a:t>
            </a:r>
            <a:r>
              <a:rPr lang="sr-Latn-RS" sz="2800" dirty="0" smtClean="0">
                <a:latin typeface="Calibri" pitchFamily="34" charset="0"/>
              </a:rPr>
              <a:t>.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Parkiranje vozila</a:t>
            </a: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Član 3.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Minimalne</a:t>
            </a:r>
            <a:r>
              <a:rPr lang="vi-VN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dimenzija parking mesta </a:t>
            </a:r>
            <a:r>
              <a:rPr lang="vi-VN" sz="2800" b="1" dirty="0" smtClean="0">
                <a:latin typeface="Calibri" pitchFamily="34" charset="0"/>
              </a:rPr>
              <a:t>230/480cm</a:t>
            </a:r>
            <a:r>
              <a:rPr lang="sr-Latn-RS" sz="2800" dirty="0" smtClean="0">
                <a:latin typeface="Calibri" pitchFamily="34" charset="0"/>
              </a:rPr>
              <a:t>;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 </a:t>
            </a:r>
            <a:r>
              <a:rPr lang="sr-Latn-RS" sz="2800" dirty="0" smtClean="0">
                <a:latin typeface="Calibri" pitchFamily="34" charset="0"/>
              </a:rPr>
              <a:t>Minimalna</a:t>
            </a:r>
            <a:r>
              <a:rPr lang="vi-VN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dimenzija </a:t>
            </a:r>
            <a:r>
              <a:rPr lang="sr-Latn-RS" sz="2800" dirty="0" smtClean="0">
                <a:latin typeface="Calibri" pitchFamily="34" charset="0"/>
              </a:rPr>
              <a:t>p.m. </a:t>
            </a:r>
            <a:r>
              <a:rPr lang="vi-VN" sz="2800" dirty="0" smtClean="0">
                <a:latin typeface="Calibri" pitchFamily="34" charset="0"/>
              </a:rPr>
              <a:t>za podužno</a:t>
            </a:r>
            <a:r>
              <a:rPr lang="sr-Latn-RS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parkiranje </a:t>
            </a:r>
            <a:r>
              <a:rPr lang="vi-VN" sz="2800" b="1" dirty="0" smtClean="0">
                <a:latin typeface="Calibri" pitchFamily="34" charset="0"/>
              </a:rPr>
              <a:t>200/550</a:t>
            </a:r>
            <a:r>
              <a:rPr lang="sr-Latn-RS" sz="2800" b="1" dirty="0" smtClean="0">
                <a:latin typeface="Calibri" pitchFamily="34" charset="0"/>
              </a:rPr>
              <a:t>c</a:t>
            </a:r>
            <a:r>
              <a:rPr lang="vi-VN" sz="2800" b="1" dirty="0" smtClean="0">
                <a:latin typeface="Calibri" pitchFamily="34" charset="0"/>
              </a:rPr>
              <a:t>m</a:t>
            </a:r>
            <a:r>
              <a:rPr lang="sr-Latn-RS" sz="2800" dirty="0" smtClean="0">
                <a:latin typeface="Calibri" pitchFamily="34" charset="0"/>
              </a:rPr>
              <a:t>;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 </a:t>
            </a:r>
            <a:r>
              <a:rPr lang="sr-Latn-RS" sz="2800" dirty="0" smtClean="0">
                <a:latin typeface="Calibri" pitchFamily="34" charset="0"/>
              </a:rPr>
              <a:t>Minimalna</a:t>
            </a:r>
            <a:r>
              <a:rPr lang="vi-VN" sz="2800" dirty="0" smtClean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dimenzija garažnog boksa </a:t>
            </a:r>
            <a:r>
              <a:rPr lang="vi-VN" sz="2800" b="1" dirty="0" smtClean="0">
                <a:latin typeface="Calibri" pitchFamily="34" charset="0"/>
              </a:rPr>
              <a:t>270/550cm</a:t>
            </a:r>
            <a:r>
              <a:rPr lang="sr-Latn-RS" sz="2800" dirty="0" smtClean="0">
                <a:latin typeface="Calibri" pitchFamily="34" charset="0"/>
              </a:rPr>
              <a:t>;</a:t>
            </a: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Minimalna </a:t>
            </a:r>
            <a:r>
              <a:rPr lang="sr-Latn-RS" sz="2800" dirty="0" smtClean="0">
                <a:latin typeface="Calibri" pitchFamily="34" charset="0"/>
              </a:rPr>
              <a:t>s</a:t>
            </a:r>
            <a:r>
              <a:rPr lang="vi-VN" sz="2800" dirty="0" smtClean="0">
                <a:latin typeface="Calibri" pitchFamily="34" charset="0"/>
              </a:rPr>
              <a:t>vetla visina garaža </a:t>
            </a:r>
            <a:r>
              <a:rPr lang="vi-VN" sz="2800" b="1" dirty="0" smtClean="0">
                <a:latin typeface="Calibri" pitchFamily="34" charset="0"/>
              </a:rPr>
              <a:t>220cm</a:t>
            </a:r>
            <a:r>
              <a:rPr lang="sr-Latn-RS" sz="2800" dirty="0" smtClean="0">
                <a:latin typeface="Calibri" pitchFamily="34" charset="0"/>
              </a:rPr>
              <a:t>.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 l="6113" r="6256"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Hvala </a:t>
            </a: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na pažnji! </a:t>
            </a: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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latin typeface="+mj-lt"/>
              <a:ea typeface="+mj-ea"/>
              <a:cs typeface="+mj-cs"/>
              <a:sym typeface="Wingdings" pitchFamily="2" charset="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latin typeface="+mj-lt"/>
              <a:ea typeface="+mj-ea"/>
              <a:cs typeface="+mj-cs"/>
              <a:sym typeface="Wingdings" pitchFamily="2" charset="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latin typeface="+mj-lt"/>
              <a:ea typeface="+mj-ea"/>
              <a:cs typeface="+mj-cs"/>
              <a:sym typeface="Wingdings" pitchFamily="2" charset="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latin typeface="+mj-lt"/>
              <a:ea typeface="+mj-ea"/>
              <a:cs typeface="+mj-cs"/>
              <a:sym typeface="Wingdings" pitchFamily="2" charset="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latin typeface="+mj-lt"/>
              <a:ea typeface="+mj-ea"/>
              <a:cs typeface="+mj-cs"/>
              <a:sym typeface="Wingdings" pitchFamily="2" charset="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latin typeface="+mj-lt"/>
              <a:ea typeface="+mj-ea"/>
              <a:cs typeface="+mj-cs"/>
              <a:sym typeface="Wingdings" pitchFamily="2" charset="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latin typeface="+mj-lt"/>
              <a:ea typeface="+mj-ea"/>
              <a:cs typeface="+mj-cs"/>
              <a:sym typeface="Wingdings" pitchFamily="2" charset="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latin typeface="+mj-lt"/>
              <a:ea typeface="+mj-ea"/>
              <a:cs typeface="+mj-cs"/>
              <a:sym typeface="Wingdings" pitchFamily="2" charset="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latin typeface="+mj-lt"/>
              <a:ea typeface="+mj-ea"/>
              <a:cs typeface="+mj-cs"/>
              <a:sym typeface="Wingdings" pitchFamily="2" charset="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latin typeface="+mj-lt"/>
              <a:ea typeface="+mj-ea"/>
              <a:cs typeface="+mj-cs"/>
              <a:sym typeface="Wingdings" pitchFamily="2" charset="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latin typeface="+mj-lt"/>
              <a:ea typeface="+mj-ea"/>
              <a:cs typeface="+mj-cs"/>
              <a:sym typeface="Wingdings" pitchFamily="2" charset="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latin typeface="+mj-lt"/>
              <a:ea typeface="+mj-ea"/>
              <a:cs typeface="+mj-cs"/>
              <a:sym typeface="Wingdings" pitchFamily="2" charset="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latin typeface="+mj-lt"/>
              <a:ea typeface="+mj-ea"/>
              <a:cs typeface="+mj-cs"/>
              <a:sym typeface="Wingdings" pitchFamily="2" charset="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dirty="0" smtClean="0">
                <a:latin typeface="+mj-lt"/>
                <a:ea typeface="+mj-ea"/>
                <a:cs typeface="+mj-cs"/>
                <a:sym typeface="Wingdings" pitchFamily="2" charset="2"/>
              </a:rPr>
              <a:t> </a:t>
            </a:r>
            <a:r>
              <a:rPr lang="sr-Latn-RS" sz="2800" dirty="0" smtClean="0">
                <a:latin typeface="+mj-lt"/>
                <a:ea typeface="+mj-ea"/>
                <a:cs typeface="+mj-cs"/>
                <a:sym typeface="Wingdings" pitchFamily="2" charset="2"/>
              </a:rPr>
              <a:t>      </a:t>
            </a:r>
            <a:r>
              <a:rPr lang="sr-Latn-RS" sz="2800" dirty="0" smtClean="0">
                <a:latin typeface="+mj-lt"/>
                <a:ea typeface="+mj-ea"/>
                <a:cs typeface="+mj-cs"/>
                <a:sym typeface="Wingdings" pitchFamily="2" charset="2"/>
              </a:rPr>
              <a:t>EVEN  SNOOPY STAYS AT HOME...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70" name="AutoShape 2" descr="Heimtiermesse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Parkiranje vozila</a:t>
            </a: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vi-VN" sz="2800" dirty="0" smtClean="0">
                <a:latin typeface="Calibri" pitchFamily="34" charset="0"/>
              </a:rPr>
              <a:t>Član 3.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Max </a:t>
            </a:r>
            <a:r>
              <a:rPr lang="vi-VN" sz="2800" dirty="0" smtClean="0">
                <a:latin typeface="Calibri" pitchFamily="34" charset="0"/>
              </a:rPr>
              <a:t>nagib pristupne rampe za </a:t>
            </a:r>
            <a:r>
              <a:rPr lang="vi-VN" sz="2800" dirty="0" smtClean="0">
                <a:latin typeface="Calibri" pitchFamily="34" charset="0"/>
              </a:rPr>
              <a:t>garažu</a:t>
            </a:r>
            <a:r>
              <a:rPr lang="sr-Latn-RS" sz="2800" dirty="0" smtClean="0">
                <a:latin typeface="Calibri" pitchFamily="34" charset="0"/>
              </a:rPr>
              <a:t> iznosi:</a:t>
            </a:r>
            <a:r>
              <a:rPr lang="vi-VN" sz="2800" dirty="0" smtClean="0">
                <a:latin typeface="Calibri" pitchFamily="34" charset="0"/>
              </a:rPr>
              <a:t> 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vi-VN" sz="2800" b="1" dirty="0" smtClean="0">
                <a:latin typeface="Calibri" pitchFamily="34" charset="0"/>
              </a:rPr>
              <a:t>12% </a:t>
            </a:r>
            <a:r>
              <a:rPr lang="vi-VN" sz="2800" dirty="0" smtClean="0">
                <a:latin typeface="Calibri" pitchFamily="34" charset="0"/>
              </a:rPr>
              <a:t>ako je rampa </a:t>
            </a:r>
            <a:r>
              <a:rPr lang="vi-VN" sz="2800" dirty="0" smtClean="0">
                <a:latin typeface="Calibri" pitchFamily="34" charset="0"/>
              </a:rPr>
              <a:t>otvorena</a:t>
            </a:r>
            <a:r>
              <a:rPr lang="sr-Latn-RS" sz="2800" dirty="0" smtClean="0">
                <a:latin typeface="Calibri" pitchFamily="34" charset="0"/>
              </a:rPr>
              <a:t>;</a:t>
            </a:r>
            <a:r>
              <a:rPr lang="vi-VN" sz="2800" dirty="0" smtClean="0">
                <a:latin typeface="Calibri" pitchFamily="34" charset="0"/>
              </a:rPr>
              <a:t/>
            </a:r>
            <a:br>
              <a:rPr lang="vi-VN" sz="2800" dirty="0" smtClean="0">
                <a:latin typeface="Calibri" pitchFamily="34" charset="0"/>
              </a:rPr>
            </a:br>
            <a:r>
              <a:rPr lang="vi-VN" sz="2800" b="1" dirty="0" smtClean="0">
                <a:latin typeface="Calibri" pitchFamily="34" charset="0"/>
              </a:rPr>
              <a:t>15% </a:t>
            </a:r>
            <a:r>
              <a:rPr lang="vi-VN" sz="2800" dirty="0" smtClean="0">
                <a:latin typeface="Calibri" pitchFamily="34" charset="0"/>
              </a:rPr>
              <a:t>ako je rampa zaštićena od zaleđivanja ili </a:t>
            </a:r>
            <a:r>
              <a:rPr lang="vi-VN" sz="2800" dirty="0" smtClean="0">
                <a:latin typeface="Calibri" pitchFamily="34" charset="0"/>
              </a:rPr>
              <a:t>natkrivena</a:t>
            </a:r>
            <a:r>
              <a:rPr lang="sr-Latn-RS" sz="2800" dirty="0" smtClean="0">
                <a:latin typeface="Calibri" pitchFamily="34" charset="0"/>
              </a:rPr>
              <a:t>.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Parkiranje vozila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-primeri</a:t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parking prostora-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endParaRPr lang="en-US" sz="2800" dirty="0">
              <a:latin typeface="Calibri" pitchFamily="34" charset="0"/>
            </a:endParaRPr>
          </a:p>
        </p:txBody>
      </p:sp>
      <p:pic>
        <p:nvPicPr>
          <p:cNvPr id="49154" name="Picture 2" descr="Rezultat slika za parking neufe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90954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Parkiranje vozila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 -primeri</a:t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parking prostora- 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endParaRPr lang="en-US" sz="2800" dirty="0">
              <a:latin typeface="Calibri" pitchFamily="34" charset="0"/>
            </a:endParaRPr>
          </a:p>
        </p:txBody>
      </p:sp>
      <p:pic>
        <p:nvPicPr>
          <p:cNvPr id="49154" name="Picture 2" descr="Rezultat slika za parking neufe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59730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Parkiranje vozila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 -primeri</a:t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parking prostora- 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endParaRPr lang="en-US" sz="2800" dirty="0">
              <a:latin typeface="Calibri" pitchFamily="34" charset="0"/>
            </a:endParaRPr>
          </a:p>
        </p:txBody>
      </p:sp>
      <p:pic>
        <p:nvPicPr>
          <p:cNvPr id="49154" name="Picture 2" descr="Rezultat slika za parking neufe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5929322" cy="3660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Parkiranje vozila</a:t>
            </a: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/>
            </a:r>
            <a:br>
              <a:rPr lang="sr-Latn-RS" sz="2800" dirty="0" smtClean="0">
                <a:latin typeface="Calibri" pitchFamily="34" charset="0"/>
              </a:rPr>
            </a:br>
            <a:endParaRPr lang="en-US" sz="2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endParaRPr lang="sr-Latn-RS" sz="2800" dirty="0" smtClean="0">
              <a:latin typeface="Calibri" pitchFamily="34" charset="0"/>
              <a:ea typeface="+mj-ea"/>
              <a:cs typeface="+mj-cs"/>
            </a:endParaRPr>
          </a:p>
          <a:p>
            <a:pPr algn="r"/>
            <a:r>
              <a:rPr lang="en-US" sz="2800" dirty="0" err="1" smtClean="0"/>
              <a:t>Član</a:t>
            </a:r>
            <a:r>
              <a:rPr lang="en-US" sz="2800" dirty="0" smtClean="0"/>
              <a:t> 14</a:t>
            </a:r>
            <a:r>
              <a:rPr lang="sr-Latn-RS" sz="2800" dirty="0" smtClean="0"/>
              <a:t>.</a:t>
            </a:r>
          </a:p>
          <a:p>
            <a:pPr algn="r"/>
            <a:r>
              <a:rPr lang="en-US" sz="2800" dirty="0" smtClean="0"/>
              <a:t> </a:t>
            </a:r>
            <a:endParaRPr lang="sr-Latn-RS" sz="2800" dirty="0" smtClean="0"/>
          </a:p>
          <a:p>
            <a:pPr algn="r"/>
            <a:r>
              <a:rPr lang="en-US" sz="2800" dirty="0" err="1" smtClean="0"/>
              <a:t>Prema</a:t>
            </a:r>
            <a:r>
              <a:rPr lang="en-US" sz="2800" dirty="0" smtClean="0"/>
              <a:t> </a:t>
            </a:r>
            <a:r>
              <a:rPr lang="en-US" sz="2800" dirty="0" err="1" smtClean="0"/>
              <a:t>korisnoj</a:t>
            </a:r>
            <a:r>
              <a:rPr lang="en-US" sz="2800" dirty="0" smtClean="0"/>
              <a:t> </a:t>
            </a:r>
            <a:r>
              <a:rPr lang="en-US" sz="2800" dirty="0" err="1" smtClean="0"/>
              <a:t>površini</a:t>
            </a:r>
            <a:r>
              <a:rPr lang="en-US" sz="2800" dirty="0" smtClean="0"/>
              <a:t>, </a:t>
            </a:r>
            <a:r>
              <a:rPr lang="en-US" sz="2800" dirty="0" err="1" smtClean="0"/>
              <a:t>garaže</a:t>
            </a:r>
            <a:r>
              <a:rPr lang="en-US" sz="2800" dirty="0" smtClean="0"/>
              <a:t> </a:t>
            </a:r>
            <a:r>
              <a:rPr lang="en-US" sz="2800" dirty="0" err="1" smtClean="0"/>
              <a:t>mogu</a:t>
            </a:r>
            <a:r>
              <a:rPr lang="en-US" sz="2800" dirty="0" smtClean="0"/>
              <a:t> </a:t>
            </a:r>
            <a:r>
              <a:rPr lang="en-US" sz="2800" dirty="0" err="1" smtClean="0"/>
              <a:t>biti</a:t>
            </a:r>
            <a:r>
              <a:rPr lang="en-US" sz="2800" dirty="0" smtClean="0"/>
              <a:t>:</a:t>
            </a:r>
            <a:endParaRPr lang="sr-Latn-RS" sz="2800" dirty="0" smtClean="0"/>
          </a:p>
          <a:p>
            <a:pPr algn="r"/>
            <a:endParaRPr lang="sr-Latn-RS" sz="2800" dirty="0" smtClean="0"/>
          </a:p>
          <a:p>
            <a:pPr marL="514350" indent="-514350" algn="r">
              <a:buAutoNum type="arabicParenR"/>
            </a:pPr>
            <a:r>
              <a:rPr lang="en-US" sz="2800" dirty="0" err="1" smtClean="0"/>
              <a:t>velike</a:t>
            </a:r>
            <a:r>
              <a:rPr lang="en-US" sz="2800" dirty="0" smtClean="0"/>
              <a:t> </a:t>
            </a:r>
            <a:r>
              <a:rPr lang="en-US" sz="2800" dirty="0" err="1" smtClean="0"/>
              <a:t>garaže</a:t>
            </a:r>
            <a:r>
              <a:rPr lang="sr-Latn-RS" sz="2800" dirty="0" smtClean="0"/>
              <a:t> - </a:t>
            </a:r>
            <a:r>
              <a:rPr lang="en-US" sz="2800" dirty="0" err="1" smtClean="0"/>
              <a:t>korisn</a:t>
            </a:r>
            <a:r>
              <a:rPr lang="sr-Latn-RS" sz="2800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površin</a:t>
            </a:r>
            <a:r>
              <a:rPr lang="sr-Latn-RS" sz="2800" dirty="0" smtClean="0"/>
              <a:t>a</a:t>
            </a:r>
            <a:r>
              <a:rPr lang="en-US" sz="2800" dirty="0" smtClean="0"/>
              <a:t> </a:t>
            </a:r>
            <a:r>
              <a:rPr lang="en-US" sz="2800" b="1" dirty="0" err="1" smtClean="0"/>
              <a:t>više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od</a:t>
            </a:r>
            <a:r>
              <a:rPr lang="en-US" sz="2800" b="1" dirty="0" smtClean="0"/>
              <a:t> 1.500 </a:t>
            </a:r>
            <a:r>
              <a:rPr lang="en-US" sz="2800" b="1" dirty="0" smtClean="0"/>
              <a:t>m2</a:t>
            </a:r>
            <a:r>
              <a:rPr lang="sr-Latn-RS" sz="2800" dirty="0" smtClean="0"/>
              <a:t>;</a:t>
            </a:r>
            <a:endParaRPr lang="sr-Latn-RS" sz="2800" dirty="0" smtClean="0"/>
          </a:p>
          <a:p>
            <a:pPr marL="514350" indent="-514350" algn="r"/>
            <a:r>
              <a:rPr lang="en-US" sz="2800" dirty="0" smtClean="0"/>
              <a:t>2) </a:t>
            </a:r>
            <a:r>
              <a:rPr lang="en-US" sz="2800" dirty="0" err="1" smtClean="0"/>
              <a:t>srednje</a:t>
            </a:r>
            <a:r>
              <a:rPr lang="en-US" sz="2800" dirty="0" smtClean="0"/>
              <a:t> </a:t>
            </a:r>
            <a:r>
              <a:rPr lang="en-US" sz="2800" dirty="0" err="1" smtClean="0"/>
              <a:t>garaže</a:t>
            </a:r>
            <a:r>
              <a:rPr lang="sr-Latn-RS" sz="2800" dirty="0" smtClean="0"/>
              <a:t> - </a:t>
            </a:r>
            <a:r>
              <a:rPr lang="en-US" sz="2800" dirty="0" err="1" smtClean="0"/>
              <a:t>korisn</a:t>
            </a:r>
            <a:r>
              <a:rPr lang="sr-Latn-RS" sz="2800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površin</a:t>
            </a:r>
            <a:r>
              <a:rPr lang="sr-Latn-RS" sz="2800" dirty="0" smtClean="0"/>
              <a:t>a</a:t>
            </a:r>
            <a:r>
              <a:rPr lang="en-US" sz="2800" dirty="0" smtClean="0"/>
              <a:t> </a:t>
            </a:r>
            <a:r>
              <a:rPr lang="en-US" sz="2800" b="1" dirty="0" smtClean="0"/>
              <a:t>400 </a:t>
            </a:r>
            <a:r>
              <a:rPr lang="sr-Latn-RS" sz="2800" b="1" dirty="0" smtClean="0"/>
              <a:t>-</a:t>
            </a:r>
            <a:r>
              <a:rPr lang="en-US" sz="2800" b="1" dirty="0" smtClean="0"/>
              <a:t> 1.500 </a:t>
            </a:r>
            <a:r>
              <a:rPr lang="en-US" sz="2800" b="1" dirty="0" smtClean="0"/>
              <a:t>m2</a:t>
            </a:r>
            <a:r>
              <a:rPr lang="sr-Latn-RS" sz="2800" dirty="0" smtClean="0"/>
              <a:t>;</a:t>
            </a:r>
            <a:endParaRPr lang="sr-Latn-RS" sz="2800" dirty="0" smtClean="0"/>
          </a:p>
          <a:p>
            <a:pPr marL="514350" indent="-514350" algn="r"/>
            <a:r>
              <a:rPr lang="en-US" sz="2800" dirty="0" smtClean="0"/>
              <a:t>3) male </a:t>
            </a:r>
            <a:r>
              <a:rPr lang="en-US" sz="2800" dirty="0" err="1" smtClean="0"/>
              <a:t>garaže</a:t>
            </a:r>
            <a:r>
              <a:rPr lang="sr-Latn-RS" sz="2800" dirty="0" smtClean="0"/>
              <a:t> - </a:t>
            </a:r>
            <a:r>
              <a:rPr lang="en-US" sz="2800" dirty="0" err="1" smtClean="0"/>
              <a:t>korisn</a:t>
            </a:r>
            <a:r>
              <a:rPr lang="sr-Latn-RS" sz="2800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površin</a:t>
            </a:r>
            <a:r>
              <a:rPr lang="sr-Latn-RS" sz="2800" dirty="0" smtClean="0"/>
              <a:t>a</a:t>
            </a:r>
            <a:r>
              <a:rPr lang="en-US" sz="2800" dirty="0" smtClean="0"/>
              <a:t> </a:t>
            </a:r>
            <a:r>
              <a:rPr lang="en-US" sz="2800" b="1" dirty="0" smtClean="0"/>
              <a:t>do 400 </a:t>
            </a:r>
            <a:r>
              <a:rPr lang="en-US" sz="2800" b="1" dirty="0" smtClean="0"/>
              <a:t>m2</a:t>
            </a:r>
            <a:r>
              <a:rPr lang="sr-Latn-RS" sz="2800" dirty="0" smtClean="0"/>
              <a:t>.</a:t>
            </a:r>
            <a:endParaRPr lang="en-US" sz="2800" dirty="0" smtClean="0"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13758</TotalTime>
  <Words>727</Words>
  <Application>Microsoft Office PowerPoint</Application>
  <PresentationFormat>On-screen Show (4:3)</PresentationFormat>
  <Paragraphs>194</Paragraphs>
  <Slides>40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UNIVERZITET U NIŠU GRAĐEVINSKO-ARHITEKTONSKI FAKULTET    PROJEKTOVANJE STAMBENIH ZGRADA 2 06/13  Stambena zgrada i njeni delovi. Organizacija sklopa stambene zgrade. Propisi iz oblasti projektovanja stambenih zgrada.     April 2020</vt:lpstr>
      <vt:lpstr>Parkiranje vozila               </vt:lpstr>
      <vt:lpstr>Parkiranje vozila     Član 3.  Parkiranje vozila za potrebe stambene zgrade: -podzemni parking prostor; -nadzemni otvoreni parking prostor; -nadzemni natkriveni parking prostor; -nadzemni parking prostor u okviru garaže; -kombinovano.  Broj parking mesta po jednom stanu određuje se u skladu sa planskim dokumentom.</vt:lpstr>
      <vt:lpstr>Parkiranje vozila          Član 3.  Minimalne dimenzija parking mesta 230/480cm;  Minimalna dimenzija p.m. za podužno parkiranje 200/550cm;  Minimalna dimenzija garažnog boksa 270/550cm; Minimalna svetla visina garaža 220cm.</vt:lpstr>
      <vt:lpstr>Parkiranje vozila           Član 3.  Max nagib pristupne rampe za garažu iznosi:  12% ako je rampa otvorena; 15% ako je rampa zaštićena od zaleđivanja ili natkrivena.</vt:lpstr>
      <vt:lpstr>Parkiranje vozila -primeri parking prostora-             </vt:lpstr>
      <vt:lpstr>Parkiranje vozila  -primeri parking prostora-              </vt:lpstr>
      <vt:lpstr>Parkiranje vozila  -primeri parking prostora-              </vt:lpstr>
      <vt:lpstr>Parkiranje vozila               </vt:lpstr>
      <vt:lpstr>Parkiranje vozila               </vt:lpstr>
      <vt:lpstr>Parkiranje vozila               </vt:lpstr>
      <vt:lpstr>Parkiranje vozila -primer podzemne garaže-              </vt:lpstr>
      <vt:lpstr>Parkiranje vozila -primer podzemne garaže-              </vt:lpstr>
      <vt:lpstr>Parkiranje vozila               </vt:lpstr>
      <vt:lpstr>Parkiranje vozila               </vt:lpstr>
      <vt:lpstr>Pristupne površine               </vt:lpstr>
      <vt:lpstr>Pristupne površine        Član 4.  Minimalna širina pešačkog pristupa kod ulaza u zgradu iznosi 150cm.  Između spoljašnjeg pristupnog stepeništa i vetrobrana predviđa se ravna površina najmanje u širini stepeništa, minimalne dužine 120cm.</vt:lpstr>
      <vt:lpstr>Pristupne površine -primer-              </vt:lpstr>
      <vt:lpstr>Pristupne površine -primer-              </vt:lpstr>
      <vt:lpstr>Pristupne površine          Član 4.   Kada se u zgradi planiraju i druge, nestambene namene (poslovanje, komercijalne delatnosti i sl), ulazni prostor namenjen ovim namenama mora biti odvojen od ulaza namenjenog stanovanju.</vt:lpstr>
      <vt:lpstr>Pristupne površine -primer-              </vt:lpstr>
      <vt:lpstr>Pristupne površine          Član 4.   Ukoliko postoji denivelacija ulaza u zgradu u odnosu na pristup zgradi, pristup zgradi (stepenište, rampa i dr), kao i pristupnu površinu, treba planirati u skladu sa propisima o pristupačnosti. </vt:lpstr>
      <vt:lpstr>Pristupne površine       Član 7.  Savladavanje visinskih razlika (...) na prilazu do objekta vrši se primenom rampi tako da:  1) nagib rampe nije veći od 5% (1:20) (može iznositi 8.3% (1:12) za kratka rastojanja - do 6 m) 2) (...) 3) rampe duže od 6m, a najviše do 9m u slučaju da su manjeg nagiba, razdvajaju se odmorištima min. dužine 150cm.</vt:lpstr>
      <vt:lpstr>Pristupne površine                </vt:lpstr>
      <vt:lpstr>Pristupne površine                </vt:lpstr>
      <vt:lpstr>Pristupne površine  -primeri rampi-              </vt:lpstr>
      <vt:lpstr>Prostori za kretanje u stambenoj zgradi Ulaz u zgradu              </vt:lpstr>
      <vt:lpstr>Prostori za kretanje u stambenoj zgradi Ulaz u zgradu   Član 5.  Na ulazu u stambenu zgradu mora se predvideti vetrobran.  Minimalna dubina vetrobrana glavnog ulaza u zgradu 210cm; Minimalna širina, u zgradi do 30 stanova 180cm; u zgradi do 40 stanova 240cm; a u zgradi sa 40 i više stanova 300cm; Minimalna svetla visina prostorije vetrobrana 240cm;  Minimalna svetla širina ul. vrata u stambenu zgradu 120cm.  Vrata na vetrobranu se otvaraju prema spoljašnjem prostoru.</vt:lpstr>
      <vt:lpstr>  </vt:lpstr>
      <vt:lpstr>Prostori za kretanje u stambenoj zgradi  Prostori za horizontalno kretanje              </vt:lpstr>
      <vt:lpstr>Prostori za kretanje u stambenoj zgradi  Prostori za horizontalno kretanje     Član 6.  Prostori za horizontalno kretanje imaju sledeće minimalne dimenzije: - svetla širina 140cm; - svetla visina 240cm. Pomoćni ili tehnički prostori za horizontalno kretanje imaju sledeće minimalne dimenzije: -svetla širina iznosi 120cm; -svetla visina iznosi 220cm.</vt:lpstr>
      <vt:lpstr>Prostori za kretanje u stambenoj zgradi  Prostori za vertikalno kretanje              </vt:lpstr>
      <vt:lpstr>Prostori za kretanje u stambenoj zgradi  Prostori za vertikalno kretanje  Član 7.  Stepenišni prostor ima sledeće minimalne dimenzije: - svetla širina stepenišnog kraka 120cm; - svetla širina stepenišnog podesta 120cm; - svetla širina prostora ispred ulaza u druge prostorije, stanove ili lift 150cm; - svetla visina između dva stepenišna kraka 220cm; - visina stepenika max 18cm; -širina gazišta min 28cm (osim za stepenice ka podrumu ili tavanu ili drugim pomoćnim odnosno tehničkim prostorima u zgradi, čije dimenzije mogu biti maximum 20cm visine, a minimum 25cm širine gazišta).</vt:lpstr>
      <vt:lpstr>  </vt:lpstr>
      <vt:lpstr>Pomoćni prostori u stambenoj zgradi Stanarske ostave              </vt:lpstr>
      <vt:lpstr>Pomoćni prostori u stambenoj zgradi Stanarske ostave       Član 22.  Stanarske ostave su prostorije za potrebe stanara, koje se planiraju izvan stanova, a grupišu se u podzemnim ili tavanskim etažama zgrade.  Minimalna površina stanarske ostave 2.0m²; Minimalna visina 220cm.</vt:lpstr>
      <vt:lpstr>Pomoćni prostori u stambenoj zgradi Stanarske ostave -primeri stanarskih ostava u podrumskoj etaži-             </vt:lpstr>
      <vt:lpstr>Pomoćni prostori u stambenoj zgradi  Prostor za smeštaj pribora za održavanje higijene zgrade              </vt:lpstr>
      <vt:lpstr>Pomoćni prostori u stambenoj zgradi  Prostor za smeštaj pribora za održavanje higijene zgrade        Član 23.  U zgradi se mora predvideti prostorija za smeštaj pribora za održavanje higijene zgrade.  Minimalna površina 2.0m²; Minimalna visina 220cm.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UNIVERZITET U NIŠU GRAĐEVINSKO-ARHITEKTONSKI FAKULTET    PROJEKTOVANJE STAMBENIH ZGRADA 1  UVODNO PREDAVANJE   III semestar školske 2017/18 godine      Oktobar 2017</dc:title>
  <dc:creator>Branislava Stoiljkovic</dc:creator>
  <cp:lastModifiedBy>Korisnik</cp:lastModifiedBy>
  <cp:revision>712</cp:revision>
  <dcterms:created xsi:type="dcterms:W3CDTF">2017-10-10T04:55:35Z</dcterms:created>
  <dcterms:modified xsi:type="dcterms:W3CDTF">2020-03-29T14:45:22Z</dcterms:modified>
</cp:coreProperties>
</file>