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35" r:id="rId2"/>
    <p:sldId id="482" r:id="rId3"/>
    <p:sldId id="522" r:id="rId4"/>
    <p:sldId id="552" r:id="rId5"/>
    <p:sldId id="488" r:id="rId6"/>
    <p:sldId id="506" r:id="rId7"/>
    <p:sldId id="540" r:id="rId8"/>
    <p:sldId id="507" r:id="rId9"/>
    <p:sldId id="509" r:id="rId10"/>
    <p:sldId id="512" r:id="rId11"/>
    <p:sldId id="515" r:id="rId12"/>
    <p:sldId id="504" r:id="rId13"/>
    <p:sldId id="553" r:id="rId14"/>
    <p:sldId id="485" r:id="rId15"/>
    <p:sldId id="490" r:id="rId16"/>
    <p:sldId id="491" r:id="rId17"/>
    <p:sldId id="543" r:id="rId18"/>
    <p:sldId id="489" r:id="rId19"/>
    <p:sldId id="544" r:id="rId20"/>
    <p:sldId id="493" r:id="rId21"/>
    <p:sldId id="495" r:id="rId22"/>
    <p:sldId id="501" r:id="rId23"/>
    <p:sldId id="539" r:id="rId24"/>
    <p:sldId id="516" r:id="rId25"/>
    <p:sldId id="517" r:id="rId26"/>
    <p:sldId id="518" r:id="rId27"/>
    <p:sldId id="520" r:id="rId28"/>
    <p:sldId id="551" r:id="rId29"/>
    <p:sldId id="4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17" autoAdjust="0"/>
    <p:restoredTop sz="81494" autoAdjust="0"/>
  </p:normalViewPr>
  <p:slideViewPr>
    <p:cSldViewPr>
      <p:cViewPr>
        <p:scale>
          <a:sx n="75" d="100"/>
          <a:sy n="75" d="100"/>
        </p:scale>
        <p:origin x="-2844" y="-5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68C4D-BD63-4C18-A6B0-CC7FA3CDE5D8}" type="datetimeFigureOut">
              <a:rPr lang="en-US" smtClean="0"/>
              <a:pPr/>
              <a:t>07-Apr-20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64200-7530-4BB1-9C82-75DADD3EE7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aseline="0" dirty="0" smtClean="0"/>
              <a:t>Razlog za svrstavanje objekata/predmeta u određene grupe je sistematizacija određenog znanja.</a:t>
            </a:r>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Svrstavanje, odnosno klasifikacija, se vrši prema</a:t>
            </a:r>
            <a:r>
              <a:rPr lang="sr-Latn-RS" baseline="0" dirty="0" smtClean="0"/>
              <a:t> zajedničkim osobinama.</a:t>
            </a:r>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Stambena kula nije gradotvorni element. Visina i ravnopravnost sve četiri njene fasade uslovljavaju da </a:t>
            </a:r>
            <a:r>
              <a:rPr lang="sr-Latn-RS" baseline="0" dirty="0" smtClean="0"/>
              <a:t>susedne kuće budu</a:t>
            </a:r>
            <a:r>
              <a:rPr lang="sr-Latn-RS" dirty="0" smtClean="0"/>
              <a:t> udaljene od nje</a:t>
            </a:r>
            <a:r>
              <a:rPr lang="sr-Latn-RS" baseline="0" dirty="0" smtClean="0"/>
              <a:t>.</a:t>
            </a:r>
          </a:p>
          <a:p>
            <a:r>
              <a:rPr lang="sr-Latn-RS" baseline="0" dirty="0" smtClean="0"/>
              <a:t>Urbana </a:t>
            </a:r>
            <a:r>
              <a:rPr lang="en-US" baseline="0" dirty="0" err="1" smtClean="0"/>
              <a:t>vila</a:t>
            </a:r>
            <a:r>
              <a:rPr lang="sr-Latn-RS" baseline="0" dirty="0" smtClean="0"/>
              <a:t> koriguje ove slabosti kule umerenom visinom i vraća gradske atribute.</a:t>
            </a:r>
          </a:p>
          <a:p>
            <a:r>
              <a:rPr lang="sr-Latn-RS" baseline="0" dirty="0" smtClean="0"/>
              <a:t>U pogledu stepena iskorišćenja tla i infrastrukture, prednosti su na strani kule, ali je kula istovremeno i veći potrošač energije od urbane </a:t>
            </a:r>
            <a:r>
              <a:rPr lang="en-US" baseline="0" dirty="0" smtClean="0"/>
              <a:t>vile</a:t>
            </a:r>
            <a:r>
              <a:rPr lang="sr-Latn-RS" baseline="0" dirty="0" smtClean="0"/>
              <a:t>, i prate je brojni tehnički </a:t>
            </a:r>
            <a:r>
              <a:rPr lang="en-US" baseline="0" dirty="0" smtClean="0"/>
              <a:t>problem</a:t>
            </a:r>
            <a:r>
              <a:rPr lang="sr-Latn-RS" baseline="0" dirty="0" smtClean="0"/>
              <a:t>i koji se javljaju tokom eksploatacije.</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Linijski tip sklopa karakteriše grupa stanova postavljenih duž horizontalnih komunikacija.</a:t>
            </a:r>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Komunikacija može biti naglašeno izdužena ili ne, ali karakteristika linijskih sklopova je ta da se oni sami mogu nizati, zalančavati, odnosno formirati linijske strukture.</a:t>
            </a:r>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Razlikujemo jednotraktne i dvotraktne linijske sklopove.</a:t>
            </a:r>
          </a:p>
          <a:p>
            <a:pPr marL="0" marR="0" indent="0" algn="l" defTabSz="914400" rtl="0" eaLnBrk="1" fontAlgn="auto" latinLnBrk="0" hangingPunct="1">
              <a:lnSpc>
                <a:spcPct val="100000"/>
              </a:lnSpc>
              <a:spcBef>
                <a:spcPts val="0"/>
              </a:spcBef>
              <a:spcAft>
                <a:spcPts val="0"/>
              </a:spcAft>
              <a:buClrTx/>
              <a:buSzTx/>
              <a:buFontTx/>
              <a:buNone/>
              <a:tabLst/>
              <a:defRPr/>
            </a:pPr>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r-Latn-RS" dirty="0" smtClean="0"/>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Osnovni kriterijum za dalju podelu jednotraktnih sklopova je oblik komunikacije u sklopu.</a:t>
            </a:r>
          </a:p>
          <a:p>
            <a:pPr marL="0" marR="0" indent="0" algn="l" defTabSz="914400" rtl="0" eaLnBrk="1" fontAlgn="auto" latinLnBrk="0" hangingPunct="1">
              <a:lnSpc>
                <a:spcPct val="100000"/>
              </a:lnSpc>
              <a:spcBef>
                <a:spcPts val="0"/>
              </a:spcBef>
              <a:spcAft>
                <a:spcPts val="0"/>
              </a:spcAft>
              <a:buClrTx/>
              <a:buSzTx/>
              <a:buFontTx/>
              <a:buNone/>
              <a:tabLst/>
              <a:defRPr/>
            </a:pPr>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r-Latn-RS" dirty="0" smtClean="0"/>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Stambene sekcije (lamele) karakteriše kratka horizontalna komunikacija i ugrađenost sklopa</a:t>
            </a:r>
            <a:r>
              <a:rPr lang="sr-Latn-RS" baseline="0" dirty="0" smtClean="0"/>
              <a:t> </a:t>
            </a:r>
            <a:r>
              <a:rPr lang="sr-Latn-RS" dirty="0" smtClean="0"/>
              <a:t>sa dve strane (ređe sa jedne).</a:t>
            </a:r>
          </a:p>
          <a:p>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Za podtip ugaonog</a:t>
            </a:r>
            <a:r>
              <a:rPr lang="sr-Latn-RS" baseline="0" dirty="0" smtClean="0"/>
              <a:t> sklopa važe iste karakteristike kao i za stambenu sekciju, razlika je jedino u geometriji osnove.</a:t>
            </a:r>
          </a:p>
        </p:txBody>
      </p:sp>
      <p:sp>
        <p:nvSpPr>
          <p:cNvPr id="4" name="Slide Number Placeholder 3"/>
          <p:cNvSpPr>
            <a:spLocks noGrp="1"/>
          </p:cNvSpPr>
          <p:nvPr>
            <p:ph type="sldNum" sz="quarter" idx="10"/>
          </p:nvPr>
        </p:nvSpPr>
        <p:spPr/>
        <p:txBody>
          <a:bodyPr/>
          <a:lstStyle/>
          <a:p>
            <a:fld id="{CE364200-7530-4BB1-9C82-75DADD3EE76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aseline="0" dirty="0" smtClean="0"/>
              <a:t>Sklopovi kod kojih je horizontalna komunikacija naglašena, u vidu neke vrste ulice koja prodire kroz tkivo objekta, nazivaju se koridorski sklopovi.</a:t>
            </a:r>
          </a:p>
          <a:p>
            <a:r>
              <a:rPr lang="sr-Latn-RS" baseline="0" dirty="0" smtClean="0"/>
              <a:t>Karakterišu ih dugački, mračni i monotoni hodnici, iz kojih se, na obe strane, pristupa stanovima (u engl. literaturi: </a:t>
            </a:r>
            <a:r>
              <a:rPr lang="sr-Latn-RS" i="1" baseline="0" dirty="0" smtClean="0"/>
              <a:t>double-loaded structures</a:t>
            </a:r>
            <a:r>
              <a:rPr lang="sr-Latn-RS" baseline="0" dirty="0" smtClean="0"/>
              <a:t>).</a:t>
            </a:r>
          </a:p>
          <a:p>
            <a:r>
              <a:rPr lang="sr-Latn-RS" baseline="0" dirty="0" smtClean="0"/>
              <a:t>Zbog toga stanovi imaju jednostranu orijentaciju, osim stanova na krajevima koridora, koji mogu imati i dve orijentacije (ređe tri).</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aseline="0" dirty="0" smtClean="0"/>
              <a:t>Ukoliko se stanovi planiraju na dve (ili više) etaža, mogu biti projektovani tako da se na etaži na kojoj se ne nalazi koridor, prostiru po celoj dubini objekta, čime dobijaju dvostranu naspramnu orijentaciju.</a:t>
            </a:r>
          </a:p>
          <a:p>
            <a:r>
              <a:rPr lang="sr-Latn-RS" baseline="0" dirty="0" smtClean="0"/>
              <a:t>Primer: L’ Unite d’Habitation u Marseju, autora Le Corbusier-a</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aseline="0" dirty="0" smtClean="0"/>
              <a:t>Sklopovi u kojima horizontalna komunikacija tangira tkivo objekta nazivamo galerijskim sklopovima, a takvu horizontalnu komunikaciju nazivamo galerijom.</a:t>
            </a:r>
          </a:p>
          <a:p>
            <a:r>
              <a:rPr lang="sr-Latn-RS" baseline="0" dirty="0" smtClean="0"/>
              <a:t>Galerija je po pravilu uvek dobro osvetljena (može biti zastakljena ili otvorena) i sa nje se pristupa stanovima samo sa jedne strane (u engl. literaturi: </a:t>
            </a:r>
            <a:r>
              <a:rPr lang="sr-Latn-RS" i="1" baseline="0" dirty="0" smtClean="0"/>
              <a:t>single-loaded structures</a:t>
            </a:r>
            <a:r>
              <a:rPr lang="sr-Latn-RS" baseline="0" dirty="0" smtClean="0"/>
              <a:t>).</a:t>
            </a:r>
          </a:p>
          <a:p>
            <a:r>
              <a:rPr lang="sr-Latn-RS" baseline="0" dirty="0" smtClean="0"/>
              <a:t>Zato stanovi mogu imati dvostranu </a:t>
            </a:r>
            <a:r>
              <a:rPr lang="sr-Latn-RS" baseline="0" dirty="0" smtClean="0"/>
              <a:t>orijentaciju; </a:t>
            </a:r>
            <a:r>
              <a:rPr lang="sr-Latn-RS" baseline="0" dirty="0" smtClean="0"/>
              <a:t>prema galeriji se, pored ulaza, najčešće orijentišu pomoćne prostorije (kuhinja, toaleti, ostave isl.), ali mogu i spavaće sobe, trpezarije...</a:t>
            </a:r>
          </a:p>
        </p:txBody>
      </p:sp>
      <p:sp>
        <p:nvSpPr>
          <p:cNvPr id="4" name="Slide Number Placeholder 3"/>
          <p:cNvSpPr>
            <a:spLocks noGrp="1"/>
          </p:cNvSpPr>
          <p:nvPr>
            <p:ph type="sldNum" sz="quarter" idx="10"/>
          </p:nvPr>
        </p:nvSpPr>
        <p:spPr/>
        <p:txBody>
          <a:bodyPr/>
          <a:lstStyle/>
          <a:p>
            <a:fld id="{CE364200-7530-4BB1-9C82-75DADD3EE76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aseline="0" dirty="0" smtClean="0"/>
              <a:t>Kako bi se obezbedila intimnost prostorija stana koje su orijentisane ka galeriji, pribegava se nekom od sledećih rešenja:</a:t>
            </a:r>
          </a:p>
          <a:p>
            <a:r>
              <a:rPr lang="sr-Latn-RS" dirty="0" smtClean="0"/>
              <a:t>-galerija se fizički odvaja od trakta sa stanovima,</a:t>
            </a:r>
            <a:r>
              <a:rPr lang="sr-Latn-RS" baseline="0" dirty="0" smtClean="0"/>
              <a:t> čime se te prostorije udaljavaju od horizontalne komunikacije (slika);</a:t>
            </a:r>
          </a:p>
          <a:p>
            <a:r>
              <a:rPr lang="sr-Latn-RS" baseline="0" dirty="0" smtClean="0"/>
              <a:t>-kota poda galerije se spušta u odnosu na kotu poda stanova (na ulazu u stan je neophodno predvideti stepenište kojim će se savladati ta visinska razlika).</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Jednotraktni tip sklopa je najčešće</a:t>
            </a:r>
            <a:r>
              <a:rPr lang="sr-Latn-RS" baseline="0" dirty="0" smtClean="0"/>
              <a:t> primenjivan oblik u istoriji stambene arhitekture-od rimskih insula, do danas.</a:t>
            </a:r>
          </a:p>
        </p:txBody>
      </p:sp>
      <p:sp>
        <p:nvSpPr>
          <p:cNvPr id="4" name="Slide Number Placeholder 3"/>
          <p:cNvSpPr>
            <a:spLocks noGrp="1"/>
          </p:cNvSpPr>
          <p:nvPr>
            <p:ph type="sldNum" sz="quarter" idx="10"/>
          </p:nvPr>
        </p:nvSpPr>
        <p:spPr/>
        <p:txBody>
          <a:bodyPr/>
          <a:lstStyle/>
          <a:p>
            <a:fld id="{CE364200-7530-4BB1-9C82-75DADD3EE76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Tipologija koja je usvojena na našem predmetu je preuzeta od prof. Darka Marušića i razlikuje</a:t>
            </a:r>
            <a:r>
              <a:rPr lang="sr-Latn-RS" baseline="0" dirty="0" smtClean="0"/>
              <a:t> 3 osnovne grupe kriterijuma:</a:t>
            </a:r>
            <a:endParaRPr lang="sr-Latn-RS" dirty="0" smtClean="0"/>
          </a:p>
          <a:p>
            <a:r>
              <a:rPr lang="sr-Latn-RS" dirty="0" smtClean="0"/>
              <a:t>1. </a:t>
            </a:r>
            <a:r>
              <a:rPr lang="en-US" dirty="0" smtClean="0"/>
              <a:t>K</a:t>
            </a:r>
            <a:r>
              <a:rPr lang="sr-Latn-RS" dirty="0" smtClean="0"/>
              <a:t>riterijum forme: </a:t>
            </a:r>
          </a:p>
          <a:p>
            <a:r>
              <a:rPr lang="sr-Latn-RS" dirty="0" smtClean="0"/>
              <a:t>-volumetrija (kompaktni, raščlanjeni gabarit...)</a:t>
            </a:r>
          </a:p>
          <a:p>
            <a:r>
              <a:rPr lang="sr-Latn-RS" dirty="0" smtClean="0"/>
              <a:t>-spratnost (niža do P+4,</a:t>
            </a:r>
            <a:r>
              <a:rPr lang="sr-Latn-RS" baseline="0" dirty="0" smtClean="0"/>
              <a:t> srednja P+4 do P+6, visoka preko P+6)</a:t>
            </a:r>
          </a:p>
          <a:p>
            <a:r>
              <a:rPr lang="sr-Latn-RS" baseline="0" dirty="0" smtClean="0"/>
              <a:t>-geometrija osnove</a:t>
            </a:r>
          </a:p>
          <a:p>
            <a:r>
              <a:rPr lang="sr-Latn-RS" baseline="0" dirty="0" smtClean="0"/>
              <a:t>-karakter forme</a:t>
            </a:r>
          </a:p>
          <a:p>
            <a:r>
              <a:rPr lang="sr-Latn-RS" baseline="0" dirty="0" smtClean="0"/>
              <a:t>2. Kriterijum funkcije:</a:t>
            </a:r>
          </a:p>
          <a:p>
            <a:r>
              <a:rPr lang="sr-Latn-RS" baseline="0" dirty="0" smtClean="0"/>
              <a:t>-tip unutrašnje komunikacije </a:t>
            </a:r>
          </a:p>
          <a:p>
            <a:r>
              <a:rPr lang="sr-Latn-RS" baseline="0" dirty="0" smtClean="0"/>
              <a:t>-br. </a:t>
            </a:r>
            <a:r>
              <a:rPr lang="en-US" baseline="0" dirty="0" err="1" smtClean="0"/>
              <a:t>stanova</a:t>
            </a:r>
            <a:r>
              <a:rPr lang="sr-Latn-RS" baseline="0" dirty="0" smtClean="0"/>
              <a:t> po etaži</a:t>
            </a:r>
          </a:p>
          <a:p>
            <a:r>
              <a:rPr lang="sr-Latn-RS" baseline="0" dirty="0" smtClean="0"/>
              <a:t>-br. </a:t>
            </a:r>
            <a:r>
              <a:rPr lang="en-US" baseline="0" dirty="0" err="1" smtClean="0"/>
              <a:t>orijentacija</a:t>
            </a:r>
            <a:r>
              <a:rPr lang="sr-Latn-RS" baseline="0" dirty="0" smtClean="0"/>
              <a:t> stambene jedinice</a:t>
            </a:r>
          </a:p>
          <a:p>
            <a:r>
              <a:rPr lang="sr-Latn-RS" baseline="0" dirty="0" smtClean="0"/>
              <a:t>3. Kriterijum urbaniteta:</a:t>
            </a:r>
          </a:p>
          <a:p>
            <a:r>
              <a:rPr lang="sr-Latn-RS" baseline="0" dirty="0" smtClean="0"/>
              <a:t>-gradotvornost sklopa</a:t>
            </a:r>
          </a:p>
          <a:p>
            <a:r>
              <a:rPr lang="sr-Latn-RS" baseline="0" dirty="0" smtClean="0"/>
              <a:t>-indeks i stepen izgrađenosti</a:t>
            </a:r>
          </a:p>
          <a:p>
            <a:r>
              <a:rPr lang="sr-Latn-RS" baseline="0" dirty="0" smtClean="0"/>
              <a:t>-stepen ugrađenosti sklopa</a:t>
            </a:r>
          </a:p>
          <a:p>
            <a:r>
              <a:rPr lang="sr-Latn-RS" baseline="0" dirty="0" smtClean="0"/>
              <a:t>-oblik i veličina parcele</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Linijski sklop pripada sklopovima kontinualne urbane matrice, karakteristične za tradicionalni blok, ali i sklopovima diskontinualne matrice, karakteristične za period Moderne, što znači da se podjednako javlja u svim istorijskim periodima.</a:t>
            </a:r>
          </a:p>
          <a:p>
            <a:r>
              <a:rPr lang="sr-Latn-RS" baseline="0" dirty="0" smtClean="0"/>
              <a:t>U periodima Premoderne i Postmoderne linijski sklop je osnovni gradivni činilac uličnog fronta i stranica urbanog bloka. </a:t>
            </a:r>
          </a:p>
          <a:p>
            <a:r>
              <a:rPr lang="sr-Latn-RS" baseline="0" dirty="0" smtClean="0"/>
              <a:t>U periodu Moderne, linijski sklopovi su elementarna građa linijskih i meandarskih formi objekata “Ozarenog grada”. </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Stoga ih karakteriše izrazita gradotvornost-sklop do sklopa u nizu formira kontinualni ulični front.</a:t>
            </a:r>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Linijski sklopovi su skoro po pravilu ugrađeni sklopovi,</a:t>
            </a:r>
            <a:r>
              <a:rPr lang="sr-Latn-RS" baseline="0" dirty="0" smtClean="0"/>
              <a:t> mada ima i d</a:t>
            </a:r>
            <a:r>
              <a:rPr lang="sr-Latn-RS" dirty="0" smtClean="0"/>
              <a:t>rugačijih primera -</a:t>
            </a:r>
            <a:r>
              <a:rPr lang="sr-Latn-RS" baseline="0" dirty="0" smtClean="0"/>
              <a:t> </a:t>
            </a:r>
            <a:r>
              <a:rPr lang="en-US" baseline="0" dirty="0" err="1" smtClean="0"/>
              <a:t>koridorski</a:t>
            </a:r>
            <a:r>
              <a:rPr lang="sr-Latn-RS" baseline="0" dirty="0" smtClean="0"/>
              <a:t> sklopovi i galerijski sklopovi kao slobodnostojeći </a:t>
            </a:r>
            <a:r>
              <a:rPr lang="sr-Latn-RS" baseline="0" dirty="0" smtClean="0"/>
              <a:t>objekti (4. i 5. slika).</a:t>
            </a:r>
            <a:endParaRPr lang="sr-Latn-R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Takođe, i koridorski i galerijski sklopovi mogu biti sklopovi na uglu.</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sr-Latn-RS" dirty="0" smtClean="0"/>
              <a:t>radicionalni urbani blok</a:t>
            </a:r>
            <a:r>
              <a:rPr lang="sr-Latn-RS" baseline="0" dirty="0" smtClean="0"/>
              <a:t> je sastavljen od </a:t>
            </a:r>
            <a:r>
              <a:rPr lang="sr-Latn-RS" dirty="0" smtClean="0"/>
              <a:t>sekcija i ugaonih sklopova.</a:t>
            </a:r>
          </a:p>
          <a:p>
            <a:r>
              <a:rPr lang="sr-Latn-RS" dirty="0" smtClean="0"/>
              <a:t>Unutrašnje</a:t>
            </a:r>
            <a:r>
              <a:rPr lang="sr-Latn-RS" baseline="0" dirty="0" smtClean="0"/>
              <a:t> d</a:t>
            </a:r>
            <a:r>
              <a:rPr lang="sr-Latn-RS" dirty="0" smtClean="0"/>
              <a:t>vorište u okviru tradicionalnog bloka može biti:</a:t>
            </a:r>
          </a:p>
          <a:p>
            <a:r>
              <a:rPr lang="sr-Latn-RS" dirty="0" smtClean="0"/>
              <a:t>-isparcelisano u širinama</a:t>
            </a:r>
            <a:r>
              <a:rPr lang="sr-Latn-RS" baseline="0" dirty="0" smtClean="0"/>
              <a:t> objekata koji formiraju spoljašnje ulične </a:t>
            </a:r>
            <a:r>
              <a:rPr lang="sr-Latn-RS" baseline="0" dirty="0" smtClean="0"/>
              <a:t>frontove (slika 1);</a:t>
            </a:r>
            <a:endParaRPr lang="sr-Latn-R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-zajedničko za sve stanare, ukoliko se radi o simultanoj izgradnji </a:t>
            </a:r>
            <a:r>
              <a:rPr lang="sr-Latn-RS" baseline="0" dirty="0" smtClean="0"/>
              <a:t>bloka (slika 2).</a:t>
            </a:r>
            <a:endParaRPr lang="sr-Latn-RS" dirty="0" smtClean="0"/>
          </a:p>
          <a:p>
            <a:endParaRPr lang="sr-Latn-RS" baseline="0" dirty="0" smtClean="0"/>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Posledica</a:t>
            </a:r>
            <a:r>
              <a:rPr lang="sr-Latn-RS" baseline="0" dirty="0" smtClean="0"/>
              <a:t> želje da se stepenište direktno prosvetli i da se deblokira unutrašnja zona stana, kako bi se sekundarni sadržaji takođe direktno prosvetlili i provetrili je pojava dvotrakta.</a:t>
            </a:r>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aseline="0" dirty="0" smtClean="0"/>
              <a:t>Između </a:t>
            </a:r>
            <a:r>
              <a:rPr lang="sr-Latn-RS" baseline="0" dirty="0" smtClean="0"/>
              <a:t>traktova se formira unutrašnje dvorište, kroz koje (najčešće) prolaze vertikalne komunikacije. Samo dvorište može da služi za druženje stanara, igru dece itd.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a:t>
            </a:r>
            <a:r>
              <a:rPr lang="sr-Latn-RS" baseline="0" dirty="0" smtClean="0"/>
              <a:t>rijentacija stanova je po pravilu takva da se stambene prostorije orijentišu na spolja, dok se pomoćne orijentišu ka unutrašnjem dvorištu.</a:t>
            </a:r>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Javljaju se krajem 19. i početkom 20. veka</a:t>
            </a:r>
            <a:r>
              <a:rPr lang="sr-Latn-RS" baseline="0" dirty="0" smtClean="0"/>
              <a:t> i vezuju se za najamne stanove minimalnog standarda - težnja da se iskoristi cela površina (dubina) parcele.</a:t>
            </a:r>
          </a:p>
          <a:p>
            <a:r>
              <a:rPr lang="sr-Latn-RS" baseline="0" dirty="0" smtClean="0"/>
              <a:t>Primer: Drezden, kraj 19. veka, mali jeftini socijalni stanovi za najugroženije slojeve društva.</a:t>
            </a:r>
          </a:p>
          <a:p>
            <a:r>
              <a:rPr lang="sr-Latn-RS" baseline="0" dirty="0" smtClean="0"/>
              <a:t>60-ih </a:t>
            </a:r>
            <a:r>
              <a:rPr lang="en-US" baseline="0" dirty="0" err="1" smtClean="0"/>
              <a:t>i</a:t>
            </a:r>
            <a:r>
              <a:rPr lang="sr-Latn-RS" baseline="0" dirty="0" smtClean="0"/>
              <a:t> 70.-ih godina 20. veka narošito su popularni kod nas, primer: Novi Beograd.</a:t>
            </a:r>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t>
            </a:r>
            <a:r>
              <a:rPr lang="sr-Latn-RS" baseline="0" dirty="0" smtClean="0"/>
              <a:t>rimenjiv je tip za interpolacije, te može da formira kontinualni ulični front, pa zato kažemo da je gradotvoran. Takođe, dvotraktni sklopovi mogu biti i slobodnostojeći objekti, tj. ne moraju se nizati/zalančavati.</a:t>
            </a:r>
          </a:p>
          <a:p>
            <a:r>
              <a:rPr lang="sr-Latn-RS" baseline="0" dirty="0" smtClean="0"/>
              <a:t>Ovaj tip odlikuje najveći stepen iskorišćenja tla i infrastrukture od svih tipova.</a:t>
            </a:r>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aseline="0" dirty="0" smtClean="0"/>
              <a:t>Iako je uobičajeno da se ceo stan prostire samo u jednom traktu, ima primera kod kojih se stan prostire kroz dva trakta (slika).</a:t>
            </a:r>
          </a:p>
          <a:p>
            <a:r>
              <a:rPr lang="sr-Latn-RS" baseline="0" dirty="0" smtClean="0"/>
              <a:t>Takođe, stanovi se mogu prostirati na više od jedne etaže. </a:t>
            </a:r>
          </a:p>
        </p:txBody>
      </p:sp>
      <p:sp>
        <p:nvSpPr>
          <p:cNvPr id="4" name="Slide Number Placeholder 3"/>
          <p:cNvSpPr>
            <a:spLocks noGrp="1"/>
          </p:cNvSpPr>
          <p:nvPr>
            <p:ph type="sldNum" sz="quarter" idx="10"/>
          </p:nvPr>
        </p:nvSpPr>
        <p:spPr/>
        <p:txBody>
          <a:bodyPr/>
          <a:lstStyle/>
          <a:p>
            <a:fld id="{CE364200-7530-4BB1-9C82-75DADD3EE76F}"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Sklopove višeporodičnog stanovanja  delimo na tačkaste i linijske.</a:t>
            </a:r>
          </a:p>
          <a:p>
            <a:r>
              <a:rPr lang="sr-Latn-RS" dirty="0" smtClean="0"/>
              <a:t>U tačkaste spadaju urbane vile i stambene kule.</a:t>
            </a:r>
          </a:p>
          <a:p>
            <a:r>
              <a:rPr lang="sr-Latn-RS" dirty="0" smtClean="0"/>
              <a:t>Linijske, dalje, delimo na jednotraktne</a:t>
            </a:r>
            <a:r>
              <a:rPr lang="sr-Latn-RS" baseline="0" dirty="0" smtClean="0"/>
              <a:t> i dvotraktne.</a:t>
            </a:r>
          </a:p>
          <a:p>
            <a:r>
              <a:rPr lang="sr-Latn-RS" baseline="0" dirty="0" smtClean="0"/>
              <a:t>U jednotraktne spadaju: stambene sekcije, ugaoni, koridorski i galerijski sklopovi.</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Kod</a:t>
            </a:r>
            <a:r>
              <a:rPr lang="sr-Latn-RS" baseline="0" dirty="0" smtClean="0"/>
              <a:t> tačkastih sklopova, n</a:t>
            </a:r>
            <a:r>
              <a:rPr lang="sr-Latn-RS" dirty="0" smtClean="0"/>
              <a:t>ajčešći tip vertikalnih </a:t>
            </a:r>
            <a:r>
              <a:rPr lang="en-US" dirty="0" err="1" smtClean="0"/>
              <a:t>komunikacij</a:t>
            </a:r>
            <a:r>
              <a:rPr lang="sr-Latn-RS" dirty="0" smtClean="0"/>
              <a:t>a je sažeto stepenišno </a:t>
            </a:r>
            <a:r>
              <a:rPr lang="en-US" dirty="0" err="1" smtClean="0"/>
              <a:t>jez</a:t>
            </a:r>
            <a:r>
              <a:rPr lang="sr-Latn-RS" dirty="0" smtClean="0"/>
              <a:t>g</a:t>
            </a:r>
            <a:r>
              <a:rPr lang="en-US" dirty="0" err="1" smtClean="0"/>
              <a:t>ro</a:t>
            </a:r>
            <a:r>
              <a:rPr lang="sr-Latn-RS" dirty="0" smtClean="0"/>
              <a:t> sa liftovima, eventualno </a:t>
            </a:r>
            <a:r>
              <a:rPr lang="en-US" dirty="0" err="1" smtClean="0"/>
              <a:t>sa</a:t>
            </a:r>
            <a:r>
              <a:rPr lang="sr-Latn-RS" dirty="0" smtClean="0"/>
              <a:t> kraćim horizontalnim komunikacijama do stambenih </a:t>
            </a:r>
            <a:r>
              <a:rPr lang="en-US" dirty="0" err="1" smtClean="0"/>
              <a:t>jedinica</a:t>
            </a:r>
            <a:r>
              <a:rPr lang="sr-Latn-RS" dirty="0" smtClean="0"/>
              <a:t>.</a:t>
            </a:r>
          </a:p>
          <a:p>
            <a:r>
              <a:rPr lang="sr-Latn-RS" dirty="0" smtClean="0"/>
              <a:t>Ovi</a:t>
            </a:r>
            <a:r>
              <a:rPr lang="sr-Latn-RS" baseline="0" dirty="0" smtClean="0"/>
              <a:t> sklopovi su s</a:t>
            </a:r>
            <a:r>
              <a:rPr lang="sr-Latn-RS" dirty="0" smtClean="0"/>
              <a:t>lobodni sa sve 4 strane</a:t>
            </a:r>
            <a:r>
              <a:rPr lang="sr-Latn-RS" baseline="0" dirty="0" smtClean="0"/>
              <a:t> (zato se još i zovu slobodnostojeći).</a:t>
            </a:r>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Osnovni kriterijum za dalju podelu ovog tipa sklopa je broj spratova i broj stanova po spratu.</a:t>
            </a:r>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Stambene kule</a:t>
            </a:r>
            <a:r>
              <a:rPr lang="sr-Latn-RS" baseline="0" dirty="0" smtClean="0"/>
              <a:t> karakterišu </a:t>
            </a:r>
            <a:r>
              <a:rPr lang="sr-Latn-RS" dirty="0" smtClean="0"/>
              <a:t>velika spratnost (veća od P+6) i veći</a:t>
            </a:r>
            <a:r>
              <a:rPr lang="sr-Latn-RS" baseline="0" dirty="0" smtClean="0"/>
              <a:t> broj </a:t>
            </a:r>
            <a:r>
              <a:rPr lang="en-US" baseline="0" dirty="0" err="1" smtClean="0"/>
              <a:t>stanova</a:t>
            </a:r>
            <a:r>
              <a:rPr lang="sr-Latn-RS" baseline="0" dirty="0" smtClean="0"/>
              <a:t> po spratu </a:t>
            </a:r>
            <a:r>
              <a:rPr lang="sr-Latn-RS" baseline="0" dirty="0" smtClean="0"/>
              <a:t>(4 i više).</a:t>
            </a:r>
            <a:endParaRPr lang="sr-Latn-R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U zavisnosti od broja stanova po spratu, stanovi će imate jednu ili dve (ređe 3 ili 4) </a:t>
            </a:r>
            <a:r>
              <a:rPr lang="sr-Latn-RS" baseline="0" dirty="0" smtClean="0"/>
              <a:t>orijentacije.</a:t>
            </a:r>
            <a:endParaRPr lang="sr-Latn-RS" dirty="0" smtClean="0"/>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Ipak, postoje i primeri stambenih kula sa samo jednim stanom na spratu, što svim stambenim jedinicama daje orijentaciju na sve 4 strane, povoljne</a:t>
            </a:r>
            <a:r>
              <a:rPr lang="sr-Latn-RS" baseline="0" dirty="0" smtClean="0"/>
              <a:t> v</a:t>
            </a:r>
            <a:r>
              <a:rPr lang="sr-Latn-RS" dirty="0" smtClean="0"/>
              <a:t>izure, ali i individualizaciju prostora ispred ulaza.</a:t>
            </a:r>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Urbane vile</a:t>
            </a:r>
            <a:r>
              <a:rPr lang="sr-Latn-RS" baseline="0" dirty="0" smtClean="0"/>
              <a:t> karakteriše </a:t>
            </a:r>
            <a:r>
              <a:rPr lang="sr-Latn-RS" dirty="0" smtClean="0"/>
              <a:t>niža spratnost i manji broj </a:t>
            </a:r>
            <a:r>
              <a:rPr lang="en-US" dirty="0" err="1" smtClean="0"/>
              <a:t>stanova</a:t>
            </a:r>
            <a:r>
              <a:rPr lang="sr-Latn-RS" dirty="0" smtClean="0"/>
              <a:t> po spratu (2-4), i smatra se luksuznijim stanovanjem.</a:t>
            </a:r>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Zbog</a:t>
            </a:r>
            <a:r>
              <a:rPr lang="sr-Latn-RS" baseline="0" dirty="0" smtClean="0"/>
              <a:t> malog broja stanova po spratu, </a:t>
            </a:r>
            <a:r>
              <a:rPr lang="sr-Latn-RS" dirty="0" smtClean="0"/>
              <a:t>stanovi imaju veći broj orijentacija, te je bolja i aeracija,</a:t>
            </a:r>
            <a:r>
              <a:rPr lang="sr-Latn-RS" baseline="0" dirty="0" smtClean="0"/>
              <a:t> povoljnije su vizure, intimniji prostor ispred ulaza u stanove isl.</a:t>
            </a:r>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Urbana vila se najviše od svih tipova stambenih sklopova u višeporodičnom stanovanju probližava idealu stanovanja u jednoporodičnoj kući.</a:t>
            </a:r>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Pojavu</a:t>
            </a:r>
            <a:r>
              <a:rPr lang="sr-Latn-RS" baseline="0" dirty="0" smtClean="0"/>
              <a:t> stambene kule vezujemo za nagli razvoj gradova u drugoj polovini 19. veka, i to najpre u SAD-u.</a:t>
            </a:r>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Njenu pojavu i prodor omogućila je primena novih materijala u to vreme (čelik i armirani beton), kao i izum lifta.</a:t>
            </a:r>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Naziv “soliter”, kako često nazivamo stambene kule, potiče od francuske reči </a:t>
            </a:r>
            <a:r>
              <a:rPr lang="sr-Latn-RS" i="1" baseline="0" dirty="0" smtClean="0"/>
              <a:t>solitaire, </a:t>
            </a:r>
            <a:r>
              <a:rPr lang="sr-Latn-RS" i="0" baseline="0" dirty="0" smtClean="0"/>
              <a:t>što znači </a:t>
            </a:r>
            <a:r>
              <a:rPr lang="sr-Latn-RS" i="1" baseline="0" dirty="0" smtClean="0"/>
              <a:t>sam, usamljen. </a:t>
            </a:r>
            <a:r>
              <a:rPr lang="sr-Latn-RS" i="0" baseline="0" dirty="0" smtClean="0"/>
              <a:t>(Zbog svoje visine, stambene kule se grade na većem rastojanju, te deluju kao “usamljeni” objekti.)</a:t>
            </a:r>
          </a:p>
          <a:p>
            <a:pPr marL="0" marR="0" indent="0" algn="l" defTabSz="914400" rtl="0" eaLnBrk="1" fontAlgn="auto" latinLnBrk="0" hangingPunct="1">
              <a:lnSpc>
                <a:spcPct val="100000"/>
              </a:lnSpc>
              <a:spcBef>
                <a:spcPts val="0"/>
              </a:spcBef>
              <a:spcAft>
                <a:spcPts val="0"/>
              </a:spcAft>
              <a:buClrTx/>
              <a:buSzTx/>
              <a:buFontTx/>
              <a:buNone/>
              <a:tabLst/>
              <a:defRPr/>
            </a:pPr>
            <a:r>
              <a:rPr lang="sr-Latn-RS" i="0" baseline="0" dirty="0" smtClean="0"/>
              <a:t>Soliteri su </a:t>
            </a:r>
            <a:r>
              <a:rPr lang="sr-Latn-RS" baseline="0" dirty="0" smtClean="0"/>
              <a:t>simbol pokreta Moderna i formiraju diskontinualnu urbanu matricu.</a:t>
            </a:r>
            <a:endParaRPr lang="sr-Latn-RS" dirty="0" smtClean="0"/>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Ponovna pojava urbane vile vezuje se za period Postmoderne i sredinu 80-ih godina prošlog veka.</a:t>
            </a:r>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Primer: Stambeno </a:t>
            </a:r>
            <a:r>
              <a:rPr lang="sr-Latn-RS" baseline="0" dirty="0" smtClean="0"/>
              <a:t>naselje u Rauchstrasse u Berlinu, 1980-86, arhitekte Roba Kriera, u mnogo čemu je odgovor na masivne stambene projekte s polovine XX veka</a:t>
            </a:r>
            <a:r>
              <a:rPr lang="sr-Latn-RS" baseline="0" dirty="0" smtClean="0"/>
              <a:t>.</a:t>
            </a:r>
            <a:endParaRPr lang="sr-Latn-RS" baseline="0"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649523-AD8B-445E-BF5A-807D68DCD915}" type="datetimeFigureOut">
              <a:rPr lang="en-US" smtClean="0"/>
              <a:pPr/>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49523-AD8B-445E-BF5A-807D68DCD915}" type="datetimeFigureOut">
              <a:rPr lang="en-US" smtClean="0"/>
              <a:pPr/>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49523-AD8B-445E-BF5A-807D68DCD915}" type="datetimeFigureOut">
              <a:rPr lang="en-US" smtClean="0"/>
              <a:pPr/>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49523-AD8B-445E-BF5A-807D68DCD915}" type="datetimeFigureOut">
              <a:rPr lang="en-US" smtClean="0"/>
              <a:pPr/>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49523-AD8B-445E-BF5A-807D68DCD915}" type="datetimeFigureOut">
              <a:rPr lang="en-US" smtClean="0"/>
              <a:pPr/>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649523-AD8B-445E-BF5A-807D68DCD915}" type="datetimeFigureOut">
              <a:rPr lang="en-US" smtClean="0"/>
              <a:pPr/>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649523-AD8B-445E-BF5A-807D68DCD915}" type="datetimeFigureOut">
              <a:rPr lang="en-US" smtClean="0"/>
              <a:pPr/>
              <a:t>07-Apr-20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649523-AD8B-445E-BF5A-807D68DCD915}" type="datetimeFigureOut">
              <a:rPr lang="en-US" smtClean="0"/>
              <a:pPr/>
              <a:t>07-Apr-20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49523-AD8B-445E-BF5A-807D68DCD915}" type="datetimeFigureOut">
              <a:rPr lang="en-US" smtClean="0"/>
              <a:pPr/>
              <a:t>07-Apr-20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49523-AD8B-445E-BF5A-807D68DCD915}" type="datetimeFigureOut">
              <a:rPr lang="en-US" smtClean="0"/>
              <a:pPr/>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49523-AD8B-445E-BF5A-807D68DCD915}" type="datetimeFigureOut">
              <a:rPr lang="en-US" smtClean="0"/>
              <a:pPr/>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49523-AD8B-445E-BF5A-807D68DCD915}" type="datetimeFigureOut">
              <a:rPr lang="en-US" smtClean="0"/>
              <a:pPr/>
              <a:t>07-Apr-20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6A6E5-9E79-4E76-992D-16D912F704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Autofit/>
          </a:bodyPr>
          <a:lstStyle/>
          <a:p>
            <a:pPr algn="r"/>
            <a:r>
              <a:rPr lang="sr-Latn-RS" sz="2800" dirty="0" smtClean="0"/>
              <a:t>UNIVERZITET U NIŠU</a:t>
            </a:r>
            <a:br>
              <a:rPr lang="sr-Latn-RS" sz="2800" dirty="0" smtClean="0"/>
            </a:br>
            <a:r>
              <a:rPr lang="sr-Latn-RS" sz="2800" dirty="0" smtClean="0"/>
              <a:t>GRAĐEVINSKO-ARHITEKTONSKI FAKULTET</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3600" dirty="0" smtClean="0"/>
              <a:t>PROJEKTOVANJE STAMBENIH ZGRADA 2</a:t>
            </a:r>
            <a:br>
              <a:rPr lang="sr-Latn-RS" sz="3600" dirty="0" smtClean="0"/>
            </a:br>
            <a:r>
              <a:rPr lang="sr-Latn-RS" sz="3600" dirty="0" smtClean="0"/>
              <a:t>09/13</a:t>
            </a:r>
            <a:r>
              <a:rPr lang="sr-Latn-RS" sz="2800" dirty="0" smtClean="0"/>
              <a:t/>
            </a:r>
            <a:br>
              <a:rPr lang="sr-Latn-RS" sz="2800" dirty="0" smtClean="0"/>
            </a:br>
            <a:r>
              <a:rPr lang="sr-Latn-RS" sz="2800" dirty="0" smtClean="0"/>
              <a:t/>
            </a:r>
            <a:br>
              <a:rPr lang="sr-Latn-RS" sz="2800" dirty="0" smtClean="0"/>
            </a:br>
            <a:r>
              <a:rPr lang="sr-Latn-RS" sz="2800" dirty="0" smtClean="0"/>
              <a:t>Tipologija sklopova VPS</a:t>
            </a:r>
            <a:r>
              <a:rPr lang="en-US" sz="2800" dirty="0" smtClean="0"/>
              <a:t>.</a:t>
            </a:r>
            <a:r>
              <a:rPr lang="sr-Latn-RS" sz="2800" dirty="0" smtClean="0"/>
              <a:t/>
            </a:r>
            <a:br>
              <a:rPr lang="sr-Latn-RS" sz="2800" dirty="0" smtClean="0"/>
            </a:br>
            <a:r>
              <a:rPr lang="sr-Latn-RS" sz="2800" dirty="0" smtClean="0"/>
              <a:t>Tačkasti sklopovi.</a:t>
            </a:r>
            <a:br>
              <a:rPr lang="sr-Latn-RS" sz="2800" dirty="0" smtClean="0"/>
            </a:br>
            <a:r>
              <a:rPr lang="sr-Latn-RS" sz="2800" dirty="0" smtClean="0"/>
              <a:t>Linijski sklopovi</a:t>
            </a:r>
            <a:r>
              <a:rPr lang="en-US" sz="2800" dirty="0" smtClean="0"/>
              <a:t>.</a:t>
            </a:r>
            <a:r>
              <a:rPr lang="sr-Latn-RS" sz="2800" dirty="0" smtClean="0"/>
              <a:t/>
            </a:r>
            <a:br>
              <a:rPr lang="sr-Latn-RS" sz="2800" dirty="0" smtClean="0"/>
            </a:br>
            <a:r>
              <a:rPr lang="sr-Latn-RS" sz="2800" dirty="0" smtClean="0"/>
              <a:t>Dvolinijski sklopovi.</a:t>
            </a:r>
            <a:br>
              <a:rPr lang="sr-Latn-RS" sz="2800" dirty="0" smtClean="0"/>
            </a:br>
            <a:r>
              <a:rPr lang="sr-Latn-RS" sz="2800" dirty="0" smtClean="0"/>
              <a:t/>
            </a:r>
            <a:br>
              <a:rPr lang="sr-Latn-RS" sz="2800" dirty="0" smtClean="0"/>
            </a:br>
            <a:r>
              <a:rPr lang="sr-Latn-RS" sz="2800" dirty="0" smtClean="0"/>
              <a:t> </a:t>
            </a:r>
            <a:br>
              <a:rPr lang="sr-Latn-RS" sz="2800" dirty="0" smtClean="0"/>
            </a:br>
            <a:r>
              <a:rPr lang="sr-Latn-RS" sz="2800" dirty="0" smtClean="0"/>
              <a:t>April 2020</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Tačkasti sklopovi</a:t>
            </a:r>
            <a:br>
              <a:rPr lang="sr-Latn-RS" sz="2800" dirty="0" smtClean="0">
                <a:effectLst>
                  <a:outerShdw blurRad="38100" dist="38100" dir="2700000" algn="tl">
                    <a:srgbClr val="000000">
                      <a:alpha val="43137"/>
                    </a:srgbClr>
                  </a:outerShdw>
                </a:effectLst>
              </a:rPr>
            </a:br>
            <a:r>
              <a:rPr lang="sr-Latn-RS" sz="2800" dirty="0" smtClean="0"/>
              <a:t>-pojava i razvoj urbanih vila-</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sp>
        <p:nvSpPr>
          <p:cNvPr id="56324" name="AutoShape 4" descr="Rezultat slika za 19 century steel tower constr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6562" name="Picture 2"/>
          <p:cNvPicPr>
            <a:picLocks noChangeAspect="1" noChangeArrowheads="1"/>
          </p:cNvPicPr>
          <p:nvPr/>
        </p:nvPicPr>
        <p:blipFill>
          <a:blip r:embed="rId3"/>
          <a:srcRect/>
          <a:stretch>
            <a:fillRect/>
          </a:stretch>
        </p:blipFill>
        <p:spPr bwMode="auto">
          <a:xfrm>
            <a:off x="0" y="0"/>
            <a:ext cx="4000496" cy="3793386"/>
          </a:xfrm>
          <a:prstGeom prst="rect">
            <a:avLst/>
          </a:prstGeom>
          <a:noFill/>
          <a:ln w="9525">
            <a:noFill/>
            <a:miter lim="800000"/>
            <a:headEnd/>
            <a:tailEnd/>
          </a:ln>
          <a:effectLst/>
        </p:spPr>
      </p:pic>
      <p:pic>
        <p:nvPicPr>
          <p:cNvPr id="66564" name="Picture 4" descr="Rezultat slika za rob krier berlin"/>
          <p:cNvPicPr>
            <a:picLocks noChangeAspect="1" noChangeArrowheads="1"/>
          </p:cNvPicPr>
          <p:nvPr/>
        </p:nvPicPr>
        <p:blipFill>
          <a:blip r:embed="rId4" cstate="email"/>
          <a:srcRect/>
          <a:stretch>
            <a:fillRect/>
          </a:stretch>
        </p:blipFill>
        <p:spPr bwMode="auto">
          <a:xfrm>
            <a:off x="4053709" y="2285992"/>
            <a:ext cx="5090291" cy="4572008"/>
          </a:xfrm>
          <a:prstGeom prst="rect">
            <a:avLst/>
          </a:prstGeom>
          <a:noFill/>
        </p:spPr>
      </p:pic>
      <p:pic>
        <p:nvPicPr>
          <p:cNvPr id="50178" name="Picture 2" descr="https://i0.wp.com/farm3.static.flickr.com/2140/2556348066_489dbf1780.jpg"/>
          <p:cNvPicPr>
            <a:picLocks noChangeAspect="1" noChangeArrowheads="1"/>
          </p:cNvPicPr>
          <p:nvPr/>
        </p:nvPicPr>
        <p:blipFill>
          <a:blip r:embed="rId5" cstate="email"/>
          <a:srcRect/>
          <a:stretch>
            <a:fillRect/>
          </a:stretch>
        </p:blipFill>
        <p:spPr bwMode="auto">
          <a:xfrm>
            <a:off x="0" y="4193668"/>
            <a:ext cx="4000496" cy="26643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Tačkasti sklopovi</a:t>
            </a:r>
            <a:br>
              <a:rPr lang="sr-Latn-RS" sz="2800" dirty="0" smtClean="0">
                <a:effectLst>
                  <a:outerShdw blurRad="38100" dist="38100" dir="2700000" algn="tl">
                    <a:srgbClr val="000000">
                      <a:alpha val="43137"/>
                    </a:srgbClr>
                  </a:outerShdw>
                </a:effectLst>
              </a:rPr>
            </a:br>
            <a:r>
              <a:rPr lang="sr-Latn-RS" sz="2800" dirty="0" smtClean="0"/>
              <a:t>-gradotvornost-</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sp>
        <p:nvSpPr>
          <p:cNvPr id="56324" name="AutoShape 4" descr="Rezultat slika za 19 century steel tower constr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2" name="Picture 4" descr="Rezultat slika za urban villas"/>
          <p:cNvPicPr>
            <a:picLocks noChangeAspect="1" noChangeArrowheads="1"/>
          </p:cNvPicPr>
          <p:nvPr/>
        </p:nvPicPr>
        <p:blipFill>
          <a:blip r:embed="rId3" cstate="email"/>
          <a:srcRect/>
          <a:stretch>
            <a:fillRect/>
          </a:stretch>
        </p:blipFill>
        <p:spPr bwMode="auto">
          <a:xfrm>
            <a:off x="4000501" y="3429000"/>
            <a:ext cx="5143499" cy="3429000"/>
          </a:xfrm>
          <a:prstGeom prst="rect">
            <a:avLst/>
          </a:prstGeom>
          <a:noFill/>
        </p:spPr>
      </p:pic>
      <p:pic>
        <p:nvPicPr>
          <p:cNvPr id="79874" name="Picture 2" descr="Rezultat slika za new belgrade towers"/>
          <p:cNvPicPr>
            <a:picLocks noChangeAspect="1" noChangeArrowheads="1"/>
          </p:cNvPicPr>
          <p:nvPr/>
        </p:nvPicPr>
        <p:blipFill>
          <a:blip r:embed="rId4"/>
          <a:srcRect/>
          <a:stretch>
            <a:fillRect/>
          </a:stretch>
        </p:blipFill>
        <p:spPr bwMode="auto">
          <a:xfrm>
            <a:off x="-1" y="0"/>
            <a:ext cx="6262483" cy="34181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 jednotrakt</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2143116"/>
            <a:ext cx="9144000" cy="3472888"/>
          </a:xfrm>
          <a:prstGeom prst="rect">
            <a:avLst/>
          </a:prstGeom>
        </p:spPr>
      </p:pic>
      <p:sp>
        <p:nvSpPr>
          <p:cNvPr id="2" name="Title 1"/>
          <p:cNvSpPr>
            <a:spLocks noGrp="1"/>
          </p:cNvSpPr>
          <p:nvPr>
            <p:ph type="ctrTitle"/>
          </p:nvPr>
        </p:nvSpPr>
        <p:spPr>
          <a:xfrm>
            <a:off x="0" y="0"/>
            <a:ext cx="9144000" cy="6857999"/>
          </a:xfrm>
        </p:spPr>
        <p:txBody>
          <a:bodyPr>
            <a:noAutofit/>
          </a:bodyPr>
          <a:lstStyle/>
          <a:p>
            <a:pPr algn="r"/>
            <a:r>
              <a:rPr lang="sr-Latn-RS" sz="2800" dirty="0" smtClean="0">
                <a:effectLst>
                  <a:outerShdw blurRad="38100" dist="38100" dir="2700000" algn="tl">
                    <a:srgbClr val="000000">
                      <a:alpha val="43137"/>
                    </a:srgbClr>
                  </a:outerShdw>
                </a:effectLst>
                <a:latin typeface="Calibri" pitchFamily="34" charset="0"/>
              </a:rPr>
              <a:t>Linijski sklopovi - jednotrakt</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latin typeface="Calibri" pitchFamily="34" charset="0"/>
              </a:rPr>
              <a:t>-stambene sekcije-</a:t>
            </a: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endParaRPr lang="en-US" sz="2800" dirty="0">
              <a:latin typeface="Calibri"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 y="1"/>
            <a:ext cx="3214677" cy="24833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Autofit/>
          </a:bodyPr>
          <a:lstStyle/>
          <a:p>
            <a:pPr algn="r"/>
            <a:r>
              <a:rPr lang="sr-Latn-RS" sz="2800" dirty="0" smtClean="0">
                <a:effectLst>
                  <a:outerShdw blurRad="38100" dist="38100" dir="2700000" algn="tl">
                    <a:srgbClr val="000000">
                      <a:alpha val="43137"/>
                    </a:srgbClr>
                  </a:outerShdw>
                </a:effectLst>
                <a:latin typeface="Calibri" pitchFamily="34" charset="0"/>
              </a:rPr>
              <a:t>Linijski sklopovi - jednotrakt</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latin typeface="Calibri" pitchFamily="34" charset="0"/>
              </a:rPr>
              <a:t>-ugaoni sklopovi-</a:t>
            </a: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endParaRPr lang="en-US" sz="2800" dirty="0">
              <a:latin typeface="Calibri"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
            <a:ext cx="2643174" cy="260105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a:xfrm>
            <a:off x="2714516" y="835869"/>
            <a:ext cx="6429484" cy="60221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0"/>
            <a:ext cx="9144000" cy="6857999"/>
          </a:xfrm>
        </p:spPr>
        <p:txBody>
          <a:bodyPr>
            <a:noAutofit/>
          </a:bodyPr>
          <a:lstStyle/>
          <a:p>
            <a:pPr algn="r"/>
            <a:r>
              <a:rPr lang="sr-Latn-RS" sz="2800" dirty="0" smtClean="0">
                <a:effectLst>
                  <a:outerShdw blurRad="38100" dist="38100" dir="2700000" algn="tl">
                    <a:srgbClr val="000000">
                      <a:alpha val="43137"/>
                    </a:srgbClr>
                  </a:outerShdw>
                </a:effectLst>
                <a:latin typeface="Calibri" pitchFamily="34" charset="0"/>
              </a:rPr>
              <a:t>Linijski sklopovi - jednotrakt</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latin typeface="Calibri" pitchFamily="34" charset="0"/>
              </a:rPr>
              <a:t>-koridori-</a:t>
            </a: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endParaRPr lang="en-US" sz="2800" dirty="0">
              <a:latin typeface="Calibri"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4184082" cy="2285992"/>
          </a:xfrm>
          <a:prstGeom prst="rect">
            <a:avLst/>
          </a:prstGeom>
        </p:spPr>
      </p:pic>
      <p:pic>
        <p:nvPicPr>
          <p:cNvPr id="2049" name="Picture 1"/>
          <p:cNvPicPr>
            <a:picLocks noChangeAspect="1" noChangeArrowheads="1"/>
          </p:cNvPicPr>
          <p:nvPr/>
        </p:nvPicPr>
        <p:blipFill>
          <a:blip r:embed="rId4" cstate="email"/>
          <a:srcRect/>
          <a:stretch>
            <a:fillRect/>
          </a:stretch>
        </p:blipFill>
        <p:spPr bwMode="auto">
          <a:xfrm>
            <a:off x="0" y="2714620"/>
            <a:ext cx="9144000" cy="270458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cstate="email"/>
          <a:srcRect/>
          <a:stretch>
            <a:fillRect/>
          </a:stretch>
        </p:blipFill>
        <p:spPr bwMode="auto">
          <a:xfrm>
            <a:off x="4143372" y="474639"/>
            <a:ext cx="2428892" cy="6383361"/>
          </a:xfrm>
          <a:prstGeom prst="rect">
            <a:avLst/>
          </a:prstGeom>
          <a:noFill/>
          <a:ln w="9525">
            <a:noFill/>
            <a:miter lim="800000"/>
            <a:headEnd/>
            <a:tailEnd/>
          </a:ln>
          <a:effectLst/>
        </p:spPr>
      </p:pic>
      <p:sp>
        <p:nvSpPr>
          <p:cNvPr id="5" name="Title 1"/>
          <p:cNvSpPr>
            <a:spLocks noGrp="1"/>
          </p:cNvSpPr>
          <p:nvPr>
            <p:ph type="ctrTitle"/>
          </p:nvPr>
        </p:nvSpPr>
        <p:spPr>
          <a:xfrm>
            <a:off x="0" y="0"/>
            <a:ext cx="9144000" cy="6857999"/>
          </a:xfrm>
        </p:spPr>
        <p:txBody>
          <a:bodyPr>
            <a:noAutofit/>
          </a:bodyPr>
          <a:lstStyle/>
          <a:p>
            <a:pPr algn="r"/>
            <a:r>
              <a:rPr lang="sr-Latn-RS" sz="2800" dirty="0" smtClean="0">
                <a:effectLst>
                  <a:outerShdw blurRad="38100" dist="38100" dir="2700000" algn="tl">
                    <a:srgbClr val="000000">
                      <a:alpha val="43137"/>
                    </a:srgbClr>
                  </a:outerShdw>
                </a:effectLst>
                <a:latin typeface="Calibri" pitchFamily="34" charset="0"/>
              </a:rPr>
              <a:t>Linijski sklopovi - jednotrakt</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latin typeface="Calibri" pitchFamily="34" charset="0"/>
              </a:rPr>
              <a:t>-koridori-</a:t>
            </a: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endParaRPr lang="en-US" sz="2800" dirty="0">
              <a:latin typeface="Calibri"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0" y="0"/>
            <a:ext cx="4184082" cy="2285992"/>
          </a:xfrm>
          <a:prstGeom prst="rect">
            <a:avLst/>
          </a:prstGeom>
        </p:spPr>
      </p:pic>
      <p:pic>
        <p:nvPicPr>
          <p:cNvPr id="120837" name="Picture 5"/>
          <p:cNvPicPr>
            <a:picLocks noChangeAspect="1" noChangeArrowheads="1"/>
          </p:cNvPicPr>
          <p:nvPr/>
        </p:nvPicPr>
        <p:blipFill>
          <a:blip r:embed="rId5" cstate="email"/>
          <a:srcRect/>
          <a:stretch>
            <a:fillRect/>
          </a:stretch>
        </p:blipFill>
        <p:spPr bwMode="auto">
          <a:xfrm>
            <a:off x="214282" y="2337729"/>
            <a:ext cx="3643338" cy="452027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10800000">
            <a:off x="-2" y="0"/>
            <a:ext cx="5615617" cy="1785926"/>
          </a:xfrm>
          <a:prstGeom prst="rect">
            <a:avLst/>
          </a:prstGeom>
        </p:spPr>
      </p:pic>
      <p:sp>
        <p:nvSpPr>
          <p:cNvPr id="5" name="Title 1"/>
          <p:cNvSpPr>
            <a:spLocks noGrp="1"/>
          </p:cNvSpPr>
          <p:nvPr>
            <p:ph type="ctrTitle"/>
          </p:nvPr>
        </p:nvSpPr>
        <p:spPr>
          <a:xfrm>
            <a:off x="0" y="0"/>
            <a:ext cx="9144000" cy="6857999"/>
          </a:xfrm>
        </p:spPr>
        <p:txBody>
          <a:bodyPr>
            <a:noAutofit/>
          </a:bodyPr>
          <a:lstStyle/>
          <a:p>
            <a:pPr algn="r"/>
            <a:r>
              <a:rPr lang="sr-Latn-RS" sz="2800" dirty="0" smtClean="0">
                <a:solidFill>
                  <a:schemeClr val="bg1"/>
                </a:solidFill>
                <a:effectLst>
                  <a:outerShdw blurRad="38100" dist="38100" dir="2700000" algn="tl">
                    <a:srgbClr val="000000">
                      <a:alpha val="43137"/>
                    </a:srgbClr>
                  </a:outerShdw>
                </a:effectLst>
                <a:latin typeface="Calibri" pitchFamily="34" charset="0"/>
              </a:rPr>
              <a:t>Linij</a:t>
            </a:r>
            <a:r>
              <a:rPr lang="sr-Latn-RS" sz="2800" dirty="0" smtClean="0">
                <a:effectLst>
                  <a:outerShdw blurRad="38100" dist="38100" dir="2700000" algn="tl">
                    <a:srgbClr val="000000">
                      <a:alpha val="43137"/>
                    </a:srgbClr>
                  </a:outerShdw>
                </a:effectLst>
                <a:latin typeface="Calibri" pitchFamily="34" charset="0"/>
              </a:rPr>
              <a:t>ski sklopovi - jednotrakt</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latin typeface="Calibri" pitchFamily="34" charset="0"/>
              </a:rPr>
              <a:t>-galerije-</a:t>
            </a: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endParaRPr lang="en-US" sz="2800" dirty="0">
              <a:latin typeface="Calibri" pitchFamily="34" charset="0"/>
            </a:endParaRPr>
          </a:p>
        </p:txBody>
      </p:sp>
      <p:pic>
        <p:nvPicPr>
          <p:cNvPr id="7" name="Picture 6"/>
          <p:cNvPicPr>
            <a:picLocks noChangeAspect="1"/>
          </p:cNvPicPr>
          <p:nvPr/>
        </p:nvPicPr>
        <p:blipFill>
          <a:blip r:embed="rId4" cstate="email">
            <a:lum bright="10000"/>
            <a:extLst>
              <a:ext uri="{28A0092B-C50C-407E-A947-70E740481C1C}">
                <a14:useLocalDpi xmlns:a14="http://schemas.microsoft.com/office/drawing/2010/main" xmlns="" val="0"/>
              </a:ext>
            </a:extLst>
          </a:blip>
          <a:stretch>
            <a:fillRect/>
          </a:stretch>
        </p:blipFill>
        <p:spPr>
          <a:xfrm>
            <a:off x="1" y="1320219"/>
            <a:ext cx="9144000" cy="55377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rot="10800000">
            <a:off x="-2" y="0"/>
            <a:ext cx="5615617" cy="1785926"/>
          </a:xfrm>
          <a:prstGeom prst="rect">
            <a:avLst/>
          </a:prstGeom>
        </p:spPr>
      </p:pic>
      <p:pic>
        <p:nvPicPr>
          <p:cNvPr id="8" name="Picture 3" descr="osnova-tip standard"/>
          <p:cNvPicPr>
            <a:picLocks noChangeAspect="1" noChangeArrowheads="1"/>
          </p:cNvPicPr>
          <p:nvPr/>
        </p:nvPicPr>
        <p:blipFill>
          <a:blip r:embed="rId4" cstate="email"/>
          <a:srcRect/>
          <a:stretch>
            <a:fillRect/>
          </a:stretch>
        </p:blipFill>
        <p:spPr bwMode="auto">
          <a:xfrm>
            <a:off x="5715008" y="357166"/>
            <a:ext cx="3286148" cy="3056906"/>
          </a:xfrm>
          <a:prstGeom prst="rect">
            <a:avLst/>
          </a:prstGeom>
          <a:noFill/>
        </p:spPr>
      </p:pic>
      <p:sp>
        <p:nvSpPr>
          <p:cNvPr id="5" name="Title 1"/>
          <p:cNvSpPr>
            <a:spLocks noGrp="1"/>
          </p:cNvSpPr>
          <p:nvPr>
            <p:ph type="ctrTitle"/>
          </p:nvPr>
        </p:nvSpPr>
        <p:spPr>
          <a:xfrm>
            <a:off x="0" y="0"/>
            <a:ext cx="9144000" cy="6857999"/>
          </a:xfrm>
        </p:spPr>
        <p:txBody>
          <a:bodyPr>
            <a:noAutofit/>
          </a:bodyPr>
          <a:lstStyle/>
          <a:p>
            <a:pPr algn="r"/>
            <a:r>
              <a:rPr lang="sr-Latn-RS" sz="2800" dirty="0" smtClean="0">
                <a:solidFill>
                  <a:schemeClr val="bg1"/>
                </a:solidFill>
                <a:effectLst>
                  <a:outerShdw blurRad="38100" dist="38100" dir="2700000" algn="tl">
                    <a:srgbClr val="000000">
                      <a:alpha val="43137"/>
                    </a:srgbClr>
                  </a:outerShdw>
                </a:effectLst>
                <a:latin typeface="Calibri" pitchFamily="34" charset="0"/>
              </a:rPr>
              <a:t>Linij</a:t>
            </a:r>
            <a:r>
              <a:rPr lang="sr-Latn-RS" sz="2800" dirty="0" smtClean="0">
                <a:effectLst>
                  <a:outerShdw blurRad="38100" dist="38100" dir="2700000" algn="tl">
                    <a:srgbClr val="000000">
                      <a:alpha val="43137"/>
                    </a:srgbClr>
                  </a:outerShdw>
                </a:effectLst>
                <a:latin typeface="Calibri" pitchFamily="34" charset="0"/>
              </a:rPr>
              <a:t>ski sklopovi - jednotrakt</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latin typeface="Calibri" pitchFamily="34" charset="0"/>
              </a:rPr>
              <a:t>-galerije-</a:t>
            </a:r>
            <a:br>
              <a:rPr lang="sr-Latn-RS" sz="2800" dirty="0" smtClean="0">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r>
              <a:rPr lang="sr-Latn-RS" sz="2800" dirty="0" smtClean="0">
                <a:effectLst>
                  <a:outerShdw blurRad="38100" dist="38100" dir="2700000" algn="tl">
                    <a:srgbClr val="000000">
                      <a:alpha val="43137"/>
                    </a:srgbClr>
                  </a:outerShdw>
                </a:effectLst>
                <a:latin typeface="Calibri" pitchFamily="34" charset="0"/>
              </a:rPr>
              <a:t/>
            </a:r>
            <a:br>
              <a:rPr lang="sr-Latn-RS" sz="2800" dirty="0" smtClean="0">
                <a:effectLst>
                  <a:outerShdw blurRad="38100" dist="38100" dir="2700000" algn="tl">
                    <a:srgbClr val="000000">
                      <a:alpha val="43137"/>
                    </a:srgbClr>
                  </a:outerShdw>
                </a:effectLst>
                <a:latin typeface="Calibri" pitchFamily="34" charset="0"/>
              </a:rPr>
            </a:br>
            <a:endParaRPr lang="en-US" sz="2800" dirty="0">
              <a:latin typeface="Calibri" pitchFamily="34" charset="0"/>
            </a:endParaRPr>
          </a:p>
        </p:txBody>
      </p:sp>
      <p:pic>
        <p:nvPicPr>
          <p:cNvPr id="122883" name="Picture 3"/>
          <p:cNvPicPr>
            <a:picLocks noChangeAspect="1" noChangeArrowheads="1"/>
          </p:cNvPicPr>
          <p:nvPr/>
        </p:nvPicPr>
        <p:blipFill>
          <a:blip r:embed="rId5" cstate="email"/>
          <a:srcRect/>
          <a:stretch>
            <a:fillRect/>
          </a:stretch>
        </p:blipFill>
        <p:spPr bwMode="auto">
          <a:xfrm>
            <a:off x="5707057" y="3313775"/>
            <a:ext cx="3436943" cy="3544225"/>
          </a:xfrm>
          <a:prstGeom prst="rect">
            <a:avLst/>
          </a:prstGeom>
          <a:noFill/>
          <a:ln w="9525">
            <a:noFill/>
            <a:miter lim="800000"/>
            <a:headEnd/>
            <a:tailEnd/>
          </a:ln>
          <a:effectLst/>
        </p:spPr>
      </p:pic>
      <p:pic>
        <p:nvPicPr>
          <p:cNvPr id="7" name="Picture 3" descr="SDC11513"/>
          <p:cNvPicPr>
            <a:picLocks noChangeAspect="1" noChangeArrowheads="1"/>
          </p:cNvPicPr>
          <p:nvPr/>
        </p:nvPicPr>
        <p:blipFill>
          <a:blip r:embed="rId6" cstate="email"/>
          <a:srcRect/>
          <a:stretch>
            <a:fillRect/>
          </a:stretch>
        </p:blipFill>
        <p:spPr bwMode="auto">
          <a:xfrm>
            <a:off x="0" y="2625322"/>
            <a:ext cx="5643570" cy="42326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Autofit/>
          </a:bodyPr>
          <a:lstStyle/>
          <a:p>
            <a:pPr algn="r"/>
            <a:r>
              <a:rPr lang="sr-Latn-RS" sz="2800" dirty="0" smtClean="0">
                <a:effectLst>
                  <a:outerShdw blurRad="38100" dist="38100" dir="2700000" algn="tl">
                    <a:srgbClr val="000000">
                      <a:alpha val="43137"/>
                    </a:srgbClr>
                  </a:outerShdw>
                </a:effectLst>
                <a:latin typeface="Calibri" pitchFamily="34" charset="0"/>
              </a:rPr>
              <a:t>Tipologija sklopova višeporodičnog stanovanja</a:t>
            </a:r>
            <a:endParaRPr lang="en-US" sz="2800"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Rezultat slika za insula romana"/>
          <p:cNvPicPr>
            <a:picLocks noChangeAspect="1" noChangeArrowheads="1"/>
          </p:cNvPicPr>
          <p:nvPr/>
        </p:nvPicPr>
        <p:blipFill>
          <a:blip r:embed="rId3" cstate="email"/>
          <a:srcRect/>
          <a:stretch>
            <a:fillRect/>
          </a:stretch>
        </p:blipFill>
        <p:spPr bwMode="auto">
          <a:xfrm>
            <a:off x="-1" y="0"/>
            <a:ext cx="5371617" cy="3071810"/>
          </a:xfrm>
          <a:prstGeom prst="rect">
            <a:avLst/>
          </a:prstGeom>
          <a:noFill/>
        </p:spPr>
      </p:pic>
      <p:pic>
        <p:nvPicPr>
          <p:cNvPr id="31746" name="Picture 2" descr="Rezultat slika za high density housing"/>
          <p:cNvPicPr>
            <a:picLocks noChangeAspect="1" noChangeArrowheads="1"/>
          </p:cNvPicPr>
          <p:nvPr/>
        </p:nvPicPr>
        <p:blipFill>
          <a:blip r:embed="rId4"/>
          <a:srcRect/>
          <a:stretch>
            <a:fillRect/>
          </a:stretch>
        </p:blipFill>
        <p:spPr bwMode="auto">
          <a:xfrm>
            <a:off x="1614098" y="3143248"/>
            <a:ext cx="7529902" cy="3714753"/>
          </a:xfrm>
          <a:prstGeom prst="rect">
            <a:avLst/>
          </a:prstGeom>
          <a:noFill/>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a:t>
            </a:r>
            <a:r>
              <a:rPr lang="sr-Latn-RS" sz="2800" dirty="0" smtClean="0">
                <a:effectLst>
                  <a:outerShdw blurRad="38100" dist="38100" dir="2700000" algn="tl">
                    <a:srgbClr val="000000">
                      <a:alpha val="43137"/>
                    </a:srgbClr>
                  </a:outerShdw>
                </a:effectLst>
                <a:latin typeface="Calibri" pitchFamily="34" charset="0"/>
              </a:rPr>
              <a:t>- jednotrakt</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t>-pojava i razvoj-</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8195" name="Picture 3"/>
          <p:cNvPicPr>
            <a:picLocks noChangeAspect="1" noChangeArrowheads="1"/>
          </p:cNvPicPr>
          <p:nvPr/>
        </p:nvPicPr>
        <p:blipFill>
          <a:blip r:embed="rId5" cstate="email"/>
          <a:srcRect/>
          <a:stretch>
            <a:fillRect/>
          </a:stretch>
        </p:blipFill>
        <p:spPr bwMode="auto">
          <a:xfrm>
            <a:off x="5572132" y="928670"/>
            <a:ext cx="3571868"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zultat slika za east berlin housing"/>
          <p:cNvPicPr>
            <a:picLocks noChangeAspect="1" noChangeArrowheads="1"/>
          </p:cNvPicPr>
          <p:nvPr/>
        </p:nvPicPr>
        <p:blipFill>
          <a:blip r:embed="rId3" cstate="email"/>
          <a:srcRect/>
          <a:stretch>
            <a:fillRect/>
          </a:stretch>
        </p:blipFill>
        <p:spPr bwMode="auto">
          <a:xfrm>
            <a:off x="4524974" y="428605"/>
            <a:ext cx="4619026" cy="3071834"/>
          </a:xfrm>
          <a:prstGeom prst="rect">
            <a:avLst/>
          </a:prstGeom>
          <a:noFill/>
        </p:spPr>
      </p:pic>
      <p:pic>
        <p:nvPicPr>
          <p:cNvPr id="41986" name="Picture 2" descr="Rezultat slika za east germany urbanism"/>
          <p:cNvPicPr>
            <a:picLocks noChangeAspect="1" noChangeArrowheads="1"/>
          </p:cNvPicPr>
          <p:nvPr/>
        </p:nvPicPr>
        <p:blipFill>
          <a:blip r:embed="rId4" cstate="email"/>
          <a:srcRect/>
          <a:stretch>
            <a:fillRect/>
          </a:stretch>
        </p:blipFill>
        <p:spPr bwMode="auto">
          <a:xfrm>
            <a:off x="0" y="3558644"/>
            <a:ext cx="5786446" cy="3299357"/>
          </a:xfrm>
          <a:prstGeom prst="rect">
            <a:avLst/>
          </a:prstGeom>
          <a:noFill/>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a:t>
            </a:r>
            <a:r>
              <a:rPr lang="sr-Latn-RS" sz="2800" dirty="0" smtClean="0">
                <a:effectLst>
                  <a:outerShdw blurRad="38100" dist="38100" dir="2700000" algn="tl">
                    <a:srgbClr val="000000">
                      <a:alpha val="43137"/>
                    </a:srgbClr>
                  </a:outerShdw>
                </a:effectLst>
                <a:latin typeface="Calibri" pitchFamily="34" charset="0"/>
              </a:rPr>
              <a:t>- jednotrakt</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solidFill>
                  <a:schemeClr val="bg1"/>
                </a:solidFill>
              </a:rPr>
              <a:t>-pojava i razvoj-</a:t>
            </a:r>
            <a:br>
              <a:rPr lang="sr-Latn-RS" sz="2800" dirty="0" smtClean="0">
                <a:solidFill>
                  <a:schemeClr val="bg1"/>
                </a:solidFill>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8" name="Picture 4" descr="Rezultat slika za XIX century city"/>
          <p:cNvPicPr>
            <a:picLocks noChangeAspect="1" noChangeArrowheads="1"/>
          </p:cNvPicPr>
          <p:nvPr/>
        </p:nvPicPr>
        <p:blipFill>
          <a:blip r:embed="rId5" cstate="email"/>
          <a:srcRect/>
          <a:stretch>
            <a:fillRect/>
          </a:stretch>
        </p:blipFill>
        <p:spPr bwMode="auto">
          <a:xfrm>
            <a:off x="0" y="0"/>
            <a:ext cx="4468642" cy="35004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Rezultat slika za hafer road"/>
          <p:cNvPicPr>
            <a:picLocks noChangeAspect="1" noChangeArrowheads="1"/>
          </p:cNvPicPr>
          <p:nvPr/>
        </p:nvPicPr>
        <p:blipFill>
          <a:blip r:embed="rId3" cstate="email"/>
          <a:srcRect/>
          <a:stretch>
            <a:fillRect/>
          </a:stretch>
        </p:blipFill>
        <p:spPr bwMode="auto">
          <a:xfrm>
            <a:off x="5126819" y="459034"/>
            <a:ext cx="4017181" cy="3041404"/>
          </a:xfrm>
          <a:prstGeom prst="rect">
            <a:avLst/>
          </a:prstGeom>
          <a:noFill/>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a:t>
            </a:r>
            <a:r>
              <a:rPr lang="sr-Latn-RS" sz="2800" dirty="0" smtClean="0">
                <a:effectLst>
                  <a:outerShdw blurRad="38100" dist="38100" dir="2700000" algn="tl">
                    <a:srgbClr val="000000">
                      <a:alpha val="43137"/>
                    </a:srgbClr>
                  </a:outerShdw>
                </a:effectLst>
                <a:latin typeface="Calibri" pitchFamily="34" charset="0"/>
              </a:rPr>
              <a:t>- jednotrakt</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solidFill>
                  <a:schemeClr val="bg1"/>
                </a:solidFill>
              </a:rPr>
              <a:t>-gradotvornost-</a:t>
            </a:r>
            <a:r>
              <a:rPr lang="sr-Latn-RS" sz="2800" dirty="0" smtClean="0">
                <a:solidFill>
                  <a:schemeClr val="bg1"/>
                </a:solidFill>
                <a:effectLst>
                  <a:outerShdw blurRad="38100" dist="38100" dir="2700000" algn="tl">
                    <a:srgbClr val="000000">
                      <a:alpha val="43137"/>
                    </a:srgbClr>
                  </a:outerShdw>
                </a:effectLst>
              </a:rPr>
              <a:t/>
            </a:r>
            <a:br>
              <a:rPr lang="sr-Latn-RS" sz="2800" dirty="0" smtClean="0">
                <a:solidFill>
                  <a:schemeClr val="bg1"/>
                </a:solidFill>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46082" name="Picture 2" descr="Rezultat slika za hafer road"/>
          <p:cNvPicPr>
            <a:picLocks noChangeAspect="1" noChangeArrowheads="1"/>
          </p:cNvPicPr>
          <p:nvPr/>
        </p:nvPicPr>
        <p:blipFill>
          <a:blip r:embed="rId4" cstate="email"/>
          <a:srcRect/>
          <a:stretch>
            <a:fillRect/>
          </a:stretch>
        </p:blipFill>
        <p:spPr bwMode="auto">
          <a:xfrm>
            <a:off x="-1" y="-1"/>
            <a:ext cx="5072067" cy="3381377"/>
          </a:xfrm>
          <a:prstGeom prst="rect">
            <a:avLst/>
          </a:prstGeom>
          <a:noFill/>
        </p:spPr>
      </p:pic>
      <p:pic>
        <p:nvPicPr>
          <p:cNvPr id="46090" name="Picture 10" descr="Srodna slika"/>
          <p:cNvPicPr>
            <a:picLocks noChangeAspect="1" noChangeArrowheads="1"/>
          </p:cNvPicPr>
          <p:nvPr/>
        </p:nvPicPr>
        <p:blipFill>
          <a:blip r:embed="rId5" cstate="email"/>
          <a:srcRect/>
          <a:stretch>
            <a:fillRect/>
          </a:stretch>
        </p:blipFill>
        <p:spPr bwMode="auto">
          <a:xfrm>
            <a:off x="-1" y="3418001"/>
            <a:ext cx="2500299" cy="3439999"/>
          </a:xfrm>
          <a:prstGeom prst="rect">
            <a:avLst/>
          </a:prstGeom>
          <a:noFill/>
        </p:spPr>
      </p:pic>
      <p:pic>
        <p:nvPicPr>
          <p:cNvPr id="52226" name="Picture 2" descr="Rezultat slika za unite d habitation"/>
          <p:cNvPicPr>
            <a:picLocks noChangeAspect="1" noChangeArrowheads="1"/>
          </p:cNvPicPr>
          <p:nvPr/>
        </p:nvPicPr>
        <p:blipFill>
          <a:blip r:embed="rId6" cstate="email"/>
          <a:srcRect/>
          <a:stretch>
            <a:fillRect/>
          </a:stretch>
        </p:blipFill>
        <p:spPr bwMode="auto">
          <a:xfrm>
            <a:off x="2571736" y="3429000"/>
            <a:ext cx="2500330" cy="3429000"/>
          </a:xfrm>
          <a:prstGeom prst="rect">
            <a:avLst/>
          </a:prstGeom>
          <a:noFill/>
        </p:spPr>
      </p:pic>
      <p:pic>
        <p:nvPicPr>
          <p:cNvPr id="15362" name="Picture 2" descr="Rezultat slika za beam residential buliding vienna"/>
          <p:cNvPicPr>
            <a:picLocks noChangeAspect="1" noChangeArrowheads="1"/>
          </p:cNvPicPr>
          <p:nvPr/>
        </p:nvPicPr>
        <p:blipFill>
          <a:blip r:embed="rId7" cstate="email"/>
          <a:srcRect/>
          <a:stretch>
            <a:fillRect/>
          </a:stretch>
        </p:blipFill>
        <p:spPr bwMode="auto">
          <a:xfrm>
            <a:off x="5140370" y="3571876"/>
            <a:ext cx="4003630" cy="328612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9" name="Picture 13"/>
          <p:cNvPicPr>
            <a:picLocks noChangeAspect="1" noChangeArrowheads="1"/>
          </p:cNvPicPr>
          <p:nvPr/>
        </p:nvPicPr>
        <p:blipFill>
          <a:blip r:embed="rId3" cstate="email"/>
          <a:srcRect/>
          <a:stretch>
            <a:fillRect/>
          </a:stretch>
        </p:blipFill>
        <p:spPr bwMode="auto">
          <a:xfrm>
            <a:off x="-1" y="0"/>
            <a:ext cx="4262903" cy="3071810"/>
          </a:xfrm>
          <a:prstGeom prst="rect">
            <a:avLst/>
          </a:prstGeom>
          <a:noFill/>
          <a:ln w="9525">
            <a:noFill/>
            <a:miter lim="800000"/>
            <a:headEnd/>
            <a:tailEnd/>
          </a:ln>
          <a:effectLst/>
        </p:spPr>
      </p:pic>
      <p:pic>
        <p:nvPicPr>
          <p:cNvPr id="5" name="Picture 17"/>
          <p:cNvPicPr>
            <a:picLocks noChangeAspect="1" noChangeArrowheads="1"/>
          </p:cNvPicPr>
          <p:nvPr/>
        </p:nvPicPr>
        <p:blipFill>
          <a:blip r:embed="rId4" cstate="email"/>
          <a:srcRect/>
          <a:stretch>
            <a:fillRect/>
          </a:stretch>
        </p:blipFill>
        <p:spPr bwMode="auto">
          <a:xfrm>
            <a:off x="4357686" y="0"/>
            <a:ext cx="4786314" cy="3076746"/>
          </a:xfrm>
          <a:prstGeom prst="rect">
            <a:avLst/>
          </a:prstGeom>
          <a:noFill/>
          <a:ln w="9525">
            <a:noFill/>
            <a:miter lim="800000"/>
            <a:headEnd/>
            <a:tailEnd/>
          </a:ln>
          <a:effectLst/>
        </p:spPr>
      </p:pic>
      <p:pic>
        <p:nvPicPr>
          <p:cNvPr id="6" name="Picture 14" descr="D:\BACKUP SA STAROG HDD-A D PARTICIJA\MAGISTARSKI\PRIMERI\RAZNO\slike\3-URB. SKLOP\dvoriste, Maurer Court, Greenwich Millenium Village, osnova.jpg"/>
          <p:cNvPicPr>
            <a:picLocks noChangeAspect="1" noChangeArrowheads="1"/>
          </p:cNvPicPr>
          <p:nvPr/>
        </p:nvPicPr>
        <p:blipFill>
          <a:blip r:embed="rId5"/>
          <a:srcRect/>
          <a:stretch>
            <a:fillRect/>
          </a:stretch>
        </p:blipFill>
        <p:spPr bwMode="auto">
          <a:xfrm>
            <a:off x="4429125" y="3098108"/>
            <a:ext cx="4714876" cy="3759894"/>
          </a:xfrm>
          <a:prstGeom prst="rect">
            <a:avLst/>
          </a:prstGeom>
          <a:noFill/>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a:t>
            </a:r>
            <a:r>
              <a:rPr lang="sr-Latn-RS" sz="2800" dirty="0" smtClean="0">
                <a:effectLst>
                  <a:outerShdw blurRad="38100" dist="38100" dir="2700000" algn="tl">
                    <a:srgbClr val="000000">
                      <a:alpha val="43137"/>
                    </a:srgbClr>
                  </a:outerShdw>
                </a:effectLst>
                <a:latin typeface="Calibri" pitchFamily="34" charset="0"/>
              </a:rPr>
              <a:t>- jednotrakt</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solidFill>
                  <a:schemeClr val="bg1"/>
                </a:solidFill>
              </a:rPr>
              <a:t>-</a:t>
            </a:r>
            <a:r>
              <a:rPr lang="sr-Latn-RS" sz="2800" dirty="0" smtClean="0"/>
              <a:t>unutrašnje dvorište tradicionalnog bloka-</a:t>
            </a:r>
            <a:br>
              <a:rPr lang="sr-Latn-RS" sz="2800" dirty="0" smtClean="0"/>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116748" name="Picture 12" descr="D:\BACKUP SA STAROG HDD-A D PARTICIJA\MAGISTARSKI\PRIMERI\RAZNO\slike\3-URB. SKLOP\dvoriste parcelisano, Keln.jpg"/>
          <p:cNvPicPr>
            <a:picLocks noChangeAspect="1" noChangeArrowheads="1"/>
          </p:cNvPicPr>
          <p:nvPr/>
        </p:nvPicPr>
        <p:blipFill>
          <a:blip r:embed="rId6" cstate="email"/>
          <a:srcRect/>
          <a:stretch>
            <a:fillRect/>
          </a:stretch>
        </p:blipFill>
        <p:spPr bwMode="auto">
          <a:xfrm>
            <a:off x="-1" y="3143248"/>
            <a:ext cx="4214811" cy="37147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 dvotrakt</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email"/>
          <a:srcRect/>
          <a:stretch>
            <a:fillRect/>
          </a:stretch>
        </p:blipFill>
        <p:spPr bwMode="auto">
          <a:xfrm>
            <a:off x="1558925" y="1290638"/>
            <a:ext cx="7585075" cy="5567362"/>
          </a:xfrm>
          <a:prstGeom prst="rect">
            <a:avLst/>
          </a:prstGeom>
          <a:noFill/>
          <a:ln w="9525">
            <a:noFill/>
            <a:miter lim="800000"/>
            <a:headEnd/>
            <a:tailEnd/>
          </a:ln>
          <a:effectLst/>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 dvotrakt</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 y="0"/>
            <a:ext cx="2811199" cy="25717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 dvotrakt</a:t>
            </a:r>
            <a:br>
              <a:rPr lang="sr-Latn-RS" sz="2800" dirty="0" smtClean="0">
                <a:effectLst>
                  <a:outerShdw blurRad="38100" dist="38100" dir="2700000" algn="tl">
                    <a:srgbClr val="000000">
                      <a:alpha val="43137"/>
                    </a:srgbClr>
                  </a:outerShdw>
                </a:effectLst>
              </a:rPr>
            </a:br>
            <a:r>
              <a:rPr lang="sr-Latn-RS" sz="2800" dirty="0" smtClean="0"/>
              <a:t>-pojava i razvoj-</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3" name="Picture 6" descr="Sl"/>
          <p:cNvPicPr>
            <a:picLocks noChangeAspect="1" noChangeArrowheads="1"/>
          </p:cNvPicPr>
          <p:nvPr/>
        </p:nvPicPr>
        <p:blipFill>
          <a:blip r:embed="rId3"/>
          <a:srcRect t="5212" r="3261"/>
          <a:stretch>
            <a:fillRect/>
          </a:stretch>
        </p:blipFill>
        <p:spPr>
          <a:xfrm rot="5400000">
            <a:off x="-1326971" y="1326972"/>
            <a:ext cx="6858000" cy="4204059"/>
          </a:xfrm>
          <a:prstGeom prst="rect">
            <a:avLst/>
          </a:prstGeom>
          <a:noFill/>
        </p:spPr>
      </p:pic>
      <p:pic>
        <p:nvPicPr>
          <p:cNvPr id="4" name="Picture 3"/>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a:xfrm rot="5400000">
            <a:off x="3777262" y="1276947"/>
            <a:ext cx="5786453" cy="494702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zultat slika za Manuel RuisÃ¡nchez barcelona trinitat nova"/>
          <p:cNvPicPr>
            <a:picLocks noChangeAspect="1" noChangeArrowheads="1"/>
          </p:cNvPicPr>
          <p:nvPr/>
        </p:nvPicPr>
        <p:blipFill>
          <a:blip r:embed="rId3"/>
          <a:srcRect/>
          <a:stretch>
            <a:fillRect/>
          </a:stretch>
        </p:blipFill>
        <p:spPr bwMode="auto">
          <a:xfrm>
            <a:off x="3428993" y="428603"/>
            <a:ext cx="5715008" cy="3793237"/>
          </a:xfrm>
          <a:prstGeom prst="rect">
            <a:avLst/>
          </a:prstGeom>
          <a:noFill/>
        </p:spPr>
      </p:pic>
      <p:pic>
        <p:nvPicPr>
          <p:cNvPr id="6" name="Picture 7"/>
          <p:cNvPicPr>
            <a:picLocks noChangeAspect="1" noChangeArrowheads="1"/>
          </p:cNvPicPr>
          <p:nvPr/>
        </p:nvPicPr>
        <p:blipFill>
          <a:blip r:embed="rId4" cstate="email"/>
          <a:srcRect/>
          <a:stretch>
            <a:fillRect/>
          </a:stretch>
        </p:blipFill>
        <p:spPr bwMode="auto">
          <a:xfrm>
            <a:off x="3805955" y="4214818"/>
            <a:ext cx="5338046" cy="2643182"/>
          </a:xfrm>
          <a:prstGeom prst="rect">
            <a:avLst/>
          </a:prstGeom>
          <a:noFill/>
          <a:ln w="9525">
            <a:noFill/>
            <a:miter lim="800000"/>
            <a:headEnd/>
            <a:tailEnd/>
          </a:ln>
          <a:effectLst/>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 dvotrakt</a:t>
            </a:r>
            <a:br>
              <a:rPr lang="sr-Latn-RS" sz="2800" dirty="0" smtClean="0">
                <a:effectLst>
                  <a:outerShdw blurRad="38100" dist="38100" dir="2700000" algn="tl">
                    <a:srgbClr val="000000">
                      <a:alpha val="43137"/>
                    </a:srgbClr>
                  </a:outerShdw>
                </a:effectLst>
              </a:rPr>
            </a:br>
            <a:r>
              <a:rPr lang="sr-Latn-RS" sz="2800" dirty="0" smtClean="0"/>
              <a:t>-gradotvornost-</a:t>
            </a:r>
            <a:br>
              <a:rPr lang="sr-Latn-RS" sz="2800" dirty="0" smtClean="0"/>
            </a:br>
            <a:r>
              <a:rPr lang="sr-Latn-RS" sz="2800" dirty="0" smtClean="0"/>
              <a:t/>
            </a:r>
            <a:br>
              <a:rPr lang="sr-Latn-RS" sz="2800" dirty="0" smtClean="0"/>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82946" name="Picture 2" descr="Rezultat slika za jsa mexico city amsterdam 315"/>
          <p:cNvPicPr>
            <a:picLocks noChangeAspect="1" noChangeArrowheads="1"/>
          </p:cNvPicPr>
          <p:nvPr/>
        </p:nvPicPr>
        <p:blipFill>
          <a:blip r:embed="rId5" cstate="email"/>
          <a:srcRect/>
          <a:stretch>
            <a:fillRect/>
          </a:stretch>
        </p:blipFill>
        <p:spPr bwMode="auto">
          <a:xfrm>
            <a:off x="0" y="1"/>
            <a:ext cx="3357554" cy="4452553"/>
          </a:xfrm>
          <a:prstGeom prst="rect">
            <a:avLst/>
          </a:prstGeom>
          <a:noFill/>
        </p:spPr>
      </p:pic>
      <p:pic>
        <p:nvPicPr>
          <p:cNvPr id="82948" name="Picture 4" descr="Rezultat slika za jsa mexico city amsterdam 315 site plan"/>
          <p:cNvPicPr>
            <a:picLocks noChangeAspect="1" noChangeArrowheads="1"/>
          </p:cNvPicPr>
          <p:nvPr/>
        </p:nvPicPr>
        <p:blipFill>
          <a:blip r:embed="rId6" cstate="email"/>
          <a:srcRect/>
          <a:stretch>
            <a:fillRect/>
          </a:stretch>
        </p:blipFill>
        <p:spPr bwMode="auto">
          <a:xfrm>
            <a:off x="0" y="4483006"/>
            <a:ext cx="3357554" cy="237499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Linijski sklopovi - dvotrakt</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7" name="Picture 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4929190" cy="2753507"/>
          </a:xfrm>
          <a:prstGeom prst="rect">
            <a:avLst/>
          </a:prstGeom>
        </p:spPr>
      </p:pic>
      <p:pic>
        <p:nvPicPr>
          <p:cNvPr id="123908" name="Picture 4" descr="http://www.arquimaster.com.ar/galeria/obra159/amsterdam315_7.jpg"/>
          <p:cNvPicPr>
            <a:picLocks noChangeAspect="1" noChangeArrowheads="1"/>
          </p:cNvPicPr>
          <p:nvPr/>
        </p:nvPicPr>
        <p:blipFill>
          <a:blip r:embed="rId4" cstate="email"/>
          <a:srcRect/>
          <a:stretch>
            <a:fillRect/>
          </a:stretch>
        </p:blipFill>
        <p:spPr bwMode="auto">
          <a:xfrm>
            <a:off x="0" y="2913233"/>
            <a:ext cx="3143240" cy="3944767"/>
          </a:xfrm>
          <a:prstGeom prst="rect">
            <a:avLst/>
          </a:prstGeom>
          <a:noFill/>
        </p:spPr>
      </p:pic>
      <p:pic>
        <p:nvPicPr>
          <p:cNvPr id="123909" name="Picture 5"/>
          <p:cNvPicPr>
            <a:picLocks noChangeAspect="1" noChangeArrowheads="1"/>
          </p:cNvPicPr>
          <p:nvPr/>
        </p:nvPicPr>
        <p:blipFill>
          <a:blip r:embed="rId5" cstate="email"/>
          <a:srcRect/>
          <a:stretch>
            <a:fillRect/>
          </a:stretch>
        </p:blipFill>
        <p:spPr bwMode="auto">
          <a:xfrm>
            <a:off x="3338513" y="2846388"/>
            <a:ext cx="5805487" cy="4011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0"/>
            <a:ext cx="9144000" cy="6857999"/>
          </a:xfrm>
        </p:spPr>
        <p:txBody>
          <a:bodyPr>
            <a:noAutofit/>
          </a:bodyPr>
          <a:lstStyle/>
          <a:p>
            <a:pPr algn="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Hvala na pažnji! </a:t>
            </a:r>
            <a:r>
              <a:rPr lang="sr-Latn-RS" sz="2800" dirty="0" smtClean="0">
                <a:sym typeface="Wingdings" pitchFamily="2" charset="2"/>
              </a:rPr>
              <a:t></a:t>
            </a:r>
            <a:endParaRPr lang="en-US" sz="2800" dirty="0"/>
          </a:p>
        </p:txBody>
      </p:sp>
      <p:pic>
        <p:nvPicPr>
          <p:cNvPr id="1026" name="Picture 2"/>
          <p:cNvPicPr>
            <a:picLocks noChangeAspect="1" noChangeArrowheads="1"/>
          </p:cNvPicPr>
          <p:nvPr/>
        </p:nvPicPr>
        <p:blipFill>
          <a:blip r:embed="rId2"/>
          <a:srcRect/>
          <a:stretch>
            <a:fillRect/>
          </a:stretch>
        </p:blipFill>
        <p:spPr bwMode="auto">
          <a:xfrm>
            <a:off x="0" y="1285860"/>
            <a:ext cx="9144016" cy="457200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zultat slika za urban villas"/>
          <p:cNvPicPr>
            <a:picLocks noChangeAspect="1" noChangeArrowheads="1"/>
          </p:cNvPicPr>
          <p:nvPr/>
        </p:nvPicPr>
        <p:blipFill>
          <a:blip r:embed="rId3" cstate="email">
            <a:lum/>
          </a:blip>
          <a:srcRect/>
          <a:stretch>
            <a:fillRect/>
          </a:stretch>
        </p:blipFill>
        <p:spPr bwMode="auto">
          <a:xfrm>
            <a:off x="1" y="0"/>
            <a:ext cx="3000363" cy="2250272"/>
          </a:xfrm>
          <a:prstGeom prst="rect">
            <a:avLst/>
          </a:prstGeom>
          <a:noFill/>
        </p:spPr>
      </p:pic>
      <p:pic>
        <p:nvPicPr>
          <p:cNvPr id="4" name="Picture 6" descr="Rezultat slika za Manuel RuisÃ¡nchez barcelona trinitat nova"/>
          <p:cNvPicPr>
            <a:picLocks noChangeAspect="1" noChangeArrowheads="1"/>
          </p:cNvPicPr>
          <p:nvPr/>
        </p:nvPicPr>
        <p:blipFill>
          <a:blip r:embed="rId4" cstate="email">
            <a:lum/>
          </a:blip>
          <a:srcRect/>
          <a:stretch>
            <a:fillRect/>
          </a:stretch>
        </p:blipFill>
        <p:spPr bwMode="auto">
          <a:xfrm>
            <a:off x="0" y="4607726"/>
            <a:ext cx="3000364" cy="2250274"/>
          </a:xfrm>
          <a:prstGeom prst="rect">
            <a:avLst/>
          </a:prstGeom>
          <a:noFill/>
        </p:spPr>
      </p:pic>
      <p:pic>
        <p:nvPicPr>
          <p:cNvPr id="5" name="Picture 4" descr="Rezultat slika za high density housing"/>
          <p:cNvPicPr>
            <a:picLocks noChangeAspect="1" noChangeArrowheads="1"/>
          </p:cNvPicPr>
          <p:nvPr/>
        </p:nvPicPr>
        <p:blipFill>
          <a:blip r:embed="rId5" cstate="email">
            <a:lum/>
          </a:blip>
          <a:srcRect/>
          <a:stretch>
            <a:fillRect/>
          </a:stretch>
        </p:blipFill>
        <p:spPr bwMode="auto">
          <a:xfrm>
            <a:off x="0" y="2285992"/>
            <a:ext cx="3000364" cy="2250273"/>
          </a:xfrm>
          <a:prstGeom prst="rect">
            <a:avLst/>
          </a:prstGeom>
          <a:noFill/>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Tipologija sklopova višeporodičnog stanovanja</a:t>
            </a:r>
            <a:r>
              <a:rPr lang="sr-Latn-RS" sz="2800" dirty="0" smtClean="0"/>
              <a:t/>
            </a:r>
            <a:br>
              <a:rPr lang="sr-Latn-RS" sz="2800" dirty="0" smtClean="0"/>
            </a:br>
            <a:r>
              <a:rPr lang="sr-Latn-RS" sz="2800" dirty="0" smtClean="0"/>
              <a:t>(prema prof. D. Marušiću)</a:t>
            </a:r>
            <a:r>
              <a:rPr lang="sr-Latn-RS" sz="2800" dirty="0"/>
              <a:t/>
            </a:r>
            <a:br>
              <a:rPr lang="sr-Latn-RS" sz="2800" dirty="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u="sng" dirty="0" smtClean="0">
                <a:solidFill>
                  <a:schemeClr val="bg1"/>
                </a:solidFill>
              </a:rPr>
              <a:t>Relev</a:t>
            </a:r>
            <a:r>
              <a:rPr lang="sr-Latn-RS" sz="2800" u="sng" dirty="0" smtClean="0"/>
              <a:t>antni kriterijumi za navedenu klasifikaciju:</a:t>
            </a:r>
            <a:r>
              <a:rPr lang="sr-Latn-RS" sz="2800" dirty="0" smtClean="0"/>
              <a:t/>
            </a:r>
            <a:br>
              <a:rPr lang="sr-Latn-RS" sz="2800" dirty="0" smtClean="0"/>
            </a:br>
            <a:r>
              <a:rPr lang="sr-Latn-RS" sz="2800" dirty="0" smtClean="0"/>
              <a:t>-kriterijum forme</a:t>
            </a:r>
            <a:br>
              <a:rPr lang="sr-Latn-RS" sz="2800" dirty="0" smtClean="0"/>
            </a:br>
            <a:r>
              <a:rPr lang="sr-Latn-RS" sz="2800" dirty="0" smtClean="0"/>
              <a:t>-kriterijum funkcije</a:t>
            </a:r>
            <a:br>
              <a:rPr lang="sr-Latn-RS" sz="2800" dirty="0" smtClean="0"/>
            </a:br>
            <a:r>
              <a:rPr lang="sr-Latn-RS" sz="2800" dirty="0" smtClean="0"/>
              <a:t>-kriterijum urbaniteta</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zultat slika za urban villas"/>
          <p:cNvPicPr>
            <a:picLocks noChangeAspect="1" noChangeArrowheads="1"/>
          </p:cNvPicPr>
          <p:nvPr/>
        </p:nvPicPr>
        <p:blipFill>
          <a:blip r:embed="rId3" cstate="email">
            <a:lum/>
          </a:blip>
          <a:srcRect/>
          <a:stretch>
            <a:fillRect/>
          </a:stretch>
        </p:blipFill>
        <p:spPr bwMode="auto">
          <a:xfrm>
            <a:off x="1" y="0"/>
            <a:ext cx="3000363" cy="2250272"/>
          </a:xfrm>
          <a:prstGeom prst="rect">
            <a:avLst/>
          </a:prstGeom>
          <a:noFill/>
        </p:spPr>
      </p:pic>
      <p:pic>
        <p:nvPicPr>
          <p:cNvPr id="4" name="Picture 6" descr="Rezultat slika za Manuel RuisÃ¡nchez barcelona trinitat nova"/>
          <p:cNvPicPr>
            <a:picLocks noChangeAspect="1" noChangeArrowheads="1"/>
          </p:cNvPicPr>
          <p:nvPr/>
        </p:nvPicPr>
        <p:blipFill>
          <a:blip r:embed="rId4" cstate="email">
            <a:lum/>
          </a:blip>
          <a:srcRect/>
          <a:stretch>
            <a:fillRect/>
          </a:stretch>
        </p:blipFill>
        <p:spPr bwMode="auto">
          <a:xfrm>
            <a:off x="0" y="4607726"/>
            <a:ext cx="3000364" cy="2250274"/>
          </a:xfrm>
          <a:prstGeom prst="rect">
            <a:avLst/>
          </a:prstGeom>
          <a:noFill/>
        </p:spPr>
      </p:pic>
      <p:pic>
        <p:nvPicPr>
          <p:cNvPr id="5" name="Picture 4" descr="Rezultat slika za high density housing"/>
          <p:cNvPicPr>
            <a:picLocks noChangeAspect="1" noChangeArrowheads="1"/>
          </p:cNvPicPr>
          <p:nvPr/>
        </p:nvPicPr>
        <p:blipFill>
          <a:blip r:embed="rId5" cstate="email">
            <a:lum/>
          </a:blip>
          <a:srcRect/>
          <a:stretch>
            <a:fillRect/>
          </a:stretch>
        </p:blipFill>
        <p:spPr bwMode="auto">
          <a:xfrm>
            <a:off x="0" y="2285992"/>
            <a:ext cx="3000364" cy="2250273"/>
          </a:xfrm>
          <a:prstGeom prst="rect">
            <a:avLst/>
          </a:prstGeom>
          <a:noFill/>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Tipologija sklopova višeporodičnog stanovanja</a:t>
            </a:r>
            <a:r>
              <a:rPr lang="sr-Latn-RS" sz="2800" dirty="0" smtClean="0"/>
              <a:t/>
            </a:r>
            <a:br>
              <a:rPr lang="sr-Latn-RS" sz="2800" dirty="0" smtClean="0"/>
            </a:br>
            <a:r>
              <a:rPr lang="sr-Latn-RS" sz="2800" dirty="0" smtClean="0"/>
              <a:t>(prema prof. D. Marušiću)</a:t>
            </a:r>
            <a:r>
              <a:rPr lang="sr-Latn-RS" sz="2800" dirty="0"/>
              <a:t/>
            </a:r>
            <a:br>
              <a:rPr lang="sr-Latn-RS" sz="2800" dirty="0"/>
            </a:br>
            <a:r>
              <a:rPr lang="sr-Latn-RS" sz="2800" u="sng" dirty="0" smtClean="0"/>
              <a:t>1. Tačkasti sklopovi</a:t>
            </a:r>
            <a:r>
              <a:rPr lang="sr-Latn-RS" sz="2800" dirty="0" smtClean="0"/>
              <a:t/>
            </a:r>
            <a:br>
              <a:rPr lang="sr-Latn-RS" sz="2800" dirty="0" smtClean="0"/>
            </a:br>
            <a:r>
              <a:rPr lang="sr-Latn-RS" sz="2800" dirty="0" smtClean="0"/>
              <a:t>-urbane vile</a:t>
            </a:r>
            <a:br>
              <a:rPr lang="sr-Latn-RS" sz="2800" dirty="0" smtClean="0"/>
            </a:br>
            <a:r>
              <a:rPr lang="sr-Latn-RS" sz="2800" dirty="0" smtClean="0"/>
              <a:t>-stambene kule</a:t>
            </a:r>
            <a:br>
              <a:rPr lang="sr-Latn-RS" sz="2800" dirty="0" smtClean="0"/>
            </a:br>
            <a:r>
              <a:rPr lang="sr-Latn-RS" sz="2800" u="sng" dirty="0" smtClean="0"/>
              <a:t>2. Linijski sklopovi</a:t>
            </a:r>
            <a:r>
              <a:rPr lang="sr-Latn-RS" sz="2800" dirty="0" smtClean="0"/>
              <a:t/>
            </a:r>
            <a:br>
              <a:rPr lang="sr-Latn-RS" sz="2800" dirty="0" smtClean="0"/>
            </a:br>
            <a:r>
              <a:rPr lang="sr-Latn-RS" sz="2800" dirty="0" smtClean="0"/>
              <a:t>2.1. Jednotrakt</a:t>
            </a:r>
            <a:br>
              <a:rPr lang="sr-Latn-RS" sz="2800" dirty="0" smtClean="0"/>
            </a:br>
            <a:r>
              <a:rPr lang="sr-Latn-RS" sz="2800" dirty="0" smtClean="0"/>
              <a:t>-stambene sekcije</a:t>
            </a:r>
            <a:br>
              <a:rPr lang="sr-Latn-RS" sz="2800" dirty="0" smtClean="0"/>
            </a:br>
            <a:r>
              <a:rPr lang="sr-Latn-RS" sz="2800" dirty="0" smtClean="0"/>
              <a:t>-ugaoni sklopovi</a:t>
            </a:r>
            <a:br>
              <a:rPr lang="sr-Latn-RS" sz="2800" dirty="0" smtClean="0"/>
            </a:br>
            <a:r>
              <a:rPr lang="sr-Latn-RS" sz="2800" dirty="0" smtClean="0"/>
              <a:t> -koridorski sklopovi </a:t>
            </a:r>
            <a:br>
              <a:rPr lang="sr-Latn-RS" sz="2800" dirty="0" smtClean="0"/>
            </a:br>
            <a:r>
              <a:rPr lang="sr-Latn-RS" sz="2800" dirty="0" smtClean="0"/>
              <a:t>-galerijski sklopovi</a:t>
            </a:r>
            <a:br>
              <a:rPr lang="sr-Latn-RS" sz="2800" dirty="0" smtClean="0"/>
            </a:br>
            <a:r>
              <a:rPr lang="sr-Latn-RS" sz="2800" dirty="0" smtClean="0"/>
              <a:t>2.2 Dvotrakt</a:t>
            </a:r>
            <a:br>
              <a:rPr lang="sr-Latn-RS" sz="2800" dirty="0" smtClean="0"/>
            </a:br>
            <a:r>
              <a:rPr lang="sr-Latn-RS" sz="2800" u="sng" dirty="0" smtClean="0">
                <a:solidFill>
                  <a:schemeClr val="bg1"/>
                </a:solidFill>
              </a:rPr>
              <a:t>Relev</a:t>
            </a:r>
            <a:r>
              <a:rPr lang="sr-Latn-RS" sz="2800" u="sng" dirty="0" smtClean="0"/>
              <a:t>antni kriterijumi za navedenu klasifikaciju:</a:t>
            </a:r>
            <a:r>
              <a:rPr lang="sr-Latn-RS" sz="2800" dirty="0" smtClean="0"/>
              <a:t/>
            </a:r>
            <a:br>
              <a:rPr lang="sr-Latn-RS" sz="2800" dirty="0" smtClean="0"/>
            </a:br>
            <a:r>
              <a:rPr lang="sr-Latn-RS" sz="2800" dirty="0" smtClean="0"/>
              <a:t>-kriterijum forme</a:t>
            </a:r>
            <a:br>
              <a:rPr lang="sr-Latn-RS" sz="2800" dirty="0" smtClean="0"/>
            </a:br>
            <a:r>
              <a:rPr lang="sr-Latn-RS" sz="2800" dirty="0" smtClean="0"/>
              <a:t>-kriterijum funkcije</a:t>
            </a:r>
            <a:br>
              <a:rPr lang="sr-Latn-RS" sz="2800" dirty="0" smtClean="0"/>
            </a:br>
            <a:r>
              <a:rPr lang="sr-Latn-RS" sz="2800" dirty="0" smtClean="0"/>
              <a:t>-kriterijum urbaniteta</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Tačkasti sklopovi</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Tačkasti sklopovi</a:t>
            </a:r>
            <a:br>
              <a:rPr lang="sr-Latn-RS" sz="2800" dirty="0" smtClean="0">
                <a:effectLst>
                  <a:outerShdw blurRad="38100" dist="38100" dir="2700000" algn="tl">
                    <a:srgbClr val="000000">
                      <a:alpha val="43137"/>
                    </a:srgbClr>
                  </a:outerShdw>
                </a:effectLst>
              </a:rPr>
            </a:br>
            <a:r>
              <a:rPr lang="sr-Latn-RS" sz="2800" dirty="0" smtClean="0"/>
              <a:t>-stambena kula-</a:t>
            </a:r>
            <a:br>
              <a:rPr lang="sr-Latn-RS" sz="2800" dirty="0" smtClean="0"/>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4385246" cy="200023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4643438" y="2406727"/>
            <a:ext cx="4500562" cy="4451272"/>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 y="2500306"/>
            <a:ext cx="4357694" cy="43576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Rezultat slika za Frederic borel paris pelleport"/>
          <p:cNvPicPr>
            <a:picLocks noChangeAspect="1" noChangeArrowheads="1"/>
          </p:cNvPicPr>
          <p:nvPr/>
        </p:nvPicPr>
        <p:blipFill>
          <a:blip r:embed="rId3" cstate="email"/>
          <a:srcRect/>
          <a:stretch>
            <a:fillRect/>
          </a:stretch>
        </p:blipFill>
        <p:spPr bwMode="auto">
          <a:xfrm>
            <a:off x="4912414" y="500042"/>
            <a:ext cx="4231585" cy="6357958"/>
          </a:xfrm>
          <a:prstGeom prst="rect">
            <a:avLst/>
          </a:prstGeom>
          <a:noFill/>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Tačkasti sklopovi</a:t>
            </a:r>
            <a:br>
              <a:rPr lang="sr-Latn-RS" sz="2800" dirty="0" smtClean="0">
                <a:effectLst>
                  <a:outerShdw blurRad="38100" dist="38100" dir="2700000" algn="tl">
                    <a:srgbClr val="000000">
                      <a:alpha val="43137"/>
                    </a:srgbClr>
                  </a:outerShdw>
                </a:effectLst>
              </a:rPr>
            </a:br>
            <a:r>
              <a:rPr lang="sr-Latn-RS" sz="2800" dirty="0" smtClean="0">
                <a:solidFill>
                  <a:schemeClr val="bg1"/>
                </a:solidFill>
              </a:rPr>
              <a:t>-stambena kula-</a:t>
            </a:r>
            <a:br>
              <a:rPr lang="sr-Latn-RS" sz="2800" dirty="0" smtClean="0">
                <a:solidFill>
                  <a:schemeClr val="bg1"/>
                </a:solidFill>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0" y="0"/>
            <a:ext cx="4385246" cy="2000239"/>
          </a:xfrm>
          <a:prstGeom prst="rect">
            <a:avLst/>
          </a:prstGeom>
        </p:spPr>
      </p:pic>
      <p:pic>
        <p:nvPicPr>
          <p:cNvPr id="119810" name="Picture 2" descr="Rezultat slika za Frederic borel paris"/>
          <p:cNvPicPr>
            <a:picLocks noChangeAspect="1" noChangeArrowheads="1"/>
          </p:cNvPicPr>
          <p:nvPr/>
        </p:nvPicPr>
        <p:blipFill>
          <a:blip r:embed="rId5"/>
          <a:srcRect/>
          <a:stretch>
            <a:fillRect/>
          </a:stretch>
        </p:blipFill>
        <p:spPr bwMode="auto">
          <a:xfrm>
            <a:off x="0" y="2078652"/>
            <a:ext cx="4071934" cy="47793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Tačkasti sklopovi</a:t>
            </a:r>
            <a:br>
              <a:rPr lang="sr-Latn-RS" sz="2800" dirty="0" smtClean="0">
                <a:effectLst>
                  <a:outerShdw blurRad="38100" dist="38100" dir="2700000" algn="tl">
                    <a:srgbClr val="000000">
                      <a:alpha val="43137"/>
                    </a:srgbClr>
                  </a:outerShdw>
                </a:effectLst>
              </a:rPr>
            </a:br>
            <a:r>
              <a:rPr lang="sr-Latn-RS" sz="2800" dirty="0" smtClean="0"/>
              <a:t>-urbana vila-</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4385246" cy="2000239"/>
          </a:xfrm>
          <a:prstGeom prst="rect">
            <a:avLst/>
          </a:prstGeom>
        </p:spPr>
      </p:pic>
      <p:pic>
        <p:nvPicPr>
          <p:cNvPr id="54274" name="Picture 2"/>
          <p:cNvPicPr>
            <a:picLocks noChangeAspect="1" noChangeArrowheads="1"/>
          </p:cNvPicPr>
          <p:nvPr/>
        </p:nvPicPr>
        <p:blipFill>
          <a:blip r:embed="rId4" cstate="email"/>
          <a:srcRect/>
          <a:stretch>
            <a:fillRect/>
          </a:stretch>
        </p:blipFill>
        <p:spPr bwMode="auto">
          <a:xfrm>
            <a:off x="642910" y="2071678"/>
            <a:ext cx="3023923" cy="4786322"/>
          </a:xfrm>
          <a:prstGeom prst="rect">
            <a:avLst/>
          </a:prstGeom>
          <a:noFill/>
          <a:ln w="9525">
            <a:noFill/>
            <a:miter lim="800000"/>
            <a:headEnd/>
            <a:tailEnd/>
          </a:ln>
          <a:effectLst/>
        </p:spPr>
      </p:pic>
      <p:pic>
        <p:nvPicPr>
          <p:cNvPr id="54275" name="Picture 3"/>
          <p:cNvPicPr>
            <a:picLocks noChangeAspect="1" noChangeArrowheads="1"/>
          </p:cNvPicPr>
          <p:nvPr/>
        </p:nvPicPr>
        <p:blipFill>
          <a:blip r:embed="rId5" cstate="email"/>
          <a:srcRect/>
          <a:stretch>
            <a:fillRect/>
          </a:stretch>
        </p:blipFill>
        <p:spPr bwMode="auto">
          <a:xfrm rot="5400000">
            <a:off x="4091645" y="2837786"/>
            <a:ext cx="4857759" cy="31826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zultat slika za 19 century tower chicago"/>
          <p:cNvPicPr>
            <a:picLocks noChangeAspect="1" noChangeArrowheads="1"/>
          </p:cNvPicPr>
          <p:nvPr/>
        </p:nvPicPr>
        <p:blipFill>
          <a:blip r:embed="rId3" cstate="email"/>
          <a:srcRect/>
          <a:stretch>
            <a:fillRect/>
          </a:stretch>
        </p:blipFill>
        <p:spPr bwMode="auto">
          <a:xfrm>
            <a:off x="4572000" y="390482"/>
            <a:ext cx="4571999" cy="6467518"/>
          </a:xfrm>
          <a:prstGeom prst="rect">
            <a:avLst/>
          </a:prstGeom>
          <a:noFill/>
        </p:spPr>
      </p:pic>
      <p:sp>
        <p:nvSpPr>
          <p:cNvPr id="2" name="Title 1"/>
          <p:cNvSpPr>
            <a:spLocks noGrp="1"/>
          </p:cNvSpPr>
          <p:nvPr>
            <p:ph type="ctrTitle"/>
          </p:nvPr>
        </p:nvSpPr>
        <p:spPr>
          <a:xfrm>
            <a:off x="0" y="0"/>
            <a:ext cx="9144000" cy="6857999"/>
          </a:xfrm>
        </p:spPr>
        <p:txBody>
          <a:bodyPr lIns="90000" tIns="46800" bIns="46800">
            <a:noAutofit/>
          </a:bodyPr>
          <a:lstStyle/>
          <a:p>
            <a:pPr algn="r"/>
            <a:r>
              <a:rPr lang="sr-Latn-RS" sz="2800" dirty="0" smtClean="0">
                <a:effectLst>
                  <a:outerShdw blurRad="38100" dist="38100" dir="2700000" algn="tl">
                    <a:srgbClr val="000000">
                      <a:alpha val="43137"/>
                    </a:srgbClr>
                  </a:outerShdw>
                </a:effectLst>
              </a:rPr>
              <a:t>Tačkasti sklopovi</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a:t>
            </a:r>
            <a:r>
              <a:rPr lang="sr-Latn-RS" sz="2800" dirty="0" smtClean="0"/>
              <a:t>pojava i razvoj stambenih kula-</a:t>
            </a: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r>
              <a:rPr lang="sr-Latn-RS" sz="2800" dirty="0" smtClean="0">
                <a:effectLst>
                  <a:outerShdw blurRad="38100" dist="38100" dir="2700000" algn="tl">
                    <a:srgbClr val="000000">
                      <a:alpha val="43137"/>
                    </a:srgbClr>
                  </a:outerShdw>
                </a:effectLst>
              </a:rPr>
              <a:t/>
            </a:r>
            <a:br>
              <a:rPr lang="sr-Latn-RS" sz="2800" dirty="0" smtClean="0">
                <a:effectLst>
                  <a:outerShdw blurRad="38100" dist="38100" dir="2700000" algn="tl">
                    <a:srgbClr val="000000">
                      <a:alpha val="43137"/>
                    </a:srgbClr>
                  </a:outerShdw>
                </a:effectLst>
              </a:rPr>
            </a:br>
            <a:endParaRPr lang="en-US" sz="2800" dirty="0">
              <a:solidFill>
                <a:schemeClr val="bg1">
                  <a:lumMod val="85000"/>
                </a:schemeClr>
              </a:solidFill>
            </a:endParaRPr>
          </a:p>
        </p:txBody>
      </p:sp>
      <p:sp>
        <p:nvSpPr>
          <p:cNvPr id="56324" name="AutoShape 4" descr="Rezultat slika za 19 century steel tower constr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7" name="Picture 7" descr="Rezultat slika za housing towers"/>
          <p:cNvPicPr>
            <a:picLocks noChangeAspect="1" noChangeArrowheads="1"/>
          </p:cNvPicPr>
          <p:nvPr/>
        </p:nvPicPr>
        <p:blipFill>
          <a:blip r:embed="rId4" cstate="email"/>
          <a:srcRect/>
          <a:stretch>
            <a:fillRect/>
          </a:stretch>
        </p:blipFill>
        <p:spPr bwMode="auto">
          <a:xfrm>
            <a:off x="-1" y="4099590"/>
            <a:ext cx="4500563" cy="2758409"/>
          </a:xfrm>
          <a:prstGeom prst="rect">
            <a:avLst/>
          </a:prstGeom>
          <a:noFill/>
        </p:spPr>
      </p:pic>
      <p:pic>
        <p:nvPicPr>
          <p:cNvPr id="7" name="Picture 5"/>
          <p:cNvPicPr>
            <a:picLocks noChangeAspect="1" noChangeArrowheads="1"/>
          </p:cNvPicPr>
          <p:nvPr/>
        </p:nvPicPr>
        <p:blipFill>
          <a:blip r:embed="rId5"/>
          <a:srcRect/>
          <a:stretch>
            <a:fillRect/>
          </a:stretch>
        </p:blipFill>
        <p:spPr bwMode="auto">
          <a:xfrm>
            <a:off x="0" y="0"/>
            <a:ext cx="4500562" cy="40021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13362</TotalTime>
  <Words>1530</Words>
  <Application>Microsoft Office PowerPoint</Application>
  <PresentationFormat>On-screen Show (4:3)</PresentationFormat>
  <Paragraphs>135</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UNIVERZITET U NIŠU GRAĐEVINSKO-ARHITEKTONSKI FAKULTET    PROJEKTOVANJE STAMBENIH ZGRADA 2 09/13  Tipologija sklopova VPS. Tačkasti sklopovi. Linijski sklopovi. Dvolinijski sklopovi.    April 2020</vt:lpstr>
      <vt:lpstr>Tipologija sklopova višeporodičnog stanovanja</vt:lpstr>
      <vt:lpstr>Tipologija sklopova višeporodičnog stanovanja (prema prof. D. Marušiću)           Relevantni kriterijumi za navedenu klasifikaciju: -kriterijum forme -kriterijum funkcije -kriterijum urbaniteta</vt:lpstr>
      <vt:lpstr>Tipologija sklopova višeporodičnog stanovanja (prema prof. D. Marušiću) 1. Tačkasti sklopovi -urbane vile -stambene kule 2. Linijski sklopovi 2.1. Jednotrakt -stambene sekcije -ugaoni sklopovi  -koridorski sklopovi  -galerijski sklopovi 2.2 Dvotrakt Relevantni kriterijumi za navedenu klasifikaciju: -kriterijum forme -kriterijum funkcije -kriterijum urbaniteta</vt:lpstr>
      <vt:lpstr>Tačkasti sklopovi               </vt:lpstr>
      <vt:lpstr>Tačkasti sklopovi -stambena kula-              </vt:lpstr>
      <vt:lpstr>Tačkasti sklopovi -stambena kula-              </vt:lpstr>
      <vt:lpstr>Tačkasti sklopovi -urbana vila-              </vt:lpstr>
      <vt:lpstr>Tačkasti sklopovi -pojava i razvoj stambenih kula-              </vt:lpstr>
      <vt:lpstr>Tačkasti sklopovi -pojava i razvoj urbanih vila-              </vt:lpstr>
      <vt:lpstr>Tačkasti sklopovi -gradotvornost-              </vt:lpstr>
      <vt:lpstr>Linijski sklopovi               </vt:lpstr>
      <vt:lpstr>Linijski sklopovi - jednotrakt               </vt:lpstr>
      <vt:lpstr>Linijski sklopovi - jednotrakt -stambene sekcije-              </vt:lpstr>
      <vt:lpstr>Linijski sklopovi - jednotrakt -ugaoni sklopovi-              </vt:lpstr>
      <vt:lpstr>Linijski sklopovi - jednotrakt -koridori-              </vt:lpstr>
      <vt:lpstr>Linijski sklopovi - jednotrakt -koridori-              </vt:lpstr>
      <vt:lpstr>Linijski sklopovi - jednotrakt -galerije-              </vt:lpstr>
      <vt:lpstr>Linijski sklopovi - jednotrakt -galerije-              </vt:lpstr>
      <vt:lpstr>Linijski sklopovi - jednotrakt -pojava i razvoj-              </vt:lpstr>
      <vt:lpstr>Linijski sklopovi - jednotrakt -pojava i razvoj-              </vt:lpstr>
      <vt:lpstr>Linijski sklopovi - jednotrakt -gradotvornost-              </vt:lpstr>
      <vt:lpstr>Linijski sklopovi - jednotrakt -unutrašnje dvorište tradicionalnog bloka-              </vt:lpstr>
      <vt:lpstr>Linijski sklopovi - dvotrakt               </vt:lpstr>
      <vt:lpstr>Linijski sklopovi - dvotrakt               </vt:lpstr>
      <vt:lpstr>Linijski sklopovi - dvotrakt -pojava i razvoj-              </vt:lpstr>
      <vt:lpstr>Linijski sklopovi - dvotrakt -gradotvornost-              </vt:lpstr>
      <vt:lpstr>Linijski sklopovi - dvotrakt               </vt:lpstr>
      <vt:lpstr>               Hvala na pažnji!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UNIVERZITET U NIŠU GRAĐEVINSKO-ARHITEKTONSKI FAKULTET    PROJEKTOVANJE STAMBENIH ZGRADA 1  UVODNO PREDAVANJE   III semestar školske 2017/18 godine      Oktobar 2017</dc:title>
  <dc:creator>Branislava Stoiljkovic</dc:creator>
  <cp:lastModifiedBy>Korisnik</cp:lastModifiedBy>
  <cp:revision>756</cp:revision>
  <dcterms:created xsi:type="dcterms:W3CDTF">2017-10-10T04:55:35Z</dcterms:created>
  <dcterms:modified xsi:type="dcterms:W3CDTF">2020-04-07T09:45:15Z</dcterms:modified>
</cp:coreProperties>
</file>