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570" r:id="rId2"/>
    <p:sldId id="568" r:id="rId3"/>
    <p:sldId id="496" r:id="rId4"/>
    <p:sldId id="573" r:id="rId5"/>
    <p:sldId id="484" r:id="rId6"/>
    <p:sldId id="575" r:id="rId7"/>
    <p:sldId id="576" r:id="rId8"/>
    <p:sldId id="486" r:id="rId9"/>
    <p:sldId id="487" r:id="rId10"/>
    <p:sldId id="495" r:id="rId11"/>
    <p:sldId id="498" r:id="rId12"/>
    <p:sldId id="499" r:id="rId13"/>
    <p:sldId id="500" r:id="rId14"/>
    <p:sldId id="501" r:id="rId15"/>
    <p:sldId id="502" r:id="rId16"/>
    <p:sldId id="503" r:id="rId17"/>
    <p:sldId id="504" r:id="rId18"/>
    <p:sldId id="505" r:id="rId19"/>
    <p:sldId id="506" r:id="rId20"/>
    <p:sldId id="507" r:id="rId21"/>
    <p:sldId id="508" r:id="rId22"/>
    <p:sldId id="509" r:id="rId23"/>
    <p:sldId id="510" r:id="rId24"/>
    <p:sldId id="511" r:id="rId25"/>
    <p:sldId id="512" r:id="rId26"/>
    <p:sldId id="513" r:id="rId27"/>
    <p:sldId id="514" r:id="rId28"/>
    <p:sldId id="515" r:id="rId29"/>
    <p:sldId id="516" r:id="rId30"/>
    <p:sldId id="517" r:id="rId31"/>
    <p:sldId id="518" r:id="rId32"/>
    <p:sldId id="519" r:id="rId33"/>
    <p:sldId id="520" r:id="rId34"/>
    <p:sldId id="521" r:id="rId35"/>
    <p:sldId id="522" r:id="rId36"/>
    <p:sldId id="523" r:id="rId37"/>
    <p:sldId id="524" r:id="rId38"/>
    <p:sldId id="525" r:id="rId39"/>
    <p:sldId id="526" r:id="rId40"/>
    <p:sldId id="527" r:id="rId41"/>
    <p:sldId id="528" r:id="rId42"/>
    <p:sldId id="529" r:id="rId43"/>
    <p:sldId id="577" r:id="rId44"/>
    <p:sldId id="578" r:id="rId45"/>
    <p:sldId id="579" r:id="rId46"/>
    <p:sldId id="580" r:id="rId47"/>
    <p:sldId id="581" r:id="rId48"/>
    <p:sldId id="582" r:id="rId49"/>
    <p:sldId id="586" r:id="rId50"/>
    <p:sldId id="587" r:id="rId51"/>
    <p:sldId id="588" r:id="rId52"/>
    <p:sldId id="589" r:id="rId53"/>
    <p:sldId id="590" r:id="rId54"/>
    <p:sldId id="591" r:id="rId55"/>
    <p:sldId id="592" r:id="rId56"/>
    <p:sldId id="593" r:id="rId57"/>
    <p:sldId id="594" r:id="rId58"/>
    <p:sldId id="595" r:id="rId59"/>
    <p:sldId id="596" r:id="rId60"/>
    <p:sldId id="597" r:id="rId61"/>
    <p:sldId id="598" r:id="rId62"/>
    <p:sldId id="599" r:id="rId63"/>
    <p:sldId id="600" r:id="rId64"/>
    <p:sldId id="602" r:id="rId65"/>
    <p:sldId id="603" r:id="rId66"/>
    <p:sldId id="604" r:id="rId67"/>
    <p:sldId id="605" r:id="rId68"/>
    <p:sldId id="606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17" autoAdjust="0"/>
    <p:restoredTop sz="81494" autoAdjust="0"/>
  </p:normalViewPr>
  <p:slideViewPr>
    <p:cSldViewPr>
      <p:cViewPr>
        <p:scale>
          <a:sx n="75" d="100"/>
          <a:sy n="75" d="100"/>
        </p:scale>
        <p:origin x="-284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68C4D-BD63-4C18-A6B0-CC7FA3CDE5D8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64200-7530-4BB1-9C82-75DADD3EE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Predavanje se bavi veoma aktuelnom temom</a:t>
            </a:r>
            <a:r>
              <a:rPr lang="sr-Latn-C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sintezom vile iz predgrađa i stana u gradu – odnosno, </a:t>
            </a:r>
            <a:r>
              <a:rPr lang="sr-Latn-C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kako k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oncept mirnog</a:t>
            </a:r>
            <a:r>
              <a:rPr lang="sr-Latn-C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individualnog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doma u zelenilu primeniti u stambenoj višespratnici.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Karakteristike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porodičnog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stanovanja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smatraju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prednošću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mogu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ugraditi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višeporodično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odnosno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modaliteti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individualizacije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odnose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en-US" dirty="0" smtClean="0"/>
          </a:p>
          <a:p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pristup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ulaz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endParaRPr lang="en-US" dirty="0" smtClean="0"/>
          </a:p>
          <a:p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orijentacija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endParaRPr lang="en-US" dirty="0" smtClean="0"/>
          </a:p>
          <a:p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pripadajuće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otvorene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površine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endParaRPr lang="en-US" dirty="0" smtClean="0"/>
          </a:p>
          <a:p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trodimenzionalnu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prostornu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organizaciju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endParaRPr lang="en-US" dirty="0" smtClean="0"/>
          </a:p>
          <a:p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nivo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fleksibiliteta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endParaRPr lang="en-US" dirty="0" smtClean="0"/>
          </a:p>
          <a:p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vizuelni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identitet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</a:t>
            </a:r>
            <a:endParaRPr lang="en-US" dirty="0" smtClean="0"/>
          </a:p>
          <a:p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jače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susedske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individualizacija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stambenoj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arhitekturi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Prema nekim autorima individualizacija podrazumeva sposobnost stambenih objekata: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...da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odgovore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sve veće zahteve za artikulacijom individualnosti svakog korisnika,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 obezbede stanarima jedinstvenost, intimnost i identitet u okviru sve većih i gušće naseljenih gradova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...da budu posmatrani kao odelo krojeno prema subjektivnim željama korisnika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što je objašnjenje ovog pojma u opštem smislu. </a:t>
            </a:r>
            <a:endParaRPr lang="en-US" dirty="0" smtClean="0"/>
          </a:p>
          <a:p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širem smislu,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koncept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individualizacije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stambenoj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arhitekturi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podrazumeva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širok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sveobuhvatan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pristup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odnosi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identifikaciju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karakteristika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porodičnog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stanovanja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čija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će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primena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višeporodičnom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doprineti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podizanju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njegovog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stepena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individualnosti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6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Uporedna analiza karakteristika</a:t>
            </a:r>
            <a:r>
              <a:rPr lang="sr-Latn-RS" baseline="0" dirty="0" smtClean="0"/>
              <a:t> jednoporodičnog i višeporodičnog stanovanja.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200-7530-4BB1-9C82-75DADD3EE76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6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609-DECC-40BE-81A4-0B2605DB6B0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523-AD8B-445E-BF5A-807D68DCD915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49523-AD8B-445E-BF5A-807D68DCD915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6A6E5-9E79-4E76-992D-16D912F70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lvl="0" algn="r" defTabSz="230400">
              <a:spcBef>
                <a:spcPts val="300"/>
              </a:spcBef>
              <a:tabLst>
                <a:tab pos="230400" algn="l"/>
              </a:tabLst>
              <a:defRPr/>
            </a:pPr>
            <a:r>
              <a:rPr lang="sr-Latn-RS" sz="2800" dirty="0" smtClean="0"/>
              <a:t>UNIVERZITET U NIŠU</a:t>
            </a:r>
            <a:br>
              <a:rPr lang="sr-Latn-RS" sz="2800" dirty="0" smtClean="0"/>
            </a:br>
            <a:r>
              <a:rPr lang="sr-Latn-RS" sz="2800" dirty="0" smtClean="0"/>
              <a:t>GRAĐEVINSKO-ARHITEKTONSKI FAKULTET</a:t>
            </a:r>
            <a:br>
              <a:rPr lang="sr-Latn-RS" sz="2800" dirty="0" smtClean="0"/>
            </a:b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sr-Latn-RS" sz="3600" dirty="0" smtClean="0"/>
              <a:t>PROJEKTOVANJE STAMBENIH ZGRADA 2</a:t>
            </a:r>
            <a:br>
              <a:rPr lang="sr-Latn-RS" sz="3600" dirty="0" smtClean="0"/>
            </a:br>
            <a:r>
              <a:rPr lang="sr-Latn-RS" sz="3600" dirty="0" smtClean="0"/>
              <a:t>10/13</a:t>
            </a: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sr-Latn-RS" sz="2800" dirty="0" smtClean="0"/>
              <a:t> Individualizacija višeporodičnog stanovanja.</a:t>
            </a:r>
            <a:br>
              <a:rPr lang="sr-Latn-RS" sz="2800" dirty="0" smtClean="0"/>
            </a:br>
            <a:r>
              <a:rPr lang="sr-Latn-RS" sz="2800" dirty="0" smtClean="0"/>
              <a:t>Definisanje pojma.</a:t>
            </a:r>
            <a:br>
              <a:rPr lang="sr-Latn-RS" sz="2800" dirty="0" smtClean="0"/>
            </a:br>
            <a:r>
              <a:rPr lang="sr-Latn-RS" sz="2800" dirty="0" smtClean="0"/>
              <a:t>Modaliteti individualizacije.</a:t>
            </a:r>
            <a:br>
              <a:rPr lang="sr-Latn-RS" sz="2800" dirty="0" smtClean="0"/>
            </a:br>
            <a:r>
              <a:rPr lang="sr-Latn-RS" sz="2800" dirty="0" smtClean="0"/>
              <a:t>Preporuke za projektovanje.</a:t>
            </a: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sr-Latn-RS" sz="2800" dirty="0" smtClean="0"/>
              <a:t> </a:t>
            </a: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sr-Latn-RS" sz="2800" dirty="0" smtClean="0"/>
              <a:t>April </a:t>
            </a:r>
            <a:r>
              <a:rPr lang="sr-Latn-RS" sz="2800" dirty="0" smtClean="0"/>
              <a:t>2020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3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r"/>
            <a:r>
              <a:rPr lang="sr-Latn-C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Modaliteti indivudualizacije</a:t>
            </a:r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C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višeporodičnog stanovanja</a:t>
            </a:r>
          </a:p>
          <a:p>
            <a:pPr algn="r" defTabSz="457200">
              <a:tabLst>
                <a:tab pos="457200" algn="l"/>
              </a:tabLst>
            </a:pPr>
            <a:endParaRPr lang="sr-Latn-C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 defTabSz="457200">
              <a:tabLst>
                <a:tab pos="457200" algn="l"/>
              </a:tabLst>
            </a:pPr>
            <a:r>
              <a:rPr lang="sr-Latn-CS" sz="2400" dirty="0" smtClean="0">
                <a:solidFill>
                  <a:schemeClr val="tx1"/>
                </a:solidFill>
              </a:rPr>
              <a:t>*	Pristup stanu i ulaz u stan</a:t>
            </a:r>
          </a:p>
          <a:p>
            <a:pPr algn="r" defTabSz="457200">
              <a:tabLst>
                <a:tab pos="457200" algn="l"/>
              </a:tabLst>
            </a:pPr>
            <a:r>
              <a:rPr lang="sr-Latn-CS" sz="2400" dirty="0" smtClean="0">
                <a:solidFill>
                  <a:schemeClr val="tx1"/>
                </a:solidFill>
              </a:rPr>
              <a:t>*	Broj orijentacija stana</a:t>
            </a:r>
          </a:p>
          <a:p>
            <a:pPr algn="r" defTabSz="457200">
              <a:tabLst>
                <a:tab pos="457200" algn="l"/>
              </a:tabLst>
            </a:pPr>
            <a:r>
              <a:rPr lang="sr-Latn-RS" sz="2400" dirty="0" smtClean="0">
                <a:solidFill>
                  <a:schemeClr val="tx1"/>
                </a:solidFill>
              </a:rPr>
              <a:t>*	Pripadajuće otvorene površine</a:t>
            </a:r>
          </a:p>
          <a:p>
            <a:pPr algn="r" defTabSz="457200">
              <a:tabLst>
                <a:tab pos="457200" algn="l"/>
              </a:tabLst>
            </a:pPr>
            <a:r>
              <a:rPr lang="sr-Latn-CS" sz="2400" dirty="0" smtClean="0">
                <a:solidFill>
                  <a:schemeClr val="tx1"/>
                </a:solidFill>
              </a:rPr>
              <a:t>*	Trodimenzionalna prostorna organizacija stanova</a:t>
            </a:r>
          </a:p>
          <a:p>
            <a:pPr algn="r" defTabSz="457200">
              <a:tabLst>
                <a:tab pos="457200" algn="l"/>
              </a:tabLst>
            </a:pPr>
            <a:r>
              <a:rPr lang="sr-Latn-CS" sz="2400" dirty="0" smtClean="0">
                <a:solidFill>
                  <a:schemeClr val="tx1"/>
                </a:solidFill>
              </a:rPr>
              <a:t>*	Nivo fleksibiliteta</a:t>
            </a:r>
          </a:p>
          <a:p>
            <a:pPr algn="r" defTabSz="457200">
              <a:tabLst>
                <a:tab pos="457200" algn="l"/>
              </a:tabLst>
            </a:pPr>
            <a:r>
              <a:rPr lang="sr-Latn-CS" sz="2400" dirty="0" smtClean="0">
                <a:solidFill>
                  <a:schemeClr val="tx1"/>
                </a:solidFill>
              </a:rPr>
              <a:t>*	Vizuelni identitet</a:t>
            </a:r>
          </a:p>
          <a:p>
            <a:pPr algn="r" defTabSz="457200">
              <a:tabLst>
                <a:tab pos="457200" algn="l"/>
              </a:tabLst>
            </a:pPr>
            <a:r>
              <a:rPr lang="sr-Latn-CS" sz="2400" dirty="0" smtClean="0">
                <a:solidFill>
                  <a:schemeClr val="tx1"/>
                </a:solidFill>
              </a:rPr>
              <a:t>*	Jače susedske veze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Pristup stanu i ulaz u stan</a:t>
            </a:r>
            <a:endParaRPr lang="sr-Latn-C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18034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Pristup</a:t>
            </a:r>
            <a:r>
              <a:rPr lang="en-US" sz="2400" dirty="0" smtClean="0"/>
              <a:t> </a:t>
            </a:r>
            <a:r>
              <a:rPr lang="en-US" sz="2400" dirty="0" err="1" smtClean="0"/>
              <a:t>stanu</a:t>
            </a:r>
            <a:r>
              <a:rPr lang="en-US" sz="2400" dirty="0" smtClean="0"/>
              <a:t> je </a:t>
            </a:r>
            <a:r>
              <a:rPr lang="en-US" sz="2400" dirty="0" err="1" smtClean="0"/>
              <a:t>prelaz</a:t>
            </a:r>
            <a:r>
              <a:rPr lang="en-US" sz="2400" dirty="0" smtClean="0"/>
              <a:t> </a:t>
            </a:r>
            <a:r>
              <a:rPr lang="en-US" sz="2400" dirty="0" err="1" smtClean="0"/>
              <a:t>iz</a:t>
            </a:r>
            <a:r>
              <a:rPr lang="en-US" sz="2400" dirty="0" smtClean="0"/>
              <a:t> zone </a:t>
            </a:r>
            <a:r>
              <a:rPr lang="en-US" sz="2400" dirty="0" err="1" smtClean="0"/>
              <a:t>polujavnog</a:t>
            </a:r>
            <a:r>
              <a:rPr lang="en-US" sz="2400" dirty="0" smtClean="0"/>
              <a:t> u </a:t>
            </a:r>
            <a:r>
              <a:rPr lang="en-US" sz="2400" dirty="0" err="1" smtClean="0"/>
              <a:t>zonu</a:t>
            </a:r>
            <a:r>
              <a:rPr lang="en-US" sz="2400" dirty="0" smtClean="0"/>
              <a:t> </a:t>
            </a:r>
            <a:r>
              <a:rPr lang="en-US" sz="2400" dirty="0" err="1" smtClean="0"/>
              <a:t>privatnog</a:t>
            </a:r>
            <a:r>
              <a:rPr lang="en-US" sz="2400" dirty="0" smtClean="0"/>
              <a:t>, pa je </a:t>
            </a:r>
            <a:r>
              <a:rPr lang="en-US" sz="2400" dirty="0" err="1" smtClean="0"/>
              <a:t>njegovo</a:t>
            </a:r>
            <a:r>
              <a:rPr lang="en-US" sz="2400" dirty="0" smtClean="0"/>
              <a:t> </a:t>
            </a:r>
            <a:r>
              <a:rPr lang="en-US" sz="2400" dirty="0" err="1" smtClean="0"/>
              <a:t>rešavanje</a:t>
            </a:r>
            <a:r>
              <a:rPr lang="en-US" sz="2400" dirty="0" smtClean="0"/>
              <a:t> </a:t>
            </a:r>
            <a:r>
              <a:rPr lang="en-US" sz="2400" dirty="0" err="1" smtClean="0"/>
              <a:t>bitno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očuvanje</a:t>
            </a:r>
            <a:r>
              <a:rPr lang="en-US" sz="2400" dirty="0" smtClean="0"/>
              <a:t> </a:t>
            </a:r>
            <a:r>
              <a:rPr lang="en-US" sz="2400" dirty="0" err="1" smtClean="0"/>
              <a:t>privatnosti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r>
              <a:rPr lang="en-US" sz="2400" dirty="0" smtClean="0"/>
              <a:t>S </a:t>
            </a:r>
            <a:r>
              <a:rPr lang="en-US" sz="2400" dirty="0" err="1" smtClean="0"/>
              <a:t>dr</a:t>
            </a:r>
            <a:r>
              <a:rPr lang="sr-Latn-RS" sz="2400" dirty="0" smtClean="0"/>
              <a:t>uge</a:t>
            </a:r>
            <a:r>
              <a:rPr lang="en-US" sz="2400" dirty="0" smtClean="0"/>
              <a:t> </a:t>
            </a:r>
            <a:r>
              <a:rPr lang="en-US" sz="2400" dirty="0" err="1" smtClean="0"/>
              <a:t>strane</a:t>
            </a:r>
            <a:r>
              <a:rPr lang="en-US" sz="2400" dirty="0" smtClean="0"/>
              <a:t>, </a:t>
            </a:r>
            <a:r>
              <a:rPr lang="en-US" sz="2400" dirty="0" err="1" smtClean="0"/>
              <a:t>ovi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prostori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predstavljaju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pogodna</a:t>
            </a:r>
            <a:r>
              <a:rPr lang="en-US" sz="2400" dirty="0" smtClean="0"/>
              <a:t> </a:t>
            </a:r>
            <a:r>
              <a:rPr lang="en-US" sz="2400" dirty="0" err="1" smtClean="0"/>
              <a:t>mesta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socijalne</a:t>
            </a:r>
            <a:r>
              <a:rPr lang="en-US" sz="2400" dirty="0" smtClean="0"/>
              <a:t> </a:t>
            </a:r>
            <a:r>
              <a:rPr lang="en-US" sz="2400" dirty="0" err="1" smtClean="0"/>
              <a:t>interakcije</a:t>
            </a:r>
            <a:r>
              <a:rPr lang="en-US" sz="2400" dirty="0" smtClean="0"/>
              <a:t> </a:t>
            </a:r>
            <a:r>
              <a:rPr lang="en-US" sz="2400" dirty="0" err="1" smtClean="0"/>
              <a:t>između</a:t>
            </a:r>
            <a:r>
              <a:rPr lang="en-US" sz="2400" dirty="0" smtClean="0"/>
              <a:t> </a:t>
            </a:r>
            <a:r>
              <a:rPr lang="en-US" sz="2400" dirty="0" err="1" smtClean="0"/>
              <a:t>stanara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r>
              <a:rPr lang="sr-Latn-RS" sz="2400" dirty="0" smtClean="0"/>
              <a:t>N</a:t>
            </a:r>
            <a:r>
              <a:rPr lang="en-US" sz="2400" dirty="0" err="1" smtClean="0"/>
              <a:t>ačin</a:t>
            </a:r>
            <a:r>
              <a:rPr lang="en-US" sz="2400" dirty="0" smtClean="0"/>
              <a:t> </a:t>
            </a:r>
            <a:r>
              <a:rPr lang="en-US" sz="2400" dirty="0" err="1" smtClean="0"/>
              <a:t>grupisanja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</a:t>
            </a:r>
            <a:r>
              <a:rPr lang="en-US" sz="2400" dirty="0" smtClean="0"/>
              <a:t> u </a:t>
            </a:r>
            <a:r>
              <a:rPr lang="en-US" sz="2400" dirty="0" err="1" smtClean="0"/>
              <a:t>odnosu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 </a:t>
            </a:r>
            <a:r>
              <a:rPr lang="en-US" sz="2400" dirty="0" err="1" smtClean="0"/>
              <a:t>komunikacijske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prostore</a:t>
            </a:r>
            <a:r>
              <a:rPr lang="en-US" sz="2400" dirty="0" smtClean="0"/>
              <a:t> </a:t>
            </a:r>
            <a:r>
              <a:rPr lang="en-US" sz="2400" dirty="0" err="1" smtClean="0"/>
              <a:t>utiče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broj</a:t>
            </a:r>
            <a:r>
              <a:rPr lang="en-US" sz="2400" dirty="0" smtClean="0"/>
              <a:t> </a:t>
            </a:r>
            <a:r>
              <a:rPr lang="en-US" sz="2400" dirty="0" err="1" smtClean="0"/>
              <a:t>orijentacija</a:t>
            </a:r>
            <a:r>
              <a:rPr lang="en-US" sz="2400" dirty="0" smtClean="0"/>
              <a:t> </a:t>
            </a:r>
            <a:r>
              <a:rPr lang="en-US" sz="2400" dirty="0" err="1" smtClean="0"/>
              <a:t>stana</a:t>
            </a:r>
            <a:r>
              <a:rPr lang="en-US" sz="2400" dirty="0" smtClean="0"/>
              <a:t>, </a:t>
            </a:r>
            <a:r>
              <a:rPr lang="sr-Latn-RS" sz="2400" dirty="0" smtClean="0"/>
              <a:t>takođe</a:t>
            </a:r>
            <a:r>
              <a:rPr lang="en-US" sz="2400" dirty="0" smtClean="0"/>
              <a:t> </a:t>
            </a:r>
            <a:r>
              <a:rPr lang="en-US" sz="2400" dirty="0" err="1" smtClean="0"/>
              <a:t>važan</a:t>
            </a:r>
            <a:r>
              <a:rPr lang="en-US" sz="2400" dirty="0" smtClean="0"/>
              <a:t> </a:t>
            </a:r>
            <a:r>
              <a:rPr lang="en-US" sz="2400" dirty="0" err="1" smtClean="0"/>
              <a:t>aspekt</a:t>
            </a:r>
            <a:r>
              <a:rPr lang="en-US" sz="2400" dirty="0" smtClean="0"/>
              <a:t> u </a:t>
            </a:r>
            <a:r>
              <a:rPr lang="en-US" sz="2400" dirty="0" err="1" smtClean="0"/>
              <a:t>približavanju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karakteristikama</a:t>
            </a:r>
            <a:r>
              <a:rPr lang="en-US" sz="2400" dirty="0" smtClean="0"/>
              <a:t> </a:t>
            </a:r>
            <a:r>
              <a:rPr lang="en-US" sz="2400" dirty="0" err="1" smtClean="0"/>
              <a:t>porodične</a:t>
            </a:r>
            <a:r>
              <a:rPr lang="en-US" sz="2400" dirty="0" smtClean="0"/>
              <a:t> </a:t>
            </a:r>
            <a:r>
              <a:rPr lang="en-US" sz="2400" dirty="0" err="1" smtClean="0"/>
              <a:t>kuće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1361134"/>
            <a:ext cx="5214942" cy="507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algn="r"/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Arhitektonski sklop sa jednim stanom na spratu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</p:spPr>
        <p:txBody>
          <a:bodyPr>
            <a:noAutofit/>
          </a:bodyPr>
          <a:lstStyle/>
          <a:p>
            <a:pPr algn="r"/>
            <a:r>
              <a:rPr lang="sr-Latn-CS" sz="2000" dirty="0">
                <a:solidFill>
                  <a:schemeClr val="tx1"/>
                </a:solidFill>
              </a:rPr>
              <a:t>3 </a:t>
            </a:r>
            <a:r>
              <a:rPr lang="sr-Latn-CS" sz="2000" dirty="0" smtClean="0">
                <a:solidFill>
                  <a:schemeClr val="tx1"/>
                </a:solidFill>
              </a:rPr>
              <a:t>urbane </a:t>
            </a:r>
            <a:r>
              <a:rPr lang="sr-Latn-CS" sz="2000" dirty="0">
                <a:solidFill>
                  <a:schemeClr val="tx1"/>
                </a:solidFill>
              </a:rPr>
              <a:t>vile, Susenbergstrasse, Cirih, Švajcarska, Gigon/Guyer </a:t>
            </a:r>
            <a:r>
              <a:rPr lang="sr-Latn-CS" sz="2000" dirty="0" smtClean="0">
                <a:solidFill>
                  <a:schemeClr val="tx1"/>
                </a:solidFill>
              </a:rPr>
              <a:t>Arch., </a:t>
            </a:r>
            <a:r>
              <a:rPr lang="sr-Latn-CS" sz="2000" dirty="0">
                <a:solidFill>
                  <a:schemeClr val="tx1"/>
                </a:solidFill>
              </a:rPr>
              <a:t>2000</a:t>
            </a:r>
            <a:endParaRPr lang="sr-Latn-CS" sz="20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2918"/>
            <a:ext cx="37147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S</a:t>
            </a:r>
            <a:r>
              <a:rPr lang="en-US" sz="2400" dirty="0" err="1" smtClean="0"/>
              <a:t>tambena</a:t>
            </a:r>
            <a:r>
              <a:rPr lang="en-US" sz="2400" dirty="0" smtClean="0"/>
              <a:t> </a:t>
            </a:r>
            <a:r>
              <a:rPr lang="en-US" sz="2400" dirty="0" err="1" smtClean="0"/>
              <a:t>zgrada</a:t>
            </a:r>
            <a:r>
              <a:rPr lang="en-US" sz="2400" dirty="0" smtClean="0"/>
              <a:t> u </a:t>
            </a:r>
            <a:r>
              <a:rPr lang="en-US" sz="2400" dirty="0" err="1" smtClean="0"/>
              <a:t>kojoj</a:t>
            </a:r>
            <a:r>
              <a:rPr lang="en-US" sz="2400" dirty="0" smtClean="0"/>
              <a:t> </a:t>
            </a:r>
            <a:r>
              <a:rPr lang="en-US" sz="2400" dirty="0" err="1" smtClean="0"/>
              <a:t>jedan</a:t>
            </a:r>
            <a:r>
              <a:rPr lang="en-US" sz="2400" dirty="0" smtClean="0"/>
              <a:t> </a:t>
            </a:r>
            <a:r>
              <a:rPr lang="en-US" sz="2400" dirty="0" err="1" smtClean="0"/>
              <a:t>stan</a:t>
            </a:r>
            <a:r>
              <a:rPr lang="en-US" sz="2400" dirty="0" smtClean="0"/>
              <a:t> </a:t>
            </a:r>
            <a:r>
              <a:rPr lang="en-US" sz="2400" dirty="0" err="1" smtClean="0"/>
              <a:t>zauzima</a:t>
            </a:r>
            <a:r>
              <a:rPr lang="en-US" sz="2400" dirty="0" smtClean="0"/>
              <a:t> </a:t>
            </a:r>
            <a:r>
              <a:rPr lang="en-US" sz="2400" dirty="0" err="1" smtClean="0"/>
              <a:t>ceo</a:t>
            </a:r>
            <a:r>
              <a:rPr lang="en-US" sz="2400" dirty="0" smtClean="0"/>
              <a:t> sprat </a:t>
            </a:r>
            <a:r>
              <a:rPr lang="en-US" sz="2400" dirty="0" err="1" smtClean="0"/>
              <a:t>predstavlja</a:t>
            </a:r>
            <a:r>
              <a:rPr lang="en-US" sz="2400" dirty="0" smtClean="0"/>
              <a:t> </a:t>
            </a:r>
            <a:r>
              <a:rPr lang="en-US" sz="2400" dirty="0" err="1" smtClean="0"/>
              <a:t>izuzetno</a:t>
            </a:r>
            <a:r>
              <a:rPr lang="en-US" sz="2400" dirty="0" smtClean="0"/>
              <a:t> </a:t>
            </a:r>
            <a:r>
              <a:rPr lang="en-US" sz="2400" dirty="0" err="1" smtClean="0"/>
              <a:t>rešenje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aspekta</a:t>
            </a:r>
            <a:r>
              <a:rPr lang="en-US" sz="2400" dirty="0" smtClean="0"/>
              <a:t> </a:t>
            </a:r>
            <a:r>
              <a:rPr lang="en-US" sz="2400" dirty="0" err="1" smtClean="0"/>
              <a:t>privatnosti</a:t>
            </a:r>
            <a:r>
              <a:rPr lang="en-US" sz="2400" dirty="0" smtClean="0"/>
              <a:t>, </a:t>
            </a:r>
            <a:r>
              <a:rPr lang="en-US" sz="2400" dirty="0" err="1" smtClean="0"/>
              <a:t>dok</a:t>
            </a:r>
            <a:r>
              <a:rPr lang="en-US" sz="2400" dirty="0" smtClean="0"/>
              <a:t> je </a:t>
            </a:r>
            <a:r>
              <a:rPr lang="en-US" sz="2400" dirty="0" err="1" smtClean="0"/>
              <a:t>zajednički</a:t>
            </a:r>
            <a:r>
              <a:rPr lang="en-US" sz="2400" dirty="0" smtClean="0"/>
              <a:t> </a:t>
            </a:r>
            <a:r>
              <a:rPr lang="en-US" sz="2400" dirty="0" err="1" smtClean="0"/>
              <a:t>aspekt</a:t>
            </a:r>
            <a:r>
              <a:rPr lang="en-US" sz="2400" dirty="0" smtClean="0"/>
              <a:t> </a:t>
            </a:r>
            <a:r>
              <a:rPr lang="en-US" sz="2400" dirty="0" err="1" smtClean="0"/>
              <a:t>limitiran</a:t>
            </a:r>
            <a:r>
              <a:rPr lang="sr-Latn-CS" sz="2400" dirty="0" smtClean="0"/>
              <a:t>, i smatra se luksuznijim tipom stanovanja</a:t>
            </a:r>
            <a:r>
              <a:rPr lang="en-US" sz="2400" dirty="0" smtClean="0"/>
              <a:t>.</a:t>
            </a:r>
            <a:r>
              <a:rPr lang="sr-Latn-RS" sz="2400" dirty="0" smtClean="0"/>
              <a:t> </a:t>
            </a:r>
            <a:r>
              <a:rPr lang="en-US" sz="2400" dirty="0" err="1" smtClean="0"/>
              <a:t>Kod</a:t>
            </a:r>
            <a:r>
              <a:rPr lang="en-US" sz="2400" dirty="0" smtClean="0"/>
              <a:t> </a:t>
            </a:r>
            <a:r>
              <a:rPr lang="en-US" sz="2400" dirty="0" err="1" smtClean="0"/>
              <a:t>ovakvih</a:t>
            </a:r>
            <a:r>
              <a:rPr lang="en-US" sz="2400" dirty="0" smtClean="0"/>
              <a:t> </a:t>
            </a:r>
            <a:r>
              <a:rPr lang="en-US" sz="2400" dirty="0" err="1" smtClean="0"/>
              <a:t>rešenja</a:t>
            </a:r>
            <a:r>
              <a:rPr lang="en-US" sz="2400" dirty="0" smtClean="0"/>
              <a:t> </a:t>
            </a:r>
            <a:r>
              <a:rPr lang="en-US" sz="2400" dirty="0" err="1" smtClean="0"/>
              <a:t>ostvaruje</a:t>
            </a:r>
            <a:r>
              <a:rPr lang="en-US" sz="2400" dirty="0" smtClean="0"/>
              <a:t> se </a:t>
            </a:r>
            <a:r>
              <a:rPr lang="en-US" sz="2400" dirty="0" err="1" smtClean="0"/>
              <a:t>najveća</a:t>
            </a:r>
            <a:r>
              <a:rPr lang="en-US" sz="2400" dirty="0" smtClean="0"/>
              <a:t> </a:t>
            </a:r>
            <a:r>
              <a:rPr lang="en-US" sz="2400" dirty="0" err="1" smtClean="0"/>
              <a:t>intimnost</a:t>
            </a:r>
            <a:r>
              <a:rPr lang="en-US" sz="2400" dirty="0" smtClean="0"/>
              <a:t> </a:t>
            </a:r>
            <a:r>
              <a:rPr lang="en-US" sz="2400" dirty="0" err="1" smtClean="0"/>
              <a:t>ulaza</a:t>
            </a:r>
            <a:r>
              <a:rPr lang="en-US" sz="2400" dirty="0" smtClean="0"/>
              <a:t> u </a:t>
            </a:r>
            <a:r>
              <a:rPr lang="en-US" sz="2400" dirty="0" err="1" smtClean="0"/>
              <a:t>stan</a:t>
            </a:r>
            <a:r>
              <a:rPr lang="en-US" sz="2400" dirty="0" smtClean="0"/>
              <a:t> </a:t>
            </a:r>
            <a:r>
              <a:rPr lang="en-US" sz="2400" dirty="0" err="1" smtClean="0"/>
              <a:t>ali</a:t>
            </a:r>
            <a:r>
              <a:rPr lang="en-US" sz="2400" dirty="0" smtClean="0"/>
              <a:t> se </a:t>
            </a:r>
            <a:r>
              <a:rPr lang="en-US" sz="2400" dirty="0" err="1" smtClean="0"/>
              <a:t>smanjuje</a:t>
            </a:r>
            <a:r>
              <a:rPr lang="en-US" sz="2400" dirty="0" smtClean="0"/>
              <a:t> </a:t>
            </a:r>
            <a:r>
              <a:rPr lang="en-US" sz="2400" dirty="0" err="1" smtClean="0"/>
              <a:t>mogućnost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susretanje</a:t>
            </a:r>
            <a:r>
              <a:rPr lang="en-US" sz="2400" dirty="0" smtClean="0"/>
              <a:t> </a:t>
            </a:r>
            <a:r>
              <a:rPr lang="en-US" sz="2400" dirty="0" err="1" smtClean="0"/>
              <a:t>drugih</a:t>
            </a:r>
            <a:r>
              <a:rPr lang="en-US" sz="2400" dirty="0" smtClean="0"/>
              <a:t> </a:t>
            </a:r>
            <a:r>
              <a:rPr lang="en-US" sz="2400" dirty="0" err="1" smtClean="0"/>
              <a:t>stanara</a:t>
            </a:r>
            <a:r>
              <a:rPr lang="en-US" sz="2400" dirty="0" smtClean="0"/>
              <a:t> </a:t>
            </a:r>
            <a:r>
              <a:rPr lang="en-US" sz="2400" dirty="0" err="1" smtClean="0"/>
              <a:t>prilikom</a:t>
            </a:r>
            <a:r>
              <a:rPr lang="en-US" sz="2400" dirty="0" smtClean="0"/>
              <a:t> </a:t>
            </a:r>
            <a:r>
              <a:rPr lang="en-US" sz="2400" dirty="0" err="1" smtClean="0"/>
              <a:t>izlaska</a:t>
            </a:r>
            <a:r>
              <a:rPr lang="en-US" sz="2400" dirty="0" smtClean="0"/>
              <a:t> </a:t>
            </a:r>
            <a:r>
              <a:rPr lang="en-US" sz="2400" dirty="0" err="1" smtClean="0"/>
              <a:t>iz</a:t>
            </a:r>
            <a:r>
              <a:rPr lang="en-US" sz="2400" dirty="0" smtClean="0"/>
              <a:t> </a:t>
            </a:r>
            <a:r>
              <a:rPr lang="en-US" sz="2400" dirty="0" err="1" smtClean="0"/>
              <a:t>stana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48479" y="2143116"/>
            <a:ext cx="4252677" cy="422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rmAutofit/>
          </a:bodyPr>
          <a:lstStyle/>
          <a:p>
            <a:pPr algn="r"/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Arhitektonski sklop sa više stanova na spratu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</p:spPr>
        <p:txBody>
          <a:bodyPr>
            <a:noAutofit/>
          </a:bodyPr>
          <a:lstStyle/>
          <a:p>
            <a:pPr algn="r"/>
            <a:r>
              <a:rPr lang="sr-Latn-CS" sz="2000" dirty="0">
                <a:solidFill>
                  <a:schemeClr val="tx1"/>
                </a:solidFill>
              </a:rPr>
              <a:t>Stambena kula, Milano, Italija, Massimiliano Fuksas, 2005</a:t>
            </a:r>
            <a:endParaRPr lang="sr-Latn-CS" sz="20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143116"/>
            <a:ext cx="4714876" cy="428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 smtClean="0"/>
              <a:t>Odvajanjem</a:t>
            </a:r>
            <a:r>
              <a:rPr lang="en-US" sz="2400" dirty="0" smtClean="0"/>
              <a:t> </a:t>
            </a:r>
            <a:r>
              <a:rPr lang="en-US" sz="2400" dirty="0" err="1" smtClean="0"/>
              <a:t>vertikalnih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horizontalnih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komunikacija</a:t>
            </a:r>
            <a:r>
              <a:rPr lang="en-US" sz="2400" dirty="0" smtClean="0"/>
              <a:t>, </a:t>
            </a:r>
            <a:r>
              <a:rPr lang="en-US" sz="2400" dirty="0" err="1" smtClean="0"/>
              <a:t>odnosno</a:t>
            </a:r>
            <a:r>
              <a:rPr lang="en-US" sz="2400" dirty="0" smtClean="0"/>
              <a:t> </a:t>
            </a:r>
            <a:r>
              <a:rPr lang="en-US" sz="2400" dirty="0" err="1" smtClean="0"/>
              <a:t>formiranjem</a:t>
            </a:r>
            <a:r>
              <a:rPr lang="en-US" sz="2400" dirty="0" smtClean="0"/>
              <a:t> </a:t>
            </a:r>
            <a:r>
              <a:rPr lang="en-US" sz="2400" dirty="0" err="1" smtClean="0"/>
              <a:t>poluprivatnog</a:t>
            </a:r>
            <a:r>
              <a:rPr lang="en-US" sz="2400" dirty="0" smtClean="0"/>
              <a:t> </a:t>
            </a:r>
            <a:r>
              <a:rPr lang="en-US" sz="2400" dirty="0" err="1" smtClean="0"/>
              <a:t>predprostora</a:t>
            </a:r>
            <a:r>
              <a:rPr lang="en-US" sz="2400" dirty="0" smtClean="0"/>
              <a:t> </a:t>
            </a:r>
            <a:r>
              <a:rPr lang="en-US" sz="2400" dirty="0" err="1" smtClean="0"/>
              <a:t>ispred</a:t>
            </a:r>
            <a:r>
              <a:rPr lang="en-US" sz="2400" dirty="0" smtClean="0"/>
              <a:t> </a:t>
            </a:r>
            <a:r>
              <a:rPr lang="en-US" sz="2400" dirty="0" err="1" smtClean="0"/>
              <a:t>manje</a:t>
            </a:r>
            <a:r>
              <a:rPr lang="en-US" sz="2400" dirty="0" smtClean="0"/>
              <a:t> </a:t>
            </a:r>
            <a:r>
              <a:rPr lang="en-US" sz="2400" dirty="0" err="1" smtClean="0"/>
              <a:t>grupe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</a:t>
            </a:r>
            <a:r>
              <a:rPr lang="en-US" sz="2400" dirty="0" smtClean="0"/>
              <a:t>, </a:t>
            </a:r>
            <a:r>
              <a:rPr lang="pl-PL" sz="2400" dirty="0" smtClean="0"/>
              <a:t>ulazi u stanove postaju intimniji, omogućuje se da se stanari neposredno po izlasku iz svojih stanova mogu susresti samo sa manjim krugom ljudi i formira se prostor potencijalno pogodan za međususedske kontakte.</a:t>
            </a:r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64291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 smtClean="0"/>
              <a:t>Radi</a:t>
            </a:r>
            <a:r>
              <a:rPr lang="en-US" sz="2400" dirty="0" smtClean="0"/>
              <a:t> </a:t>
            </a:r>
            <a:r>
              <a:rPr lang="en-US" sz="2400" dirty="0" err="1" smtClean="0"/>
              <a:t>smanjenja</a:t>
            </a:r>
            <a:r>
              <a:rPr lang="en-US" sz="2400" dirty="0" smtClean="0"/>
              <a:t> </a:t>
            </a:r>
            <a:r>
              <a:rPr lang="en-US" sz="2400" dirty="0" err="1" smtClean="0"/>
              <a:t>troškova</a:t>
            </a:r>
            <a:r>
              <a:rPr lang="en-US" sz="2400" dirty="0" smtClean="0"/>
              <a:t> </a:t>
            </a:r>
            <a:r>
              <a:rPr lang="en-US" sz="2400" dirty="0" err="1" smtClean="0"/>
              <a:t>prisutna</a:t>
            </a:r>
            <a:r>
              <a:rPr lang="en-US" sz="2400" dirty="0" smtClean="0"/>
              <a:t> je </a:t>
            </a:r>
            <a:r>
              <a:rPr lang="en-US" sz="2400" dirty="0" err="1" smtClean="0"/>
              <a:t>stalna</a:t>
            </a:r>
            <a:r>
              <a:rPr lang="en-US" sz="2400" dirty="0" smtClean="0"/>
              <a:t> </a:t>
            </a:r>
            <a:r>
              <a:rPr lang="en-US" sz="2400" dirty="0" err="1" smtClean="0"/>
              <a:t>potreba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se </a:t>
            </a:r>
            <a:r>
              <a:rPr lang="en-US" sz="2400" dirty="0" err="1" smtClean="0"/>
              <a:t>obezbedi</a:t>
            </a:r>
            <a:r>
              <a:rPr lang="en-US" sz="2400" dirty="0" smtClean="0"/>
              <a:t> </a:t>
            </a:r>
            <a:r>
              <a:rPr lang="en-US" sz="2400" dirty="0" err="1" smtClean="0"/>
              <a:t>pristup</a:t>
            </a:r>
            <a:r>
              <a:rPr lang="en-US" sz="2400" dirty="0" smtClean="0"/>
              <a:t> </a:t>
            </a:r>
            <a:r>
              <a:rPr lang="en-US" sz="2400" dirty="0" err="1" smtClean="0"/>
              <a:t>većem</a:t>
            </a:r>
            <a:r>
              <a:rPr lang="en-US" sz="2400" dirty="0" smtClean="0"/>
              <a:t> </a:t>
            </a:r>
            <a:r>
              <a:rPr lang="en-US" sz="2400" dirty="0" err="1" smtClean="0"/>
              <a:t>broju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</a:t>
            </a:r>
            <a:r>
              <a:rPr lang="en-US" sz="2400" dirty="0" smtClean="0"/>
              <a:t> </a:t>
            </a:r>
            <a:r>
              <a:rPr lang="en-US" sz="2400" dirty="0" err="1" smtClean="0"/>
              <a:t>po</a:t>
            </a:r>
            <a:r>
              <a:rPr lang="en-US" sz="2400" dirty="0" smtClean="0"/>
              <a:t> </a:t>
            </a:r>
            <a:r>
              <a:rPr lang="en-US" sz="2400" dirty="0" err="1" smtClean="0"/>
              <a:t>spratu</a:t>
            </a:r>
            <a:r>
              <a:rPr lang="en-US" sz="2400" dirty="0" smtClean="0"/>
              <a:t>.</a:t>
            </a:r>
            <a:r>
              <a:rPr lang="sr-Latn-RS" sz="2400" dirty="0" smtClean="0"/>
              <a:t> </a:t>
            </a:r>
            <a:r>
              <a:rPr lang="en-US" sz="2400" dirty="0" err="1" smtClean="0"/>
              <a:t>Arhitektonski</a:t>
            </a:r>
            <a:r>
              <a:rPr lang="en-US" sz="2400" dirty="0" smtClean="0"/>
              <a:t> </a:t>
            </a:r>
            <a:r>
              <a:rPr lang="en-US" sz="2400" dirty="0" err="1" smtClean="0"/>
              <a:t>sklopovi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4, 5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više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</a:t>
            </a:r>
            <a:r>
              <a:rPr lang="en-US" sz="2400" dirty="0" smtClean="0"/>
              <a:t> </a:t>
            </a:r>
            <a:r>
              <a:rPr lang="en-US" sz="2400" dirty="0" err="1" smtClean="0"/>
              <a:t>po</a:t>
            </a:r>
            <a:r>
              <a:rPr lang="en-US" sz="2400" dirty="0" smtClean="0"/>
              <a:t> </a:t>
            </a:r>
            <a:r>
              <a:rPr lang="en-US" sz="2400" dirty="0" err="1" smtClean="0"/>
              <a:t>spratu</a:t>
            </a:r>
            <a:r>
              <a:rPr lang="en-US" sz="2400" dirty="0" smtClean="0"/>
              <a:t> </a:t>
            </a:r>
            <a:r>
              <a:rPr lang="en-US" sz="2400" dirty="0" err="1" smtClean="0"/>
              <a:t>imaju</a:t>
            </a:r>
            <a:r>
              <a:rPr lang="en-US" sz="2400" dirty="0" smtClean="0"/>
              <a:t> </a:t>
            </a:r>
            <a:r>
              <a:rPr lang="en-US" sz="2400" dirty="0" err="1" smtClean="0"/>
              <a:t>prednost</a:t>
            </a:r>
            <a:r>
              <a:rPr lang="en-US" sz="2400" dirty="0" smtClean="0"/>
              <a:t> u </a:t>
            </a:r>
            <a:r>
              <a:rPr lang="en-US" sz="2400" dirty="0" err="1" smtClean="0"/>
              <a:t>smislu</a:t>
            </a:r>
            <a:r>
              <a:rPr lang="en-US" sz="2400" dirty="0" smtClean="0"/>
              <a:t> </a:t>
            </a:r>
            <a:r>
              <a:rPr lang="en-US" sz="2400" dirty="0" err="1" smtClean="0"/>
              <a:t>ekonomske</a:t>
            </a:r>
            <a:r>
              <a:rPr lang="en-US" sz="2400" dirty="0" smtClean="0"/>
              <a:t> </a:t>
            </a:r>
            <a:r>
              <a:rPr lang="en-US" sz="2400" dirty="0" err="1" smtClean="0"/>
              <a:t>efikasnosti</a:t>
            </a:r>
            <a:r>
              <a:rPr lang="en-US" sz="2400" dirty="0" smtClean="0"/>
              <a:t>, </a:t>
            </a:r>
            <a:r>
              <a:rPr lang="en-US" sz="2400" dirty="0" err="1" smtClean="0"/>
              <a:t>ali</a:t>
            </a:r>
            <a:r>
              <a:rPr lang="en-US" sz="2400" dirty="0" smtClean="0"/>
              <a:t> se </a:t>
            </a:r>
            <a:r>
              <a:rPr lang="en-US" sz="2400" dirty="0" err="1" smtClean="0"/>
              <a:t>smanjuje</a:t>
            </a:r>
            <a:r>
              <a:rPr lang="en-US" sz="2400" dirty="0" smtClean="0"/>
              <a:t> </a:t>
            </a:r>
            <a:r>
              <a:rPr lang="en-US" sz="2400" dirty="0" err="1" smtClean="0"/>
              <a:t>intimnost</a:t>
            </a:r>
            <a:r>
              <a:rPr lang="en-US" sz="2400" dirty="0" smtClean="0"/>
              <a:t> </a:t>
            </a:r>
            <a:r>
              <a:rPr lang="en-US" sz="2400" dirty="0" err="1" smtClean="0"/>
              <a:t>ulaza</a:t>
            </a:r>
            <a:r>
              <a:rPr lang="en-US" sz="2400" dirty="0" smtClean="0"/>
              <a:t> u </a:t>
            </a:r>
            <a:r>
              <a:rPr lang="en-US" sz="2400" dirty="0" err="1" smtClean="0"/>
              <a:t>stanove</a:t>
            </a:r>
            <a:r>
              <a:rPr lang="en-US" sz="2400" dirty="0" smtClean="0"/>
              <a:t>.</a:t>
            </a:r>
            <a:endParaRPr lang="sr-Latn-R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71876"/>
            <a:ext cx="9143342" cy="285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algn="r"/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Koridorski pristup stanovima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</p:spPr>
        <p:txBody>
          <a:bodyPr>
            <a:noAutofit/>
          </a:bodyPr>
          <a:lstStyle/>
          <a:p>
            <a:pPr algn="r"/>
            <a:r>
              <a:rPr lang="sr-Latn-CS" sz="2400" dirty="0"/>
              <a:t> </a:t>
            </a:r>
            <a:r>
              <a:rPr lang="sr-Latn-CS" sz="2000" dirty="0">
                <a:solidFill>
                  <a:schemeClr val="tx1"/>
                </a:solidFill>
              </a:rPr>
              <a:t>Stambena zgrada uz Bednar park, Beč, Austrija, PPAG Architects, 2009</a:t>
            </a:r>
            <a:endParaRPr lang="sr-Latn-CS" sz="20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291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 smtClean="0"/>
              <a:t>Koridorski</a:t>
            </a:r>
            <a:r>
              <a:rPr lang="en-US" sz="2400" dirty="0" smtClean="0"/>
              <a:t> </a:t>
            </a:r>
            <a:r>
              <a:rPr lang="en-US" sz="2400" dirty="0" err="1" smtClean="0"/>
              <a:t>sklopovi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, </a:t>
            </a:r>
            <a:r>
              <a:rPr lang="en-US" sz="2400" dirty="0" err="1" smtClean="0"/>
              <a:t>zbog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karakterističnih</a:t>
            </a:r>
            <a:r>
              <a:rPr lang="en-US" sz="2400" dirty="0" smtClean="0"/>
              <a:t> </a:t>
            </a:r>
            <a:r>
              <a:rPr lang="en-US" sz="2400" dirty="0" err="1" smtClean="0"/>
              <a:t>dugačkih</a:t>
            </a:r>
            <a:r>
              <a:rPr lang="sr-Latn-RS" sz="2400" dirty="0" smtClean="0"/>
              <a:t> i</a:t>
            </a:r>
            <a:r>
              <a:rPr lang="en-US" sz="2400" dirty="0" smtClean="0"/>
              <a:t> </a:t>
            </a:r>
            <a:r>
              <a:rPr lang="sr-Latn-RS" sz="2400" dirty="0" smtClean="0"/>
              <a:t>mračnih </a:t>
            </a:r>
            <a:r>
              <a:rPr lang="en-US" sz="2400" dirty="0" err="1" smtClean="0"/>
              <a:t>hodnika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velikim</a:t>
            </a:r>
            <a:r>
              <a:rPr lang="en-US" sz="2400" dirty="0" smtClean="0"/>
              <a:t> </a:t>
            </a:r>
            <a:r>
              <a:rPr lang="en-US" sz="2400" dirty="0" err="1" smtClean="0"/>
              <a:t>brojem</a:t>
            </a:r>
            <a:r>
              <a:rPr lang="en-US" sz="2400" dirty="0" smtClean="0"/>
              <a:t> </a:t>
            </a:r>
            <a:r>
              <a:rPr lang="en-US" sz="2400" dirty="0" err="1" smtClean="0"/>
              <a:t>ulaza</a:t>
            </a:r>
            <a:r>
              <a:rPr lang="en-US" sz="2400" dirty="0" smtClean="0"/>
              <a:t> u </a:t>
            </a:r>
            <a:r>
              <a:rPr lang="en-US" sz="2400" dirty="0" err="1" smtClean="0"/>
              <a:t>stanove</a:t>
            </a:r>
            <a:r>
              <a:rPr lang="en-US" sz="2400" dirty="0" smtClean="0"/>
              <a:t>, </a:t>
            </a:r>
            <a:r>
              <a:rPr lang="en-US" sz="2400" dirty="0" err="1" smtClean="0"/>
              <a:t>izrazito</a:t>
            </a:r>
            <a:r>
              <a:rPr lang="en-US" sz="2400" dirty="0" smtClean="0"/>
              <a:t> </a:t>
            </a:r>
            <a:r>
              <a:rPr lang="en-US" sz="2400" dirty="0" err="1" smtClean="0"/>
              <a:t>nepovoljni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aspekta</a:t>
            </a:r>
            <a:r>
              <a:rPr lang="en-US" sz="2400" dirty="0" smtClean="0"/>
              <a:t> </a:t>
            </a:r>
            <a:r>
              <a:rPr lang="en-US" sz="2400" dirty="0" err="1" smtClean="0"/>
              <a:t>individualizacije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pPr>
              <a:defRPr/>
            </a:pPr>
            <a:r>
              <a:rPr lang="en-US" sz="2400" dirty="0" err="1" smtClean="0"/>
              <a:t>Izostavljanjem</a:t>
            </a:r>
            <a:r>
              <a:rPr lang="en-US" sz="2400" dirty="0" smtClean="0"/>
              <a:t> </a:t>
            </a:r>
            <a:r>
              <a:rPr lang="en-US" sz="2400" dirty="0" err="1" smtClean="0"/>
              <a:t>pojedinih</a:t>
            </a:r>
            <a:r>
              <a:rPr lang="en-US" sz="2400" dirty="0" smtClean="0"/>
              <a:t> </a:t>
            </a:r>
            <a:r>
              <a:rPr lang="en-US" sz="2400" dirty="0" err="1" smtClean="0"/>
              <a:t>stambenih</a:t>
            </a:r>
            <a:r>
              <a:rPr lang="en-US" sz="2400" dirty="0" smtClean="0"/>
              <a:t> </a:t>
            </a:r>
            <a:r>
              <a:rPr lang="en-US" sz="2400" dirty="0" err="1" smtClean="0"/>
              <a:t>jedinica</a:t>
            </a:r>
            <a:r>
              <a:rPr lang="en-US" sz="2400" dirty="0" smtClean="0"/>
              <a:t>,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njihovih</a:t>
            </a:r>
            <a:r>
              <a:rPr lang="en-US" sz="2400" dirty="0" smtClean="0"/>
              <a:t> </a:t>
            </a:r>
            <a:r>
              <a:rPr lang="en-US" sz="2400" dirty="0" err="1" smtClean="0"/>
              <a:t>delova</a:t>
            </a:r>
            <a:r>
              <a:rPr lang="en-US" sz="2400" dirty="0" smtClean="0"/>
              <a:t>, </a:t>
            </a:r>
            <a:r>
              <a:rPr lang="en-US" sz="2400" dirty="0" err="1" smtClean="0"/>
              <a:t>dobijaju</a:t>
            </a:r>
            <a:r>
              <a:rPr lang="en-US" sz="2400" dirty="0" smtClean="0"/>
              <a:t> se </a:t>
            </a:r>
            <a:r>
              <a:rPr lang="en-US" sz="2400" dirty="0" err="1" smtClean="0"/>
              <a:t>uz</a:t>
            </a:r>
            <a:r>
              <a:rPr lang="en-US" sz="2400" dirty="0" smtClean="0"/>
              <a:t> </a:t>
            </a:r>
            <a:r>
              <a:rPr lang="en-US" sz="2400" dirty="0" err="1" smtClean="0"/>
              <a:t>koridor</a:t>
            </a:r>
            <a:r>
              <a:rPr lang="en-US" sz="2400" dirty="0" smtClean="0"/>
              <a:t> </a:t>
            </a:r>
            <a:r>
              <a:rPr lang="en-US" sz="2400" dirty="0" err="1" smtClean="0"/>
              <a:t>prirodno</a:t>
            </a:r>
            <a:r>
              <a:rPr lang="en-US" sz="2400" dirty="0" smtClean="0"/>
              <a:t> </a:t>
            </a:r>
            <a:r>
              <a:rPr lang="en-US" sz="2400" dirty="0" err="1" smtClean="0"/>
              <a:t>osvetljeni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prostori</a:t>
            </a:r>
            <a:r>
              <a:rPr lang="en-US" sz="2400" dirty="0" smtClean="0"/>
              <a:t>, </a:t>
            </a:r>
            <a:r>
              <a:rPr lang="en-US" sz="2400" dirty="0" err="1" smtClean="0"/>
              <a:t>pogodni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okupljanje</a:t>
            </a:r>
            <a:r>
              <a:rPr lang="en-US" sz="2400" dirty="0" smtClean="0"/>
              <a:t>, </a:t>
            </a:r>
            <a:r>
              <a:rPr lang="en-US" sz="2400" dirty="0" err="1" smtClean="0"/>
              <a:t>druženje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razgovor</a:t>
            </a:r>
            <a:r>
              <a:rPr lang="en-US" sz="2400" dirty="0" smtClean="0"/>
              <a:t> </a:t>
            </a:r>
            <a:r>
              <a:rPr lang="en-US" sz="2400" dirty="0" err="1" smtClean="0"/>
              <a:t>među</a:t>
            </a:r>
            <a:r>
              <a:rPr lang="en-US" sz="2400" dirty="0" smtClean="0"/>
              <a:t> </a:t>
            </a:r>
            <a:r>
              <a:rPr lang="en-US" sz="2400" dirty="0" err="1" smtClean="0"/>
              <a:t>stanarima</a:t>
            </a:r>
            <a:r>
              <a:rPr lang="en-US" sz="2400" dirty="0" smtClean="0"/>
              <a:t>, </a:t>
            </a:r>
            <a:r>
              <a:rPr lang="en-US" sz="2400" dirty="0" err="1" smtClean="0"/>
              <a:t>preko</a:t>
            </a:r>
            <a:r>
              <a:rPr lang="en-US" sz="2400" dirty="0" smtClean="0"/>
              <a:t> </a:t>
            </a:r>
            <a:r>
              <a:rPr lang="en-US" sz="2400" dirty="0" err="1" smtClean="0"/>
              <a:t>kojih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koridori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se </a:t>
            </a:r>
            <a:r>
              <a:rPr lang="en-US" sz="2400" dirty="0" err="1" smtClean="0"/>
              <a:t>osvetljavaju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53" y="4110616"/>
            <a:ext cx="5733693" cy="274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849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2834639"/>
            <a:ext cx="3428991" cy="402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algn="r"/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Koridorski pristup stanovima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r-Latn-CS" sz="2000" dirty="0" smtClean="0">
                <a:solidFill>
                  <a:schemeClr val="tx1"/>
                </a:solidFill>
              </a:rPr>
              <a:t>Delfts Blauw, Delft, Holandija, de Architekten Cie., 1998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2918"/>
            <a:ext cx="52149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 smtClean="0"/>
              <a:t>Takođe</a:t>
            </a:r>
            <a:r>
              <a:rPr lang="en-US" sz="2400" dirty="0" smtClean="0"/>
              <a:t>, </a:t>
            </a:r>
            <a:r>
              <a:rPr lang="en-US" sz="2400" dirty="0" err="1" smtClean="0"/>
              <a:t>umetanjem</a:t>
            </a:r>
            <a:r>
              <a:rPr lang="en-US" sz="2400" dirty="0" smtClean="0"/>
              <a:t> </a:t>
            </a:r>
            <a:r>
              <a:rPr lang="en-US" sz="2400" dirty="0" err="1" smtClean="0"/>
              <a:t>svetlarnika</a:t>
            </a:r>
            <a:r>
              <a:rPr lang="en-US" sz="2400" dirty="0" smtClean="0"/>
              <a:t> </a:t>
            </a:r>
            <a:r>
              <a:rPr lang="en-US" sz="2400" dirty="0" err="1" smtClean="0"/>
              <a:t>uz</a:t>
            </a:r>
            <a:r>
              <a:rPr lang="en-US" sz="2400" dirty="0" smtClean="0"/>
              <a:t> </a:t>
            </a:r>
            <a:r>
              <a:rPr lang="en-US" sz="2400" dirty="0" err="1" smtClean="0"/>
              <a:t>koridor</a:t>
            </a:r>
            <a:r>
              <a:rPr lang="en-US" sz="2400" dirty="0" smtClean="0"/>
              <a:t> </a:t>
            </a:r>
            <a:r>
              <a:rPr lang="en-US" sz="2400" dirty="0" err="1" smtClean="0"/>
              <a:t>omogućuje</a:t>
            </a:r>
            <a:r>
              <a:rPr lang="en-US" sz="2400" dirty="0" smtClean="0"/>
              <a:t> se </a:t>
            </a:r>
            <a:r>
              <a:rPr lang="en-US" sz="2400" dirty="0" err="1" smtClean="0"/>
              <a:t>prodor</a:t>
            </a:r>
            <a:r>
              <a:rPr lang="en-US" sz="2400" dirty="0" smtClean="0"/>
              <a:t> </a:t>
            </a:r>
            <a:r>
              <a:rPr lang="en-US" sz="2400" dirty="0" err="1" smtClean="0"/>
              <a:t>prirodnog</a:t>
            </a:r>
            <a:r>
              <a:rPr lang="en-US" sz="2400" dirty="0" smtClean="0"/>
              <a:t> </a:t>
            </a:r>
            <a:r>
              <a:rPr lang="en-US" sz="2400" dirty="0" err="1" smtClean="0"/>
              <a:t>svetla</a:t>
            </a:r>
            <a:r>
              <a:rPr lang="en-US" sz="2400" dirty="0" smtClean="0"/>
              <a:t> u </a:t>
            </a:r>
            <a:r>
              <a:rPr lang="en-US" sz="2400" dirty="0" err="1" smtClean="0"/>
              <a:t>sam</a:t>
            </a:r>
            <a:r>
              <a:rPr lang="en-US" sz="2400" dirty="0" smtClean="0"/>
              <a:t> </a:t>
            </a:r>
            <a:r>
              <a:rPr lang="en-US" sz="2400" dirty="0" err="1" smtClean="0"/>
              <a:t>koridor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u </a:t>
            </a:r>
            <a:r>
              <a:rPr lang="en-US" sz="2400" dirty="0" err="1" smtClean="0"/>
              <a:t>prostorije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koridor</a:t>
            </a:r>
            <a:r>
              <a:rPr lang="en-US" sz="2400" dirty="0" smtClean="0"/>
              <a:t> </a:t>
            </a:r>
            <a:r>
              <a:rPr lang="en-US" sz="2400" dirty="0" err="1" smtClean="0"/>
              <a:t>naslonjene</a:t>
            </a:r>
            <a:r>
              <a:rPr lang="en-US" sz="2400" dirty="0" smtClean="0"/>
              <a:t>, pa se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taj</a:t>
            </a:r>
            <a:r>
              <a:rPr lang="en-US" sz="2400" dirty="0" smtClean="0"/>
              <a:t> </a:t>
            </a:r>
            <a:r>
              <a:rPr lang="en-US" sz="2400" dirty="0" err="1" smtClean="0"/>
              <a:t>način</a:t>
            </a:r>
            <a:r>
              <a:rPr lang="en-US" sz="2400" dirty="0" smtClean="0"/>
              <a:t> </a:t>
            </a:r>
            <a:r>
              <a:rPr lang="en-US" sz="2400" dirty="0" err="1" smtClean="0"/>
              <a:t>ovi</a:t>
            </a:r>
            <a:r>
              <a:rPr lang="en-US" sz="2400" dirty="0" smtClean="0"/>
              <a:t> </a:t>
            </a:r>
            <a:r>
              <a:rPr lang="en-US" sz="2400" dirty="0" err="1" smtClean="0"/>
              <a:t>hodnici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funkcionalno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estetski</a:t>
            </a:r>
            <a:r>
              <a:rPr lang="en-US" sz="2400" dirty="0" smtClean="0"/>
              <a:t> </a:t>
            </a:r>
            <a:r>
              <a:rPr lang="en-US" sz="2400" dirty="0" err="1" smtClean="0"/>
              <a:t>nadogra</a:t>
            </a:r>
            <a:r>
              <a:rPr lang="sr-Latn-RS" sz="2400" dirty="0" smtClean="0"/>
              <a:t>diti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1" y="1916961"/>
            <a:ext cx="3500430" cy="494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algn="r"/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Pristup preko zajedničkog dvorišta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429396"/>
            <a:ext cx="9144000" cy="428604"/>
          </a:xfr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r-Latn-CS" sz="2400" dirty="0">
                <a:solidFill>
                  <a:schemeClr val="tx1"/>
                </a:solidFill>
              </a:rPr>
              <a:t> </a:t>
            </a:r>
            <a:r>
              <a:rPr lang="en-US" sz="2000" spc="-30" dirty="0" err="1" smtClean="0">
                <a:solidFill>
                  <a:schemeClr val="tx1"/>
                </a:solidFill>
              </a:rPr>
              <a:t>Stamb</a:t>
            </a:r>
            <a:r>
              <a:rPr lang="sr-Latn-RS" sz="2000" spc="-30" dirty="0" smtClean="0">
                <a:solidFill>
                  <a:schemeClr val="tx1"/>
                </a:solidFill>
              </a:rPr>
              <a:t>eni</a:t>
            </a:r>
            <a:r>
              <a:rPr lang="en-US" sz="2000" spc="-30" dirty="0" smtClean="0">
                <a:solidFill>
                  <a:schemeClr val="tx1"/>
                </a:solidFill>
              </a:rPr>
              <a:t> </a:t>
            </a:r>
            <a:r>
              <a:rPr lang="en-US" sz="2000" spc="-30" dirty="0" err="1">
                <a:solidFill>
                  <a:schemeClr val="tx1"/>
                </a:solidFill>
              </a:rPr>
              <a:t>kompleks</a:t>
            </a:r>
            <a:r>
              <a:rPr lang="en-US" sz="2000" spc="-30" dirty="0">
                <a:solidFill>
                  <a:schemeClr val="tx1"/>
                </a:solidFill>
              </a:rPr>
              <a:t> </a:t>
            </a:r>
            <a:r>
              <a:rPr lang="sr-Latn-CS" sz="2000" spc="-30" dirty="0">
                <a:solidFill>
                  <a:schemeClr val="tx1"/>
                </a:solidFill>
              </a:rPr>
              <a:t>Erlimatt, Oberägeri</a:t>
            </a:r>
            <a:r>
              <a:rPr lang="en-US" sz="2000" spc="-30" dirty="0">
                <a:solidFill>
                  <a:schemeClr val="tx1"/>
                </a:solidFill>
              </a:rPr>
              <a:t>, </a:t>
            </a:r>
            <a:r>
              <a:rPr lang="en-US" sz="2000" spc="-30" dirty="0" err="1">
                <a:solidFill>
                  <a:schemeClr val="tx1"/>
                </a:solidFill>
              </a:rPr>
              <a:t>Švajcarska</a:t>
            </a:r>
            <a:r>
              <a:rPr lang="en-US" sz="2000" spc="-30" dirty="0">
                <a:solidFill>
                  <a:schemeClr val="tx1"/>
                </a:solidFill>
              </a:rPr>
              <a:t>, </a:t>
            </a:r>
            <a:r>
              <a:rPr lang="en-US" sz="2000" spc="-30" dirty="0" err="1">
                <a:solidFill>
                  <a:schemeClr val="tx1"/>
                </a:solidFill>
              </a:rPr>
              <a:t>Dettli</a:t>
            </a:r>
            <a:r>
              <a:rPr lang="en-US" sz="2000" spc="-30" dirty="0">
                <a:solidFill>
                  <a:schemeClr val="tx1"/>
                </a:solidFill>
              </a:rPr>
              <a:t> </a:t>
            </a:r>
            <a:r>
              <a:rPr lang="en-US" sz="2000" spc="-30" dirty="0" err="1">
                <a:solidFill>
                  <a:schemeClr val="tx1"/>
                </a:solidFill>
              </a:rPr>
              <a:t>Nussbaumer</a:t>
            </a:r>
            <a:r>
              <a:rPr lang="en-US" sz="2000" spc="-30" dirty="0">
                <a:solidFill>
                  <a:schemeClr val="tx1"/>
                </a:solidFill>
              </a:rPr>
              <a:t>, 2005</a:t>
            </a:r>
            <a:endParaRPr lang="en-US" sz="2000" spc="-30" dirty="0" smtClean="0">
              <a:solidFill>
                <a:schemeClr val="tx1"/>
              </a:solidFill>
            </a:endParaRPr>
          </a:p>
          <a:p>
            <a:pPr algn="r"/>
            <a:endParaRPr lang="sr-Latn-CS" sz="2400" dirty="0" smtClean="0">
              <a:solidFill>
                <a:schemeClr val="tx1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214818"/>
            <a:ext cx="2657728" cy="221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 l="11184" t="4498"/>
          <a:stretch>
            <a:fillRect/>
          </a:stretch>
        </p:blipFill>
        <p:spPr bwMode="auto">
          <a:xfrm>
            <a:off x="2714612" y="4214818"/>
            <a:ext cx="2946045" cy="217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642918"/>
            <a:ext cx="56435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Tip </a:t>
            </a:r>
            <a:r>
              <a:rPr lang="en-US" sz="2400" dirty="0" err="1" smtClean="0"/>
              <a:t>objekata</a:t>
            </a:r>
            <a:r>
              <a:rPr lang="en-US" sz="2400" dirty="0" smtClean="0"/>
              <a:t> </a:t>
            </a:r>
            <a:r>
              <a:rPr lang="en-US" sz="2400" dirty="0" err="1" smtClean="0"/>
              <a:t>kod</a:t>
            </a:r>
            <a:r>
              <a:rPr lang="en-US" sz="2400" dirty="0" smtClean="0"/>
              <a:t> </a:t>
            </a:r>
            <a:r>
              <a:rPr lang="en-US" sz="2400" dirty="0" err="1" smtClean="0"/>
              <a:t>kojih</a:t>
            </a:r>
            <a:r>
              <a:rPr lang="en-US" sz="2400" dirty="0" smtClean="0"/>
              <a:t> se </a:t>
            </a:r>
            <a:r>
              <a:rPr lang="en-US" sz="2400" dirty="0" err="1" smtClean="0"/>
              <a:t>stanovima</a:t>
            </a:r>
            <a:r>
              <a:rPr lang="en-US" sz="2400" dirty="0" smtClean="0"/>
              <a:t> </a:t>
            </a:r>
            <a:r>
              <a:rPr lang="en-US" sz="2400" dirty="0" err="1" smtClean="0"/>
              <a:t>prilazi</a:t>
            </a:r>
            <a:r>
              <a:rPr lang="en-US" sz="2400" dirty="0" smtClean="0"/>
              <a:t> </a:t>
            </a:r>
            <a:r>
              <a:rPr lang="en-US" sz="2400" dirty="0" err="1" smtClean="0"/>
              <a:t>iz</a:t>
            </a:r>
            <a:r>
              <a:rPr lang="en-US" sz="2400" dirty="0" smtClean="0"/>
              <a:t> </a:t>
            </a:r>
            <a:r>
              <a:rPr lang="en-US" sz="2400" dirty="0" err="1" smtClean="0"/>
              <a:t>centralnog</a:t>
            </a:r>
            <a:r>
              <a:rPr lang="en-US" sz="2400" dirty="0" smtClean="0"/>
              <a:t> </a:t>
            </a:r>
            <a:r>
              <a:rPr lang="en-US" sz="2400" dirty="0" err="1" smtClean="0"/>
              <a:t>dvorišta</a:t>
            </a:r>
            <a:r>
              <a:rPr lang="en-US" sz="2400" dirty="0" smtClean="0"/>
              <a:t>, </a:t>
            </a:r>
            <a:r>
              <a:rPr lang="en-US" sz="2400" dirty="0" err="1" smtClean="0"/>
              <a:t>najčešće</a:t>
            </a:r>
            <a:r>
              <a:rPr lang="en-US" sz="2400" dirty="0" smtClean="0"/>
              <a:t> </a:t>
            </a:r>
            <a:r>
              <a:rPr lang="en-US" sz="2400" dirty="0" err="1" smtClean="0"/>
              <a:t>preko</a:t>
            </a:r>
            <a:r>
              <a:rPr lang="en-US" sz="2400" dirty="0" smtClean="0"/>
              <a:t> </a:t>
            </a:r>
            <a:r>
              <a:rPr lang="en-US" sz="2400" dirty="0" err="1" smtClean="0"/>
              <a:t>otvorene</a:t>
            </a:r>
            <a:r>
              <a:rPr lang="en-US" sz="2400" dirty="0" smtClean="0"/>
              <a:t> </a:t>
            </a:r>
            <a:r>
              <a:rPr lang="en-US" sz="2400" dirty="0" err="1" smtClean="0"/>
              <a:t>galerije</a:t>
            </a:r>
            <a:r>
              <a:rPr lang="en-US" sz="2400" dirty="0" smtClean="0"/>
              <a:t>, </a:t>
            </a:r>
            <a:r>
              <a:rPr lang="en-US" sz="2400" dirty="0" err="1" smtClean="0"/>
              <a:t>nudi</a:t>
            </a:r>
            <a:r>
              <a:rPr lang="en-US" sz="2400" dirty="0" smtClean="0"/>
              <a:t> </a:t>
            </a:r>
            <a:r>
              <a:rPr lang="en-US" sz="2400" dirty="0" err="1" smtClean="0"/>
              <a:t>pogodan</a:t>
            </a:r>
            <a:r>
              <a:rPr lang="en-US" sz="2400" dirty="0" smtClean="0"/>
              <a:t> </a:t>
            </a:r>
            <a:r>
              <a:rPr lang="en-US" sz="2400" dirty="0" err="1" smtClean="0"/>
              <a:t>fizički</a:t>
            </a:r>
            <a:r>
              <a:rPr lang="en-US" sz="2400" dirty="0" smtClean="0"/>
              <a:t> </a:t>
            </a:r>
            <a:r>
              <a:rPr lang="en-US" sz="2400" dirty="0" err="1" smtClean="0"/>
              <a:t>okvir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intenziviranje</a:t>
            </a:r>
            <a:r>
              <a:rPr lang="en-US" sz="2400" dirty="0" smtClean="0"/>
              <a:t> </a:t>
            </a:r>
            <a:r>
              <a:rPr lang="en-US" sz="2400" dirty="0" err="1" smtClean="0"/>
              <a:t>međususedskih</a:t>
            </a:r>
            <a:r>
              <a:rPr lang="en-US" sz="2400" dirty="0" smtClean="0"/>
              <a:t> </a:t>
            </a:r>
            <a:r>
              <a:rPr lang="en-US" sz="2400" dirty="0" err="1" smtClean="0"/>
              <a:t>odnosa</a:t>
            </a:r>
            <a:r>
              <a:rPr lang="sr-Latn-RS" sz="2400" dirty="0" smtClean="0"/>
              <a:t> i</a:t>
            </a:r>
            <a:r>
              <a:rPr lang="en-US" sz="2400" dirty="0" smtClean="0"/>
              <a:t> </a:t>
            </a:r>
            <a:r>
              <a:rPr lang="en-US" sz="2400" dirty="0" err="1" smtClean="0"/>
              <a:t>jačanje</a:t>
            </a:r>
            <a:r>
              <a:rPr lang="en-US" sz="2400" dirty="0" smtClean="0"/>
              <a:t> </a:t>
            </a:r>
            <a:r>
              <a:rPr lang="en-US" sz="2400" dirty="0" err="1" smtClean="0"/>
              <a:t>zajedništva</a:t>
            </a:r>
            <a:r>
              <a:rPr lang="sr-Latn-RS" sz="2400" dirty="0" smtClean="0"/>
              <a:t>, i</a:t>
            </a:r>
            <a:r>
              <a:rPr lang="en-US" sz="2400" dirty="0" smtClean="0"/>
              <a:t> </a:t>
            </a:r>
            <a:r>
              <a:rPr lang="sr-Latn-RS" sz="2400" dirty="0" smtClean="0"/>
              <a:t>doprinosi </a:t>
            </a:r>
            <a:r>
              <a:rPr lang="en-US" sz="2400" dirty="0" err="1" smtClean="0"/>
              <a:t>razvijanj</a:t>
            </a:r>
            <a:r>
              <a:rPr lang="sr-Latn-RS" sz="2400" dirty="0" smtClean="0"/>
              <a:t>u</a:t>
            </a:r>
            <a:r>
              <a:rPr lang="en-US" sz="2400" dirty="0" smtClean="0"/>
              <a:t> </a:t>
            </a:r>
            <a:r>
              <a:rPr lang="en-US" sz="2400" dirty="0" err="1" smtClean="0"/>
              <a:t>osećaja</a:t>
            </a:r>
            <a:r>
              <a:rPr lang="en-US" sz="2400" dirty="0" smtClean="0"/>
              <a:t> </a:t>
            </a:r>
            <a:r>
              <a:rPr lang="en-US" sz="2400" dirty="0" err="1" smtClean="0"/>
              <a:t>identiteta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pripadanja</a:t>
            </a:r>
            <a:r>
              <a:rPr lang="en-US" sz="2400" dirty="0" smtClean="0"/>
              <a:t> </a:t>
            </a:r>
            <a:r>
              <a:rPr lang="en-US" sz="2400" dirty="0" err="1" smtClean="0"/>
              <a:t>određenom</a:t>
            </a:r>
            <a:r>
              <a:rPr lang="en-US" sz="2400" dirty="0" smtClean="0"/>
              <a:t> </a:t>
            </a:r>
            <a:r>
              <a:rPr lang="en-US" sz="2400" dirty="0" err="1" smtClean="0"/>
              <a:t>mestu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5616" y="2500306"/>
            <a:ext cx="3108384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6384" y="2500306"/>
            <a:ext cx="3152905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algn="r"/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Pristup preko zajedničkog dvorišta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tx2">
              <a:lumMod val="40000"/>
              <a:lumOff val="60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r-Latn-CS" sz="1800" dirty="0">
                <a:solidFill>
                  <a:schemeClr val="tx1"/>
                </a:solidFill>
              </a:rPr>
              <a:t> </a:t>
            </a:r>
            <a:r>
              <a:rPr lang="sr-Latn-CS" sz="2000" dirty="0" smtClean="0">
                <a:solidFill>
                  <a:schemeClr val="tx1"/>
                </a:solidFill>
              </a:rPr>
              <a:t>Habitat 15, Los Anđeles, Kalifornija, Predock Frane Architects, 2009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sr-Latn-CS" sz="20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291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 smtClean="0"/>
              <a:t>Centralna</a:t>
            </a:r>
            <a:r>
              <a:rPr lang="en-US" sz="2400" dirty="0" smtClean="0"/>
              <a:t> </a:t>
            </a:r>
            <a:r>
              <a:rPr lang="en-US" sz="2400" dirty="0" err="1" smtClean="0"/>
              <a:t>dvorišta</a:t>
            </a:r>
            <a:r>
              <a:rPr lang="en-US" sz="2400" dirty="0" smtClean="0"/>
              <a:t> se </a:t>
            </a:r>
            <a:r>
              <a:rPr lang="en-US" sz="2400" dirty="0" err="1" smtClean="0"/>
              <a:t>takođe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javiti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u </a:t>
            </a:r>
            <a:r>
              <a:rPr lang="en-US" sz="2400" dirty="0" err="1" smtClean="0"/>
              <a:t>linijskim</a:t>
            </a:r>
            <a:r>
              <a:rPr lang="en-US" sz="2400" dirty="0" smtClean="0"/>
              <a:t> </a:t>
            </a:r>
            <a:r>
              <a:rPr lang="en-US" sz="2400" dirty="0" err="1" smtClean="0"/>
              <a:t>tipovima</a:t>
            </a:r>
            <a:r>
              <a:rPr lang="en-US" sz="2400" dirty="0" smtClean="0"/>
              <a:t> </a:t>
            </a:r>
            <a:r>
              <a:rPr lang="en-US" sz="2400" dirty="0" err="1" smtClean="0"/>
              <a:t>stambenih</a:t>
            </a:r>
            <a:r>
              <a:rPr lang="en-US" sz="2400" dirty="0" smtClean="0"/>
              <a:t> </a:t>
            </a:r>
            <a:r>
              <a:rPr lang="en-US" sz="2400" dirty="0" err="1" smtClean="0"/>
              <a:t>sklopova</a:t>
            </a:r>
            <a:r>
              <a:rPr lang="en-US" sz="2400" dirty="0" smtClean="0"/>
              <a:t>, </a:t>
            </a:r>
            <a:r>
              <a:rPr lang="en-US" sz="2400" dirty="0" err="1" smtClean="0"/>
              <a:t>tačnije</a:t>
            </a:r>
            <a:r>
              <a:rPr lang="en-US" sz="2400" dirty="0" smtClean="0"/>
              <a:t>, u </a:t>
            </a:r>
            <a:r>
              <a:rPr lang="en-US" sz="2400" dirty="0" err="1" smtClean="0"/>
              <a:t>dvotraktima</a:t>
            </a:r>
            <a:r>
              <a:rPr lang="en-US" sz="2400" dirty="0" smtClean="0"/>
              <a:t>.</a:t>
            </a:r>
            <a:r>
              <a:rPr lang="sr-Latn-RS" sz="2400" dirty="0" smtClean="0"/>
              <a:t> </a:t>
            </a:r>
            <a:r>
              <a:rPr lang="en-US" sz="2400" dirty="0" err="1" smtClean="0"/>
              <a:t>Praznina</a:t>
            </a:r>
            <a:r>
              <a:rPr lang="en-US" sz="2400" dirty="0" smtClean="0"/>
              <a:t> </a:t>
            </a:r>
            <a:r>
              <a:rPr lang="en-US" sz="2400" dirty="0" err="1" smtClean="0"/>
              <a:t>između</a:t>
            </a:r>
            <a:r>
              <a:rPr lang="en-US" sz="2400" dirty="0" smtClean="0"/>
              <a:t> </a:t>
            </a:r>
            <a:r>
              <a:rPr lang="en-US" sz="2400" dirty="0" err="1" smtClean="0"/>
              <a:t>traktova</a:t>
            </a:r>
            <a:r>
              <a:rPr lang="en-US" sz="2400" dirty="0" smtClean="0"/>
              <a:t> ne </a:t>
            </a:r>
            <a:r>
              <a:rPr lang="en-US" sz="2400" dirty="0" err="1" smtClean="0"/>
              <a:t>mora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bude</a:t>
            </a:r>
            <a:r>
              <a:rPr lang="en-US" sz="2400" dirty="0" smtClean="0"/>
              <a:t> </a:t>
            </a:r>
            <a:r>
              <a:rPr lang="en-US" sz="2400" dirty="0" err="1" smtClean="0"/>
              <a:t>pasivni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</a:t>
            </a:r>
            <a:r>
              <a:rPr lang="en-US" sz="2400" dirty="0" smtClean="0"/>
              <a:t> </a:t>
            </a:r>
            <a:r>
              <a:rPr lang="en-US" sz="2400" dirty="0" err="1" smtClean="0"/>
              <a:t>već</a:t>
            </a:r>
            <a:r>
              <a:rPr lang="en-US" sz="2400" dirty="0" smtClean="0"/>
              <a:t> </a:t>
            </a:r>
            <a:r>
              <a:rPr lang="en-US" sz="2400" dirty="0" err="1" smtClean="0"/>
              <a:t>može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sadrži</a:t>
            </a:r>
            <a:r>
              <a:rPr lang="en-US" sz="2400" dirty="0" smtClean="0"/>
              <a:t> </a:t>
            </a:r>
            <a:r>
              <a:rPr lang="en-US" sz="2400" dirty="0" err="1" smtClean="0"/>
              <a:t>pristupne</a:t>
            </a:r>
            <a:r>
              <a:rPr lang="en-US" sz="2400" dirty="0" smtClean="0"/>
              <a:t> </a:t>
            </a:r>
            <a:r>
              <a:rPr lang="en-US" sz="2400" dirty="0" err="1" smtClean="0"/>
              <a:t>puteve</a:t>
            </a:r>
            <a:r>
              <a:rPr lang="en-US" sz="2400" dirty="0" smtClean="0"/>
              <a:t> do </a:t>
            </a:r>
            <a:r>
              <a:rPr lang="en-US" sz="2400" dirty="0" err="1" smtClean="0"/>
              <a:t>stambenih</a:t>
            </a:r>
            <a:r>
              <a:rPr lang="en-US" sz="2400" dirty="0" smtClean="0"/>
              <a:t> </a:t>
            </a:r>
            <a:r>
              <a:rPr lang="en-US" sz="2400" dirty="0" err="1" smtClean="0"/>
              <a:t>jedinica</a:t>
            </a:r>
            <a:r>
              <a:rPr lang="en-US" sz="2400" dirty="0" smtClean="0"/>
              <a:t> </a:t>
            </a:r>
            <a:r>
              <a:rPr lang="sr-Latn-RS" sz="2400" dirty="0" smtClean="0"/>
              <a:t>na gornjim etažama, </a:t>
            </a:r>
            <a:r>
              <a:rPr lang="en-US" sz="2400" dirty="0" smtClean="0"/>
              <a:t>a </a:t>
            </a:r>
            <a:r>
              <a:rPr lang="en-US" sz="2400" dirty="0" err="1" smtClean="0"/>
              <a:t>da</a:t>
            </a:r>
            <a:r>
              <a:rPr lang="en-US" sz="2400" dirty="0" smtClean="0"/>
              <a:t> u </a:t>
            </a:r>
            <a:r>
              <a:rPr lang="en-US" sz="2400" dirty="0" err="1" smtClean="0"/>
              <a:t>prizemnoj</a:t>
            </a:r>
            <a:r>
              <a:rPr lang="en-US" sz="2400" dirty="0" smtClean="0"/>
              <a:t> </a:t>
            </a:r>
            <a:r>
              <a:rPr lang="en-US" sz="2400" dirty="0" err="1" smtClean="0"/>
              <a:t>etaži</a:t>
            </a:r>
            <a:r>
              <a:rPr lang="en-US" sz="2400" dirty="0" smtClean="0"/>
              <a:t> </a:t>
            </a:r>
            <a:r>
              <a:rPr lang="en-US" sz="2400" dirty="0" err="1" smtClean="0"/>
              <a:t>primi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neke</a:t>
            </a:r>
            <a:r>
              <a:rPr lang="en-US" sz="2400" dirty="0" smtClean="0"/>
              <a:t> </a:t>
            </a:r>
            <a:r>
              <a:rPr lang="en-US" sz="2400" dirty="0" err="1" smtClean="0"/>
              <a:t>dopunske</a:t>
            </a:r>
            <a:r>
              <a:rPr lang="sr-Latn-RS" sz="2400" dirty="0" smtClean="0"/>
              <a:t> sadržaje.</a:t>
            </a:r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2500306"/>
            <a:ext cx="2857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O</a:t>
            </a:r>
            <a:r>
              <a:rPr lang="sr-Latn-RS" sz="2400" dirty="0" smtClean="0"/>
              <a:t>vde je vrlo bitan o</a:t>
            </a:r>
            <a:r>
              <a:rPr lang="en-US" sz="2400" dirty="0" err="1" smtClean="0"/>
              <a:t>dnos</a:t>
            </a:r>
            <a:r>
              <a:rPr lang="en-US" sz="2400" dirty="0" smtClean="0"/>
              <a:t> </a:t>
            </a:r>
            <a:r>
              <a:rPr lang="en-US" sz="2400" dirty="0" err="1" smtClean="0"/>
              <a:t>širine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visine</a:t>
            </a:r>
            <a:r>
              <a:rPr lang="en-US" sz="2400" dirty="0" smtClean="0"/>
              <a:t> </a:t>
            </a:r>
            <a:r>
              <a:rPr lang="en-US" sz="2400" dirty="0" err="1" smtClean="0"/>
              <a:t>dvorišta</a:t>
            </a:r>
            <a:r>
              <a:rPr lang="en-US" sz="2400" dirty="0" smtClean="0"/>
              <a:t> </a:t>
            </a:r>
            <a:r>
              <a:rPr lang="sr-Latn-RS" sz="2400" dirty="0" smtClean="0"/>
              <a:t> </a:t>
            </a:r>
            <a:r>
              <a:rPr lang="en-US" sz="2400" dirty="0" smtClean="0"/>
              <a:t>- </a:t>
            </a:r>
            <a:r>
              <a:rPr lang="en-US" sz="2400" dirty="0" err="1" smtClean="0"/>
              <a:t>ukoliko</a:t>
            </a:r>
            <a:r>
              <a:rPr lang="en-US" sz="2400" dirty="0" smtClean="0"/>
              <a:t> je </a:t>
            </a:r>
            <a:r>
              <a:rPr lang="en-US" sz="2400" dirty="0" err="1" smtClean="0"/>
              <a:t>dvorište</a:t>
            </a:r>
            <a:r>
              <a:rPr lang="en-US" sz="2400" dirty="0" smtClean="0"/>
              <a:t> </a:t>
            </a:r>
            <a:r>
              <a:rPr lang="en-US" sz="2400" dirty="0" err="1" smtClean="0"/>
              <a:t>preusko</a:t>
            </a:r>
            <a:r>
              <a:rPr lang="en-US" sz="2400" dirty="0" smtClean="0"/>
              <a:t>, </a:t>
            </a:r>
            <a:r>
              <a:rPr lang="en-US" sz="2400" dirty="0" err="1" smtClean="0"/>
              <a:t>dobija</a:t>
            </a:r>
            <a:r>
              <a:rPr lang="en-US" sz="2400" dirty="0" smtClean="0"/>
              <a:t> se </a:t>
            </a:r>
            <a:r>
              <a:rPr lang="en-US" sz="2400" dirty="0" err="1" smtClean="0"/>
              <a:t>skučen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neprijatna</a:t>
            </a:r>
            <a:r>
              <a:rPr lang="en-US" sz="2400" dirty="0" smtClean="0"/>
              <a:t> </a:t>
            </a:r>
            <a:r>
              <a:rPr lang="en-US" sz="2400" dirty="0" err="1" smtClean="0"/>
              <a:t>blizina</a:t>
            </a:r>
            <a:r>
              <a:rPr lang="en-US" sz="2400" dirty="0" smtClean="0"/>
              <a:t> </a:t>
            </a:r>
            <a:r>
              <a:rPr lang="en-US" sz="2400" dirty="0" err="1" smtClean="0"/>
              <a:t>traktova</a:t>
            </a:r>
            <a:r>
              <a:rPr lang="en-US" sz="2400" dirty="0" smtClean="0"/>
              <a:t>, </a:t>
            </a:r>
            <a:r>
              <a:rPr lang="en-US" sz="2400" dirty="0" err="1" smtClean="0"/>
              <a:t>dok</a:t>
            </a:r>
            <a:r>
              <a:rPr lang="en-US" sz="2400" dirty="0" smtClean="0"/>
              <a:t> se </a:t>
            </a:r>
            <a:r>
              <a:rPr lang="en-US" sz="2400" dirty="0" err="1" smtClean="0"/>
              <a:t>kod</a:t>
            </a:r>
            <a:r>
              <a:rPr lang="en-US" sz="2400" dirty="0" smtClean="0"/>
              <a:t> </a:t>
            </a:r>
            <a:r>
              <a:rPr lang="en-US" sz="2400" dirty="0" err="1" smtClean="0"/>
              <a:t>previše</a:t>
            </a:r>
            <a:r>
              <a:rPr lang="en-US" sz="2400" dirty="0" smtClean="0"/>
              <a:t> </a:t>
            </a:r>
            <a:r>
              <a:rPr lang="en-US" sz="2400" dirty="0" err="1" smtClean="0"/>
              <a:t>udaljenih</a:t>
            </a:r>
            <a:r>
              <a:rPr lang="en-US" sz="2400" dirty="0" smtClean="0"/>
              <a:t> </a:t>
            </a:r>
            <a:r>
              <a:rPr lang="en-US" sz="2400" dirty="0" err="1" smtClean="0"/>
              <a:t>traktova</a:t>
            </a:r>
            <a:r>
              <a:rPr lang="en-US" sz="2400" dirty="0" smtClean="0"/>
              <a:t> </a:t>
            </a:r>
            <a:r>
              <a:rPr lang="en-US" sz="2400" dirty="0" err="1" smtClean="0"/>
              <a:t>gubi</a:t>
            </a:r>
            <a:r>
              <a:rPr lang="en-US" sz="2400" dirty="0" smtClean="0"/>
              <a:t> </a:t>
            </a:r>
            <a:r>
              <a:rPr lang="en-US" sz="2400" dirty="0" err="1" smtClean="0"/>
              <a:t>pozitivna</a:t>
            </a:r>
            <a:r>
              <a:rPr lang="en-US" sz="2400" dirty="0" smtClean="0"/>
              <a:t> </a:t>
            </a:r>
            <a:r>
              <a:rPr lang="en-US" sz="2400" dirty="0" err="1" smtClean="0"/>
              <a:t>tenzija</a:t>
            </a:r>
            <a:r>
              <a:rPr lang="en-US" sz="2400" dirty="0" smtClean="0"/>
              <a:t> </a:t>
            </a:r>
            <a:r>
              <a:rPr lang="en-US" sz="2400" dirty="0" err="1" smtClean="0"/>
              <a:t>ograđenog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1" y="2611260"/>
            <a:ext cx="3214677" cy="42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714357"/>
            <a:ext cx="3214678" cy="204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algn="r"/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Galerijski pristup stanovima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bg2">
              <a:lumMod val="50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r-Latn-C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Homes for Change, </a:t>
            </a:r>
            <a:r>
              <a:rPr lang="en-US" sz="2000" dirty="0" err="1">
                <a:solidFill>
                  <a:schemeClr val="tx1"/>
                </a:solidFill>
              </a:rPr>
              <a:t>Mančester</a:t>
            </a:r>
            <a:r>
              <a:rPr lang="en-US" sz="2000" dirty="0">
                <a:solidFill>
                  <a:schemeClr val="tx1"/>
                </a:solidFill>
              </a:rPr>
              <a:t>, UK, MBLA </a:t>
            </a:r>
            <a:r>
              <a:rPr lang="en-US" sz="2000" dirty="0" err="1">
                <a:solidFill>
                  <a:schemeClr val="tx1"/>
                </a:solidFill>
              </a:rPr>
              <a:t>Architects+Urbanists</a:t>
            </a:r>
            <a:r>
              <a:rPr lang="en-US" sz="2000" dirty="0">
                <a:solidFill>
                  <a:schemeClr val="tx1"/>
                </a:solidFill>
              </a:rPr>
              <a:t>, 2001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sr-Latn-CS" sz="2000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2918"/>
            <a:ext cx="56435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Vrlo</a:t>
            </a:r>
            <a:r>
              <a:rPr lang="en-US" sz="2400" dirty="0" smtClean="0"/>
              <a:t> </a:t>
            </a:r>
            <a:r>
              <a:rPr lang="en-US" sz="2400" dirty="0" err="1" smtClean="0"/>
              <a:t>često</a:t>
            </a:r>
            <a:r>
              <a:rPr lang="en-US" sz="2400" dirty="0" smtClean="0"/>
              <a:t> se </a:t>
            </a:r>
            <a:r>
              <a:rPr lang="en-US" sz="2400" dirty="0" err="1" smtClean="0"/>
              <a:t>slika</a:t>
            </a:r>
            <a:r>
              <a:rPr lang="en-US" sz="2400" dirty="0" smtClean="0"/>
              <a:t> </a:t>
            </a:r>
            <a:r>
              <a:rPr lang="en-US" sz="2400" dirty="0" err="1" smtClean="0"/>
              <a:t>ulice</a:t>
            </a:r>
            <a:r>
              <a:rPr lang="en-US" sz="2400" dirty="0" smtClean="0"/>
              <a:t> </a:t>
            </a:r>
            <a:r>
              <a:rPr lang="en-US" sz="2400" dirty="0" err="1" smtClean="0"/>
              <a:t>koristi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metafora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galeriju</a:t>
            </a:r>
            <a:r>
              <a:rPr lang="en-US" sz="2400" dirty="0" smtClean="0"/>
              <a:t>, a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glavna</a:t>
            </a:r>
            <a:r>
              <a:rPr lang="en-US" sz="2400" dirty="0" smtClean="0"/>
              <a:t> </a:t>
            </a:r>
            <a:r>
              <a:rPr lang="en-US" sz="2400" dirty="0" err="1" smtClean="0"/>
              <a:t>prednost</a:t>
            </a:r>
            <a:r>
              <a:rPr lang="en-US" sz="2400" dirty="0" smtClean="0"/>
              <a:t> </a:t>
            </a:r>
            <a:r>
              <a:rPr lang="en-US" sz="2400" dirty="0" err="1" smtClean="0"/>
              <a:t>ovog</a:t>
            </a:r>
            <a:r>
              <a:rPr lang="en-US" sz="2400" dirty="0" smtClean="0"/>
              <a:t> </a:t>
            </a:r>
            <a:r>
              <a:rPr lang="en-US" sz="2400" dirty="0" err="1" smtClean="0"/>
              <a:t>tipa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komunikacije</a:t>
            </a:r>
            <a:r>
              <a:rPr lang="sr-Latn-RS" sz="2400" dirty="0" smtClean="0"/>
              <a:t> </a:t>
            </a:r>
            <a:r>
              <a:rPr lang="en-US" sz="2400" dirty="0" smtClean="0"/>
              <a:t>se</a:t>
            </a:r>
            <a:r>
              <a:rPr lang="sr-Latn-RS" sz="2400" dirty="0" smtClean="0"/>
              <a:t> </a:t>
            </a:r>
            <a:r>
              <a:rPr lang="en-US" sz="2400" dirty="0" err="1" smtClean="0"/>
              <a:t>navodi</a:t>
            </a:r>
            <a:r>
              <a:rPr lang="sr-Latn-RS" sz="2400" dirty="0" smtClean="0"/>
              <a:t> </a:t>
            </a:r>
            <a:r>
              <a:rPr lang="en-US" sz="2400" dirty="0" err="1" smtClean="0"/>
              <a:t>njena</a:t>
            </a:r>
            <a:r>
              <a:rPr lang="en-US" sz="2400" dirty="0" smtClean="0"/>
              <a:t> </a:t>
            </a:r>
            <a:r>
              <a:rPr lang="en-US" sz="2400" dirty="0" err="1" smtClean="0"/>
              <a:t>socijalna</a:t>
            </a:r>
            <a:r>
              <a:rPr lang="en-US" sz="2400" dirty="0" smtClean="0"/>
              <a:t> </a:t>
            </a:r>
            <a:r>
              <a:rPr lang="en-US" sz="2400" dirty="0" err="1" smtClean="0"/>
              <a:t>funkcija</a:t>
            </a:r>
            <a:r>
              <a:rPr lang="en-US" sz="2400" dirty="0" smtClean="0"/>
              <a:t>,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zajedničkog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prostora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sr-Latn-RS" sz="2400" dirty="0" smtClean="0"/>
              <a:t>“</a:t>
            </a:r>
            <a:r>
              <a:rPr lang="en-US" sz="2400" dirty="0" err="1" smtClean="0"/>
              <a:t>ohrabruje</a:t>
            </a:r>
            <a:r>
              <a:rPr lang="en-US" sz="2400" dirty="0" smtClean="0"/>
              <a:t> </a:t>
            </a:r>
            <a:r>
              <a:rPr lang="en-US" sz="2400" dirty="0" err="1" smtClean="0"/>
              <a:t>kontakt</a:t>
            </a:r>
            <a:r>
              <a:rPr lang="sr-Latn-RS" sz="2400" dirty="0" smtClean="0"/>
              <a:t>e”.</a:t>
            </a:r>
          </a:p>
          <a:p>
            <a:r>
              <a:rPr lang="en-US" sz="2400" dirty="0" err="1" smtClean="0"/>
              <a:t>Galerija</a:t>
            </a:r>
            <a:r>
              <a:rPr lang="en-US" sz="2400" dirty="0" smtClean="0"/>
              <a:t> </a:t>
            </a:r>
            <a:r>
              <a:rPr lang="en-US" sz="2400" dirty="0" smtClean="0"/>
              <a:t>je </a:t>
            </a:r>
            <a:r>
              <a:rPr lang="en-US" sz="2400" dirty="0" err="1" smtClean="0"/>
              <a:t>privlačna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pešačka</a:t>
            </a:r>
            <a:r>
              <a:rPr lang="en-US" sz="2400" dirty="0" smtClean="0"/>
              <a:t> </a:t>
            </a:r>
            <a:r>
              <a:rPr lang="en-US" sz="2400" dirty="0" err="1" smtClean="0"/>
              <a:t>staza</a:t>
            </a:r>
            <a:r>
              <a:rPr lang="en-US" sz="2400" dirty="0" smtClean="0"/>
              <a:t> </a:t>
            </a:r>
            <a:r>
              <a:rPr lang="en-US" sz="2400" dirty="0" err="1" smtClean="0"/>
              <a:t>po</a:t>
            </a:r>
            <a:r>
              <a:rPr lang="en-US" sz="2400" dirty="0" smtClean="0"/>
              <a:t> </a:t>
            </a:r>
            <a:r>
              <a:rPr lang="en-US" sz="2400" dirty="0" err="1" smtClean="0"/>
              <a:t>kojoj</a:t>
            </a:r>
            <a:r>
              <a:rPr lang="en-US" sz="2400" dirty="0" smtClean="0"/>
              <a:t> se </a:t>
            </a:r>
            <a:r>
              <a:rPr lang="en-US" sz="2400" dirty="0" err="1" smtClean="0"/>
              <a:t>šeta</a:t>
            </a:r>
            <a:r>
              <a:rPr lang="en-US" sz="2400" dirty="0" smtClean="0"/>
              <a:t>,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spoljni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</a:t>
            </a:r>
            <a:r>
              <a:rPr lang="en-US" sz="2400" dirty="0" smtClean="0"/>
              <a:t> </a:t>
            </a:r>
            <a:r>
              <a:rPr lang="en-US" sz="2400" dirty="0" err="1" smtClean="0"/>
              <a:t>uz</a:t>
            </a:r>
            <a:r>
              <a:rPr lang="en-US" sz="2400" dirty="0" smtClean="0"/>
              <a:t> </a:t>
            </a:r>
            <a:r>
              <a:rPr lang="en-US" sz="2400" dirty="0" err="1" smtClean="0"/>
              <a:t>stan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služi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uzgajanje</a:t>
            </a:r>
            <a:r>
              <a:rPr lang="en-US" sz="2400" dirty="0" smtClean="0"/>
              <a:t> </a:t>
            </a:r>
            <a:r>
              <a:rPr lang="en-US" sz="2400" dirty="0" err="1" smtClean="0"/>
              <a:t>cveća</a:t>
            </a:r>
            <a:r>
              <a:rPr lang="en-US" sz="2400" dirty="0" smtClean="0"/>
              <a:t>,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mesto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kojem</a:t>
            </a:r>
            <a:r>
              <a:rPr lang="en-US" sz="2400" dirty="0" smtClean="0"/>
              <a:t> se </a:t>
            </a:r>
            <a:r>
              <a:rPr lang="en-US" sz="2400" dirty="0" err="1" smtClean="0"/>
              <a:t>sedi</a:t>
            </a:r>
            <a:r>
              <a:rPr lang="en-US" sz="2400" dirty="0" smtClean="0"/>
              <a:t>, </a:t>
            </a:r>
            <a:r>
              <a:rPr lang="en-US" sz="2400" dirty="0" err="1" smtClean="0"/>
              <a:t>odmara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odvija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komunikacija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susedima</a:t>
            </a:r>
            <a:r>
              <a:rPr lang="en-US" sz="2400" dirty="0" smtClean="0"/>
              <a:t>, a </a:t>
            </a:r>
            <a:r>
              <a:rPr lang="en-US" sz="2400" dirty="0" err="1" smtClean="0"/>
              <a:t>zbog</a:t>
            </a:r>
            <a:r>
              <a:rPr lang="en-US" sz="2400" dirty="0" smtClean="0"/>
              <a:t> </a:t>
            </a:r>
            <a:r>
              <a:rPr lang="en-US" sz="2400" dirty="0" err="1" smtClean="0"/>
              <a:t>neposredne</a:t>
            </a:r>
            <a:r>
              <a:rPr lang="en-US" sz="2400" dirty="0" smtClean="0"/>
              <a:t> </a:t>
            </a:r>
            <a:r>
              <a:rPr lang="en-US" sz="2400" dirty="0" err="1" smtClean="0"/>
              <a:t>blizine</a:t>
            </a:r>
            <a:r>
              <a:rPr lang="en-US" sz="2400" dirty="0" smtClean="0"/>
              <a:t> </a:t>
            </a:r>
            <a:r>
              <a:rPr lang="en-US" sz="2400" dirty="0" err="1" smtClean="0"/>
              <a:t>stambenih</a:t>
            </a:r>
            <a:r>
              <a:rPr lang="en-US" sz="2400" dirty="0" smtClean="0"/>
              <a:t> </a:t>
            </a:r>
            <a:r>
              <a:rPr lang="en-US" sz="2400" dirty="0" err="1" smtClean="0"/>
              <a:t>jedinica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sr-Latn-RS" sz="2400" dirty="0" smtClean="0"/>
              <a:t>bezbedno</a:t>
            </a:r>
            <a:r>
              <a:rPr lang="en-US" sz="2400" dirty="0" smtClean="0"/>
              <a:t> </a:t>
            </a:r>
            <a:r>
              <a:rPr lang="en-US" sz="2400" dirty="0" err="1" smtClean="0"/>
              <a:t>mesto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igru</a:t>
            </a:r>
            <a:r>
              <a:rPr lang="en-US" sz="2400" dirty="0" smtClean="0"/>
              <a:t> </a:t>
            </a:r>
            <a:r>
              <a:rPr lang="en-US" sz="2400" dirty="0" err="1" smtClean="0"/>
              <a:t>dece</a:t>
            </a:r>
            <a:r>
              <a:rPr lang="en-US" sz="2400" dirty="0" smtClean="0"/>
              <a:t>, </a:t>
            </a:r>
            <a:r>
              <a:rPr lang="en-US" sz="2400" dirty="0" err="1" smtClean="0"/>
              <a:t>dok</a:t>
            </a:r>
            <a:r>
              <a:rPr lang="en-US" sz="2400" dirty="0" smtClean="0"/>
              <a:t> se </a:t>
            </a:r>
            <a:r>
              <a:rPr lang="en-US" sz="2400" dirty="0" err="1" smtClean="0"/>
              <a:t>stanovi</a:t>
            </a:r>
            <a:r>
              <a:rPr lang="en-US" sz="2400" dirty="0" smtClean="0"/>
              <a:t> </a:t>
            </a:r>
            <a:r>
              <a:rPr lang="en-US" sz="2400" dirty="0" err="1" smtClean="0"/>
              <a:t>zbog</a:t>
            </a:r>
            <a:r>
              <a:rPr lang="en-US" sz="2400" dirty="0" smtClean="0"/>
              <a:t> </a:t>
            </a:r>
            <a:r>
              <a:rPr lang="en-US" sz="2400" dirty="0" err="1" smtClean="0"/>
              <a:t>svoje</a:t>
            </a:r>
            <a:r>
              <a:rPr lang="en-US" sz="2400" dirty="0" smtClean="0"/>
              <a:t> </a:t>
            </a:r>
            <a:r>
              <a:rPr lang="en-US" sz="2400" dirty="0" err="1" smtClean="0"/>
              <a:t>funkcionalne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organizacije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načina</a:t>
            </a:r>
            <a:r>
              <a:rPr lang="en-US" sz="2400" dirty="0" smtClean="0"/>
              <a:t> </a:t>
            </a:r>
            <a:r>
              <a:rPr lang="en-US" sz="2400" dirty="0" err="1" smtClean="0"/>
              <a:t>grupisanja</a:t>
            </a:r>
            <a:r>
              <a:rPr lang="en-US" sz="2400" dirty="0" smtClean="0"/>
              <a:t> </a:t>
            </a:r>
            <a:r>
              <a:rPr lang="en-US" sz="2400" dirty="0" err="1" smtClean="0"/>
              <a:t>porede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kućama</a:t>
            </a:r>
            <a:r>
              <a:rPr lang="en-US" sz="2400" dirty="0" smtClean="0"/>
              <a:t> u </a:t>
            </a:r>
            <a:r>
              <a:rPr lang="en-US" sz="2400" dirty="0" err="1" smtClean="0"/>
              <a:t>nizu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323275" y="3037905"/>
            <a:ext cx="3496822" cy="414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3369481"/>
            <a:ext cx="4643438" cy="348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algn="r"/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Galerijski pristup stanovima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r-Latn-CS" sz="24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Rondo </a:t>
            </a:r>
            <a:r>
              <a:rPr lang="en-US" sz="2000" dirty="0" err="1" smtClean="0">
                <a:solidFill>
                  <a:schemeClr val="tx1"/>
                </a:solidFill>
              </a:rPr>
              <a:t>home&amp;business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Grac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Austrija</a:t>
            </a:r>
            <a:r>
              <a:rPr lang="en-US" sz="2000" dirty="0">
                <a:solidFill>
                  <a:schemeClr val="tx1"/>
                </a:solidFill>
              </a:rPr>
              <a:t>, Markus </a:t>
            </a:r>
            <a:r>
              <a:rPr lang="en-US" sz="2000" dirty="0" err="1">
                <a:solidFill>
                  <a:schemeClr val="tx1"/>
                </a:solidFill>
              </a:rPr>
              <a:t>Pernthaler</a:t>
            </a:r>
            <a:r>
              <a:rPr lang="en-US" sz="2000" dirty="0">
                <a:solidFill>
                  <a:schemeClr val="tx1"/>
                </a:solidFill>
              </a:rPr>
              <a:t>, 2007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sr-Latn-CS" sz="18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291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G</a:t>
            </a:r>
            <a:r>
              <a:rPr lang="en-US" sz="2400" dirty="0" err="1" smtClean="0"/>
              <a:t>alerije</a:t>
            </a:r>
            <a:r>
              <a:rPr lang="en-US" sz="2400" dirty="0" smtClean="0"/>
              <a:t> </a:t>
            </a:r>
            <a:r>
              <a:rPr lang="en-US" sz="2400" dirty="0" err="1" smtClean="0"/>
              <a:t>imaju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svoje</a:t>
            </a:r>
            <a:r>
              <a:rPr lang="en-US" sz="2400" dirty="0" smtClean="0"/>
              <a:t> </a:t>
            </a:r>
            <a:r>
              <a:rPr lang="en-US" sz="2400" dirty="0" err="1" smtClean="0"/>
              <a:t>nedostatke</a:t>
            </a:r>
            <a:r>
              <a:rPr lang="en-US" sz="2400" dirty="0" smtClean="0"/>
              <a:t>, a </a:t>
            </a:r>
            <a:r>
              <a:rPr lang="en-US" sz="2400" dirty="0" err="1" smtClean="0"/>
              <a:t>glavni</a:t>
            </a:r>
            <a:r>
              <a:rPr lang="en-US" sz="2400" dirty="0" smtClean="0"/>
              <a:t> </a:t>
            </a:r>
            <a:r>
              <a:rPr lang="en-US" sz="2400" dirty="0" err="1" smtClean="0"/>
              <a:t>nedostatak</a:t>
            </a:r>
            <a:r>
              <a:rPr lang="en-US" sz="2400" dirty="0" smtClean="0"/>
              <a:t> </a:t>
            </a:r>
            <a:r>
              <a:rPr lang="sr-Latn-RS" sz="2400" dirty="0" smtClean="0"/>
              <a:t>je</a:t>
            </a:r>
            <a:r>
              <a:rPr lang="en-US" sz="2400" dirty="0" smtClean="0"/>
              <a:t> </a:t>
            </a:r>
            <a:r>
              <a:rPr lang="en-US" sz="2400" dirty="0" err="1" smtClean="0"/>
              <a:t>neposredan</a:t>
            </a:r>
            <a:r>
              <a:rPr lang="en-US" sz="2400" dirty="0" smtClean="0"/>
              <a:t> </a:t>
            </a:r>
            <a:r>
              <a:rPr lang="en-US" sz="2400" dirty="0" err="1" smtClean="0"/>
              <a:t>kontakt</a:t>
            </a:r>
            <a:r>
              <a:rPr lang="en-US" sz="2400" dirty="0" smtClean="0"/>
              <a:t> </a:t>
            </a:r>
            <a:r>
              <a:rPr lang="en-US" sz="2400" dirty="0" err="1" smtClean="0"/>
              <a:t>galerije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prostora</a:t>
            </a:r>
            <a:r>
              <a:rPr lang="en-US" sz="2400" dirty="0" smtClean="0"/>
              <a:t> </a:t>
            </a:r>
            <a:r>
              <a:rPr lang="en-US" sz="2400" dirty="0" err="1" smtClean="0"/>
              <a:t>stana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z</a:t>
            </a:r>
            <a:r>
              <a:rPr lang="sr-Latn-RS" sz="2400" dirty="0" smtClean="0"/>
              <a:t>bog toga znatno</a:t>
            </a:r>
            <a:r>
              <a:rPr lang="en-US" sz="2400" dirty="0" smtClean="0"/>
              <a:t> </a:t>
            </a:r>
            <a:r>
              <a:rPr lang="en-US" sz="2400" dirty="0" err="1" smtClean="0"/>
              <a:t>umanjen</a:t>
            </a:r>
            <a:r>
              <a:rPr lang="en-US" sz="2400" dirty="0" smtClean="0"/>
              <a:t> </a:t>
            </a:r>
            <a:r>
              <a:rPr lang="en-US" sz="2400" dirty="0" err="1" smtClean="0"/>
              <a:t>stepen</a:t>
            </a:r>
            <a:r>
              <a:rPr lang="en-US" sz="2400" dirty="0" smtClean="0"/>
              <a:t> </a:t>
            </a:r>
            <a:r>
              <a:rPr lang="en-US" sz="2400" dirty="0" err="1" smtClean="0"/>
              <a:t>privatnosti</a:t>
            </a:r>
            <a:r>
              <a:rPr lang="en-US" sz="2400" dirty="0" smtClean="0"/>
              <a:t> - </a:t>
            </a:r>
            <a:r>
              <a:rPr lang="en-US" sz="2400" dirty="0" err="1" smtClean="0"/>
              <a:t>prednji</a:t>
            </a:r>
            <a:r>
              <a:rPr lang="en-US" sz="2400" dirty="0" smtClean="0"/>
              <a:t> </a:t>
            </a:r>
            <a:r>
              <a:rPr lang="en-US" sz="2400" dirty="0" err="1" smtClean="0"/>
              <a:t>delovi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izloženi</a:t>
            </a:r>
            <a:r>
              <a:rPr lang="en-US" sz="2400" dirty="0" smtClean="0"/>
              <a:t> </a:t>
            </a:r>
            <a:r>
              <a:rPr lang="en-US" sz="2400" dirty="0" err="1" smtClean="0"/>
              <a:t>pogledima</a:t>
            </a:r>
            <a:r>
              <a:rPr lang="en-US" sz="2400" dirty="0" smtClean="0"/>
              <a:t> </a:t>
            </a:r>
            <a:r>
              <a:rPr lang="en-US" sz="2400" dirty="0" err="1" smtClean="0"/>
              <a:t>onih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galerijom</a:t>
            </a:r>
            <a:r>
              <a:rPr lang="en-US" sz="2400" dirty="0" smtClean="0"/>
              <a:t> </a:t>
            </a:r>
            <a:r>
              <a:rPr lang="en-US" sz="2400" dirty="0" err="1" smtClean="0"/>
              <a:t>prolaze</a:t>
            </a:r>
            <a:r>
              <a:rPr lang="en-US" sz="2400" dirty="0" smtClean="0"/>
              <a:t>,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zatvoreni</a:t>
            </a:r>
            <a:r>
              <a:rPr lang="en-US" sz="2400" dirty="0" smtClean="0"/>
              <a:t> do </a:t>
            </a:r>
            <a:r>
              <a:rPr lang="en-US" sz="2400" dirty="0" err="1" smtClean="0"/>
              <a:t>visine</a:t>
            </a:r>
            <a:r>
              <a:rPr lang="en-US" sz="2400" dirty="0" smtClean="0"/>
              <a:t> </a:t>
            </a:r>
            <a:r>
              <a:rPr lang="en-US" sz="2400" dirty="0" err="1" smtClean="0"/>
              <a:t>iznad</a:t>
            </a:r>
            <a:r>
              <a:rPr lang="en-US" sz="2400" dirty="0" smtClean="0"/>
              <a:t> </a:t>
            </a:r>
            <a:r>
              <a:rPr lang="en-US" sz="2400" dirty="0" err="1" smtClean="0"/>
              <a:t>nivoa</a:t>
            </a:r>
            <a:r>
              <a:rPr lang="en-US" sz="2400" dirty="0" smtClean="0"/>
              <a:t> </a:t>
            </a:r>
            <a:r>
              <a:rPr lang="en-US" sz="2400" dirty="0" err="1" smtClean="0"/>
              <a:t>oka</a:t>
            </a:r>
            <a:r>
              <a:rPr lang="en-US" sz="2400" dirty="0" smtClean="0"/>
              <a:t>, </a:t>
            </a:r>
            <a:r>
              <a:rPr lang="en-US" sz="2400" dirty="0" err="1" smtClean="0"/>
              <a:t>pošto</a:t>
            </a:r>
            <a:r>
              <a:rPr lang="en-US" sz="2400" dirty="0" smtClean="0"/>
              <a:t> se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prostorije</a:t>
            </a:r>
            <a:r>
              <a:rPr lang="en-US" sz="2400" dirty="0" smtClean="0"/>
              <a:t> </a:t>
            </a:r>
            <a:r>
              <a:rPr lang="en-US" sz="2400" dirty="0" err="1" smtClean="0"/>
              <a:t>prema</a:t>
            </a:r>
            <a:r>
              <a:rPr lang="en-US" sz="2400" dirty="0" smtClean="0"/>
              <a:t> </a:t>
            </a:r>
            <a:r>
              <a:rPr lang="en-US" sz="2400" dirty="0" err="1" smtClean="0"/>
              <a:t>galeriji</a:t>
            </a:r>
            <a:r>
              <a:rPr lang="en-US" sz="2400" dirty="0" smtClean="0"/>
              <a:t> </a:t>
            </a:r>
            <a:r>
              <a:rPr lang="en-US" sz="2400" dirty="0" err="1" smtClean="0"/>
              <a:t>postavljaju</a:t>
            </a:r>
            <a:r>
              <a:rPr lang="en-US" sz="2400" dirty="0" smtClean="0"/>
              <a:t> </a:t>
            </a:r>
            <a:r>
              <a:rPr lang="en-US" sz="2400" dirty="0" err="1" smtClean="0"/>
              <a:t>trake</a:t>
            </a:r>
            <a:r>
              <a:rPr lang="en-US" sz="2400" dirty="0" smtClean="0"/>
              <a:t> </a:t>
            </a:r>
            <a:r>
              <a:rPr lang="en-US" sz="2400" dirty="0" err="1" smtClean="0"/>
              <a:t>prozora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visokim</a:t>
            </a:r>
            <a:r>
              <a:rPr lang="en-US" sz="2400" dirty="0" smtClean="0"/>
              <a:t> </a:t>
            </a:r>
            <a:r>
              <a:rPr lang="en-US" sz="2400" dirty="0" err="1" smtClean="0"/>
              <a:t>parapetom</a:t>
            </a:r>
            <a:r>
              <a:rPr lang="en-US" sz="2400" dirty="0" smtClean="0"/>
              <a:t>.</a:t>
            </a:r>
            <a:r>
              <a:rPr lang="sr-Latn-RS" sz="2400" dirty="0" smtClean="0"/>
              <a:t>  </a:t>
            </a:r>
            <a:r>
              <a:rPr lang="en-US" sz="2400" dirty="0" err="1" smtClean="0"/>
              <a:t>Spuštanjem</a:t>
            </a:r>
            <a:r>
              <a:rPr lang="en-US" sz="2400" dirty="0" smtClean="0"/>
              <a:t> </a:t>
            </a:r>
            <a:r>
              <a:rPr lang="en-US" sz="2400" dirty="0" err="1" smtClean="0"/>
              <a:t>nivoa</a:t>
            </a:r>
            <a:r>
              <a:rPr lang="en-US" sz="2400" dirty="0" smtClean="0"/>
              <a:t> </a:t>
            </a:r>
            <a:r>
              <a:rPr lang="en-US" sz="2400" dirty="0" err="1" smtClean="0"/>
              <a:t>pristupne</a:t>
            </a:r>
            <a:r>
              <a:rPr lang="en-US" sz="2400" dirty="0" smtClean="0"/>
              <a:t> </a:t>
            </a:r>
            <a:r>
              <a:rPr lang="en-US" sz="2400" dirty="0" err="1" smtClean="0"/>
              <a:t>galerije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odvajanjem</a:t>
            </a:r>
            <a:r>
              <a:rPr lang="en-US" sz="2400" dirty="0" smtClean="0"/>
              <a:t> </a:t>
            </a:r>
            <a:r>
              <a:rPr lang="sr-Latn-RS" sz="2400" dirty="0" smtClean="0"/>
              <a:t>volumena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stanovima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galerije</a:t>
            </a:r>
            <a:r>
              <a:rPr lang="en-US" sz="2400" dirty="0" smtClean="0"/>
              <a:t>, </a:t>
            </a:r>
            <a:r>
              <a:rPr lang="sr-Latn-RS" sz="2400" dirty="0" smtClean="0"/>
              <a:t>može se </a:t>
            </a:r>
            <a:r>
              <a:rPr lang="en-US" sz="2400" dirty="0" err="1" smtClean="0"/>
              <a:t>neutrali</a:t>
            </a:r>
            <a:r>
              <a:rPr lang="sr-Latn-RS" sz="2400" dirty="0" smtClean="0"/>
              <a:t>sati</a:t>
            </a:r>
            <a:r>
              <a:rPr lang="en-US" sz="2400" dirty="0" smtClean="0"/>
              <a:t> </a:t>
            </a:r>
            <a:r>
              <a:rPr lang="en-US" sz="2400" dirty="0" err="1" smtClean="0"/>
              <a:t>ovaj</a:t>
            </a:r>
            <a:r>
              <a:rPr lang="en-US" sz="2400" dirty="0" smtClean="0"/>
              <a:t> </a:t>
            </a:r>
            <a:r>
              <a:rPr lang="en-US" sz="2400" dirty="0" err="1" smtClean="0"/>
              <a:t>nedostatak</a:t>
            </a:r>
            <a:r>
              <a:rPr lang="en-US" sz="2400" dirty="0" smtClean="0"/>
              <a:t>.</a:t>
            </a:r>
          </a:p>
          <a:p>
            <a:endParaRPr lang="sr-Latn-R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r"/>
            <a:r>
              <a:rPr lang="sr-Latn-C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Definisanje pojma</a:t>
            </a:r>
          </a:p>
          <a:p>
            <a:pPr algn="r"/>
            <a:endParaRPr lang="sr-Latn-C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sr-Latn-CS" sz="2400" dirty="0" smtClean="0">
                <a:solidFill>
                  <a:schemeClr val="tx1"/>
                </a:solidFill>
              </a:rPr>
              <a:t>Pojam </a:t>
            </a:r>
            <a:r>
              <a:rPr lang="sr-Latn-CS" sz="2400" b="1" dirty="0">
                <a:solidFill>
                  <a:schemeClr val="tx1"/>
                </a:solidFill>
              </a:rPr>
              <a:t>individualizacije</a:t>
            </a:r>
            <a:r>
              <a:rPr lang="sr-Latn-CS" sz="2400" dirty="0">
                <a:solidFill>
                  <a:schemeClr val="tx1"/>
                </a:solidFill>
              </a:rPr>
              <a:t> u stambenoj </a:t>
            </a:r>
            <a:r>
              <a:rPr lang="sr-Latn-CS" sz="2400" dirty="0" smtClean="0">
                <a:solidFill>
                  <a:schemeClr val="tx1"/>
                </a:solidFill>
              </a:rPr>
              <a:t>arhitekturi podrazumeva sposobnost stambenih objekata:</a:t>
            </a:r>
          </a:p>
          <a:p>
            <a:pPr algn="r" defTabSz="457200">
              <a:tabLst>
                <a:tab pos="457200" algn="l"/>
              </a:tabLst>
            </a:pPr>
            <a:r>
              <a:rPr lang="sr-Latn-CS" sz="2400" dirty="0" smtClean="0">
                <a:solidFill>
                  <a:schemeClr val="tx1"/>
                </a:solidFill>
              </a:rPr>
              <a:t>*	da </a:t>
            </a:r>
            <a:r>
              <a:rPr lang="sr-Latn-CS" sz="2400" dirty="0">
                <a:solidFill>
                  <a:schemeClr val="tx1"/>
                </a:solidFill>
              </a:rPr>
              <a:t>"odgovore na sve veće </a:t>
            </a:r>
            <a:r>
              <a:rPr lang="sr-Latn-CS" sz="2400" dirty="0" smtClean="0">
                <a:solidFill>
                  <a:schemeClr val="tx1"/>
                </a:solidFill>
              </a:rPr>
              <a:t>zahteve za artikulacijom </a:t>
            </a:r>
            <a:r>
              <a:rPr lang="sr-Latn-CS" sz="2400" dirty="0">
                <a:solidFill>
                  <a:schemeClr val="tx1"/>
                </a:solidFill>
              </a:rPr>
              <a:t>individualnosti </a:t>
            </a:r>
            <a:r>
              <a:rPr lang="sr-Latn-CS" sz="2400" dirty="0" smtClean="0">
                <a:solidFill>
                  <a:schemeClr val="tx1"/>
                </a:solidFill>
              </a:rPr>
              <a:t>svakog </a:t>
            </a:r>
            <a:r>
              <a:rPr lang="sr-Latn-CS" sz="2400" dirty="0">
                <a:solidFill>
                  <a:schemeClr val="tx1"/>
                </a:solidFill>
              </a:rPr>
              <a:t>korisnika" </a:t>
            </a:r>
            <a:r>
              <a:rPr lang="sr-Latn-CS" sz="2400" dirty="0" smtClean="0">
                <a:solidFill>
                  <a:schemeClr val="tx1"/>
                </a:solidFill>
              </a:rPr>
              <a:t>(</a:t>
            </a:r>
            <a:r>
              <a:rPr lang="sr-Latn-CS" sz="2400" dirty="0">
                <a:solidFill>
                  <a:schemeClr val="tx1"/>
                </a:solidFill>
              </a:rPr>
              <a:t>Ferre, </a:t>
            </a:r>
            <a:r>
              <a:rPr lang="sr-Latn-CS" sz="2400" dirty="0" smtClean="0">
                <a:solidFill>
                  <a:schemeClr val="tx1"/>
                </a:solidFill>
              </a:rPr>
              <a:t>Salij)</a:t>
            </a:r>
          </a:p>
          <a:p>
            <a:pPr algn="r" defTabSz="457200">
              <a:tabLst>
                <a:tab pos="457200" algn="l"/>
              </a:tabLst>
            </a:pPr>
            <a:r>
              <a:rPr lang="sr-Latn-CS" sz="2400" dirty="0">
                <a:solidFill>
                  <a:schemeClr val="tx1"/>
                </a:solidFill>
              </a:rPr>
              <a:t>*	</a:t>
            </a:r>
            <a:r>
              <a:rPr lang="sr-Latn-CS" sz="2400" dirty="0" smtClean="0">
                <a:solidFill>
                  <a:schemeClr val="tx1"/>
                </a:solidFill>
              </a:rPr>
              <a:t>da obezbede stanarima jedinstvenost, intimnost i identitet u okviru sve većih i gušće naseljenih gradova (Forster)</a:t>
            </a:r>
            <a:endParaRPr lang="sr-Latn-CS" sz="2400" dirty="0">
              <a:solidFill>
                <a:schemeClr val="tx1"/>
              </a:solidFill>
            </a:endParaRPr>
          </a:p>
          <a:p>
            <a:pPr algn="r" defTabSz="457200">
              <a:tabLst>
                <a:tab pos="457200" algn="l"/>
              </a:tabLst>
            </a:pPr>
            <a:r>
              <a:rPr lang="sr-Latn-CS" sz="2400" dirty="0" smtClean="0">
                <a:solidFill>
                  <a:schemeClr val="tx1"/>
                </a:solidFill>
              </a:rPr>
              <a:t>*	da </a:t>
            </a:r>
            <a:r>
              <a:rPr lang="sr-Latn-CS" sz="2400" dirty="0">
                <a:solidFill>
                  <a:schemeClr val="tx1"/>
                </a:solidFill>
              </a:rPr>
              <a:t>budu posmatrani "kao </a:t>
            </a:r>
            <a:r>
              <a:rPr lang="sr-Latn-CS" sz="2400" dirty="0" smtClean="0">
                <a:solidFill>
                  <a:schemeClr val="tx1"/>
                </a:solidFill>
              </a:rPr>
              <a:t>odelo </a:t>
            </a:r>
            <a:r>
              <a:rPr lang="sr-Latn-CS" sz="2400" dirty="0">
                <a:solidFill>
                  <a:schemeClr val="tx1"/>
                </a:solidFill>
              </a:rPr>
              <a:t>krojeno prema </a:t>
            </a:r>
            <a:r>
              <a:rPr lang="sr-Latn-CS" sz="2400" dirty="0" smtClean="0">
                <a:solidFill>
                  <a:schemeClr val="tx1"/>
                </a:solidFill>
              </a:rPr>
              <a:t>subjektivnim željama </a:t>
            </a:r>
            <a:r>
              <a:rPr lang="sr-Latn-CS" sz="2400" dirty="0">
                <a:solidFill>
                  <a:schemeClr val="tx1"/>
                </a:solidFill>
              </a:rPr>
              <a:t>korisnika" (Ebner et al</a:t>
            </a:r>
            <a:r>
              <a:rPr lang="sr-Latn-CS" sz="2400" dirty="0" smtClean="0">
                <a:solidFill>
                  <a:schemeClr val="tx1"/>
                </a:solidFill>
              </a:rPr>
              <a:t>.)</a:t>
            </a:r>
          </a:p>
          <a:p>
            <a:pPr algn="r" defTabSz="457200">
              <a:buFont typeface="Arial" charset="0"/>
              <a:buChar char="•"/>
              <a:tabLst>
                <a:tab pos="457200" algn="l"/>
              </a:tabLst>
            </a:pPr>
            <a:endParaRPr lang="sr-Latn-CS" sz="2400" dirty="0">
              <a:solidFill>
                <a:schemeClr val="tx1"/>
              </a:solidFill>
            </a:endParaRPr>
          </a:p>
          <a:p>
            <a:pPr algn="r" defTabSz="457200">
              <a:tabLst>
                <a:tab pos="457200" algn="l"/>
              </a:tabLst>
            </a:pPr>
            <a:r>
              <a:rPr lang="sr-Latn-CS" sz="2400" b="1" dirty="0" smtClean="0">
                <a:solidFill>
                  <a:schemeClr val="tx1"/>
                </a:solidFill>
              </a:rPr>
              <a:t>Koncept individualizacije u stambenoj arhitekturi podrazumeva širok i sveobuhvatan pristup koji se odnosi na identifikaciju onih karakteristika porodičnog stanovanja čija će primena u višeporodičnom doprineti podizanju njegovog stepena individualnosti.</a:t>
            </a:r>
            <a:endParaRPr lang="sr-Latn-CS" sz="2400" dirty="0" smtClean="0">
              <a:solidFill>
                <a:schemeClr val="tx1"/>
              </a:solidFill>
            </a:endParaRPr>
          </a:p>
          <a:p>
            <a:pPr algn="l" defTabSz="457200">
              <a:tabLst>
                <a:tab pos="457200" algn="l"/>
              </a:tabLst>
            </a:pPr>
            <a:endParaRPr lang="sr-Latn-CS" sz="2800" dirty="0" smtClean="0">
              <a:solidFill>
                <a:schemeClr val="tx1"/>
              </a:solidFill>
            </a:endParaRPr>
          </a:p>
          <a:p>
            <a:pPr algn="l" defTabSz="457200">
              <a:tabLst>
                <a:tab pos="457200" algn="l"/>
              </a:tabLst>
            </a:pPr>
            <a:endParaRPr lang="sr-Latn-C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9834" y="1857364"/>
            <a:ext cx="6534166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857359"/>
            <a:ext cx="2500298" cy="500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algn="r"/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Pristup stanovima preko pripadajućih otvorenih površina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accent3">
              <a:lumMod val="75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r-Latn-CS" sz="2000" dirty="0">
                <a:solidFill>
                  <a:schemeClr val="tx1"/>
                </a:solidFill>
              </a:rPr>
              <a:t> Hollainhof, Gent, Belgija, Neutelings/Riedijk, 1999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r"/>
            <a:endParaRPr lang="sr-Latn-CS" sz="20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291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Ulaz</a:t>
            </a:r>
            <a:r>
              <a:rPr lang="en-US" sz="2400" dirty="0" smtClean="0"/>
              <a:t> u </a:t>
            </a:r>
            <a:r>
              <a:rPr lang="en-US" sz="2400" dirty="0" err="1" smtClean="0"/>
              <a:t>stan</a:t>
            </a:r>
            <a:r>
              <a:rPr lang="en-US" sz="2400" dirty="0" smtClean="0"/>
              <a:t> </a:t>
            </a:r>
            <a:r>
              <a:rPr lang="en-US" sz="2400" dirty="0" err="1" smtClean="0"/>
              <a:t>preko</a:t>
            </a:r>
            <a:r>
              <a:rPr lang="en-US" sz="2400" dirty="0" smtClean="0"/>
              <a:t> </a:t>
            </a:r>
            <a:r>
              <a:rPr lang="en-US" sz="2400" dirty="0" err="1" smtClean="0"/>
              <a:t>pripadajuće</a:t>
            </a:r>
            <a:r>
              <a:rPr lang="en-US" sz="2400" dirty="0" smtClean="0"/>
              <a:t> </a:t>
            </a:r>
            <a:r>
              <a:rPr lang="en-US" sz="2400" dirty="0" err="1" smtClean="0"/>
              <a:t>otvorene</a:t>
            </a:r>
            <a:r>
              <a:rPr lang="en-US" sz="2400" dirty="0" smtClean="0"/>
              <a:t> </a:t>
            </a:r>
            <a:r>
              <a:rPr lang="en-US" sz="2400" dirty="0" err="1" smtClean="0"/>
              <a:t>površine</a:t>
            </a:r>
            <a:r>
              <a:rPr lang="en-US" sz="2400" dirty="0" smtClean="0"/>
              <a:t>,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sr-Latn-RS" sz="2400" dirty="0" smtClean="0"/>
              <a:t>analogije sa dvorištem</a:t>
            </a:r>
            <a:r>
              <a:rPr lang="en-US" sz="2400" dirty="0" smtClean="0"/>
              <a:t> </a:t>
            </a:r>
            <a:r>
              <a:rPr lang="en-US" sz="2400" dirty="0" err="1" smtClean="0"/>
              <a:t>porodične</a:t>
            </a:r>
            <a:r>
              <a:rPr lang="en-US" sz="2400" dirty="0" smtClean="0"/>
              <a:t> </a:t>
            </a:r>
            <a:r>
              <a:rPr lang="en-US" sz="2400" dirty="0" err="1" smtClean="0"/>
              <a:t>kuće</a:t>
            </a:r>
            <a:r>
              <a:rPr lang="en-US" sz="2400" dirty="0" smtClean="0"/>
              <a:t>, </a:t>
            </a:r>
            <a:r>
              <a:rPr lang="sr-Latn-RS" sz="2400" dirty="0" smtClean="0"/>
              <a:t>najlakše se može</a:t>
            </a:r>
            <a:r>
              <a:rPr lang="en-US" sz="2400" dirty="0" smtClean="0"/>
              <a:t> </a:t>
            </a:r>
            <a:r>
              <a:rPr lang="en-US" sz="2400" dirty="0" err="1" smtClean="0"/>
              <a:t>obezbediti</a:t>
            </a:r>
            <a:r>
              <a:rPr lang="en-US" sz="2400" dirty="0" smtClean="0"/>
              <a:t> </a:t>
            </a:r>
            <a:r>
              <a:rPr lang="en-US" sz="2400" dirty="0" err="1" smtClean="0"/>
              <a:t>stanovima</a:t>
            </a:r>
            <a:r>
              <a:rPr lang="en-US" sz="2400" dirty="0" smtClean="0"/>
              <a:t> u </a:t>
            </a:r>
            <a:r>
              <a:rPr lang="en-US" sz="2400" dirty="0" err="1" smtClean="0"/>
              <a:t>prizemlju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5983" y="1857364"/>
            <a:ext cx="2948017" cy="460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57364"/>
            <a:ext cx="6143636" cy="460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</p:spPr>
        <p:txBody>
          <a:bodyPr>
            <a:noAutofit/>
          </a:bodyPr>
          <a:lstStyle/>
          <a:p>
            <a:pPr algn="r"/>
            <a:r>
              <a:rPr lang="sr-Latn-CS" sz="1800" dirty="0">
                <a:solidFill>
                  <a:schemeClr val="tx1"/>
                </a:solidFill>
              </a:rPr>
              <a:t> </a:t>
            </a:r>
            <a:r>
              <a:rPr lang="en-US" sz="2000" spc="-50" dirty="0" err="1" smtClean="0">
                <a:solidFill>
                  <a:schemeClr val="tx1"/>
                </a:solidFill>
              </a:rPr>
              <a:t>Stamb</a:t>
            </a:r>
            <a:r>
              <a:rPr lang="sr-Latn-RS" sz="2000" spc="-50" dirty="0" smtClean="0">
                <a:solidFill>
                  <a:schemeClr val="tx1"/>
                </a:solidFill>
              </a:rPr>
              <a:t>ena </a:t>
            </a:r>
            <a:r>
              <a:rPr lang="en-US" sz="2000" spc="-50" dirty="0" err="1" smtClean="0">
                <a:solidFill>
                  <a:schemeClr val="tx1"/>
                </a:solidFill>
              </a:rPr>
              <a:t>zgrada</a:t>
            </a:r>
            <a:r>
              <a:rPr lang="en-US" sz="2000" spc="-50" dirty="0" smtClean="0">
                <a:solidFill>
                  <a:schemeClr val="tx1"/>
                </a:solidFill>
              </a:rPr>
              <a:t> </a:t>
            </a:r>
            <a:r>
              <a:rPr lang="en-US" sz="2000" spc="-50" dirty="0">
                <a:solidFill>
                  <a:schemeClr val="tx1"/>
                </a:solidFill>
              </a:rPr>
              <a:t>u </a:t>
            </a:r>
            <a:r>
              <a:rPr lang="en-US" sz="2000" spc="-50" dirty="0" err="1">
                <a:solidFill>
                  <a:schemeClr val="tx1"/>
                </a:solidFill>
              </a:rPr>
              <a:t>Breitenfurterstra</a:t>
            </a:r>
            <a:r>
              <a:rPr lang="sr-Latn-CS" sz="2000" spc="-50" dirty="0">
                <a:solidFill>
                  <a:schemeClr val="tx1"/>
                </a:solidFill>
              </a:rPr>
              <a:t>ss</a:t>
            </a:r>
            <a:r>
              <a:rPr lang="en-US" sz="2000" spc="-50" dirty="0">
                <a:solidFill>
                  <a:schemeClr val="tx1"/>
                </a:solidFill>
              </a:rPr>
              <a:t>e, </a:t>
            </a:r>
            <a:r>
              <a:rPr lang="en-US" sz="2000" spc="-50" dirty="0" err="1">
                <a:solidFill>
                  <a:schemeClr val="tx1"/>
                </a:solidFill>
              </a:rPr>
              <a:t>Beč</a:t>
            </a:r>
            <a:r>
              <a:rPr lang="en-US" sz="2000" spc="-50" dirty="0">
                <a:solidFill>
                  <a:schemeClr val="tx1"/>
                </a:solidFill>
              </a:rPr>
              <a:t>, </a:t>
            </a:r>
            <a:r>
              <a:rPr lang="en-US" sz="2000" spc="-50" dirty="0" err="1">
                <a:solidFill>
                  <a:schemeClr val="tx1"/>
                </a:solidFill>
              </a:rPr>
              <a:t>Austrija</a:t>
            </a:r>
            <a:r>
              <a:rPr lang="en-US" sz="2000" spc="-50" dirty="0">
                <a:solidFill>
                  <a:schemeClr val="tx1"/>
                </a:solidFill>
              </a:rPr>
              <a:t>, </a:t>
            </a:r>
            <a:r>
              <a:rPr lang="en-US" sz="2000" spc="-50" dirty="0" err="1" smtClean="0">
                <a:solidFill>
                  <a:schemeClr val="tx1"/>
                </a:solidFill>
              </a:rPr>
              <a:t>Wimmer</a:t>
            </a:r>
            <a:r>
              <a:rPr lang="sr-Latn-RS" sz="2000" spc="-50" dirty="0" smtClean="0">
                <a:solidFill>
                  <a:schemeClr val="tx1"/>
                </a:solidFill>
              </a:rPr>
              <a:t>&amp;</a:t>
            </a:r>
            <a:r>
              <a:rPr lang="en-US" sz="2000" spc="-50" dirty="0" smtClean="0">
                <a:solidFill>
                  <a:schemeClr val="tx1"/>
                </a:solidFill>
              </a:rPr>
              <a:t>Partner</a:t>
            </a:r>
            <a:r>
              <a:rPr lang="en-US" sz="2000" spc="-50" dirty="0">
                <a:solidFill>
                  <a:schemeClr val="tx1"/>
                </a:solidFill>
              </a:rPr>
              <a:t>, 2001</a:t>
            </a:r>
            <a:endParaRPr lang="en-US" sz="2000" spc="-50" dirty="0" smtClean="0">
              <a:solidFill>
                <a:schemeClr val="tx1"/>
              </a:solidFill>
            </a:endParaRPr>
          </a:p>
          <a:p>
            <a:pPr algn="l"/>
            <a:endParaRPr lang="sr-Latn-CS" sz="1800" dirty="0" smtClean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9144000" cy="571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Pristup stanovima preko pripadajućih otvorenih površina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291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Takođe se </a:t>
            </a:r>
            <a:r>
              <a:rPr lang="sr-Latn-RS" sz="2400" dirty="0" smtClean="0"/>
              <a:t>i stanovima na višim </a:t>
            </a:r>
            <a:r>
              <a:rPr lang="sr-Latn-RS" sz="2400" dirty="0" smtClean="0"/>
              <a:t>etažama može obezbediti u</a:t>
            </a:r>
            <a:r>
              <a:rPr lang="en-US" sz="2400" dirty="0" err="1" smtClean="0"/>
              <a:t>laz</a:t>
            </a:r>
            <a:r>
              <a:rPr lang="en-US" sz="2400" dirty="0" smtClean="0"/>
              <a:t> </a:t>
            </a:r>
            <a:r>
              <a:rPr lang="en-US" sz="2400" dirty="0" err="1" smtClean="0"/>
              <a:t>preko</a:t>
            </a:r>
            <a:r>
              <a:rPr lang="en-US" sz="2400" dirty="0" smtClean="0"/>
              <a:t> </a:t>
            </a:r>
            <a:r>
              <a:rPr lang="en-US" sz="2400" dirty="0" err="1" smtClean="0"/>
              <a:t>pripadajuće</a:t>
            </a:r>
            <a:r>
              <a:rPr lang="en-US" sz="2400" dirty="0" smtClean="0"/>
              <a:t> </a:t>
            </a:r>
            <a:r>
              <a:rPr lang="en-US" sz="2400" dirty="0" err="1" smtClean="0"/>
              <a:t>otvorene</a:t>
            </a:r>
            <a:r>
              <a:rPr lang="en-US" sz="2400" dirty="0" smtClean="0"/>
              <a:t> </a:t>
            </a:r>
            <a:r>
              <a:rPr lang="en-US" sz="2400" dirty="0" err="1" smtClean="0"/>
              <a:t>površine</a:t>
            </a:r>
            <a:r>
              <a:rPr lang="sr-Latn-RS" sz="2400" dirty="0" smtClean="0"/>
              <a:t>, </a:t>
            </a:r>
            <a:r>
              <a:rPr lang="sr-Latn-RS" sz="2400" dirty="0" smtClean="0"/>
              <a:t>i</a:t>
            </a:r>
            <a:r>
              <a:rPr lang="en-US" sz="2400" dirty="0" err="1" smtClean="0"/>
              <a:t>ako</a:t>
            </a:r>
            <a:r>
              <a:rPr lang="en-US" sz="2400" dirty="0" smtClean="0"/>
              <a:t> </a:t>
            </a:r>
            <a:r>
              <a:rPr lang="sr-Latn-RS" sz="2400" dirty="0" smtClean="0"/>
              <a:t>j</a:t>
            </a:r>
            <a:r>
              <a:rPr lang="en-US" sz="2400" dirty="0" smtClean="0"/>
              <a:t>e ova </a:t>
            </a:r>
            <a:r>
              <a:rPr lang="en-US" sz="2400" dirty="0" err="1" smtClean="0"/>
              <a:t>šema</a:t>
            </a:r>
            <a:r>
              <a:rPr lang="en-US" sz="2400" dirty="0" smtClean="0"/>
              <a:t> </a:t>
            </a:r>
            <a:r>
              <a:rPr lang="sr-Latn-RS" sz="2400" dirty="0" smtClean="0"/>
              <a:t>krajnje neuobičajena </a:t>
            </a:r>
            <a:r>
              <a:rPr lang="sr-Latn-RS" sz="2400" dirty="0" smtClean="0"/>
              <a:t>i susreće se izuzetno retko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642918"/>
            <a:ext cx="4419599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algn="r"/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Stanovi sa zasebnim ulazima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bg1">
              <a:lumMod val="65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2000" dirty="0" err="1" smtClean="0">
                <a:solidFill>
                  <a:schemeClr val="tx1"/>
                </a:solidFill>
              </a:rPr>
              <a:t>Eulachpark</a:t>
            </a:r>
            <a:r>
              <a:rPr lang="en-US" sz="2000" dirty="0">
                <a:solidFill>
                  <a:schemeClr val="tx1"/>
                </a:solidFill>
              </a:rPr>
              <a:t>, Winterthur, </a:t>
            </a:r>
            <a:r>
              <a:rPr lang="en-US" sz="2000" dirty="0" err="1">
                <a:solidFill>
                  <a:schemeClr val="tx1"/>
                </a:solidFill>
              </a:rPr>
              <a:t>Švajcarska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Burkhalter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  <a:r>
              <a:rPr lang="en-US" sz="2000" dirty="0" err="1">
                <a:solidFill>
                  <a:schemeClr val="tx1"/>
                </a:solidFill>
              </a:rPr>
              <a:t>Sumi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Arch</a:t>
            </a:r>
            <a:r>
              <a:rPr lang="sr-Latn-RS" sz="2000" dirty="0" smtClean="0">
                <a:solidFill>
                  <a:schemeClr val="tx1"/>
                </a:solidFill>
              </a:rPr>
              <a:t>.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>
                <a:solidFill>
                  <a:schemeClr val="tx1"/>
                </a:solidFill>
              </a:rPr>
              <a:t>2006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sr-Latn-CS" sz="2000" dirty="0" smtClean="0">
              <a:solidFill>
                <a:schemeClr val="tx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1669930" y="3411080"/>
            <a:ext cx="1375015" cy="471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642918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razliku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porodičnih</a:t>
            </a:r>
            <a:r>
              <a:rPr lang="en-US" sz="2400" dirty="0" smtClean="0"/>
              <a:t> </a:t>
            </a:r>
            <a:r>
              <a:rPr lang="en-US" sz="2400" dirty="0" err="1" smtClean="0"/>
              <a:t>kuća</a:t>
            </a:r>
            <a:r>
              <a:rPr lang="en-US" sz="2400" dirty="0" smtClean="0"/>
              <a:t>,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imaju</a:t>
            </a:r>
            <a:r>
              <a:rPr lang="en-US" sz="2400" dirty="0" smtClean="0"/>
              <a:t> </a:t>
            </a:r>
            <a:r>
              <a:rPr lang="en-US" sz="2400" dirty="0" err="1" smtClean="0"/>
              <a:t>svaka</a:t>
            </a:r>
            <a:r>
              <a:rPr lang="en-US" sz="2400" dirty="0" smtClean="0"/>
              <a:t> </a:t>
            </a:r>
            <a:r>
              <a:rPr lang="en-US" sz="2400" dirty="0" err="1" smtClean="0"/>
              <a:t>svoj</a:t>
            </a:r>
            <a:r>
              <a:rPr lang="en-US" sz="2400" dirty="0" smtClean="0"/>
              <a:t> </a:t>
            </a:r>
            <a:r>
              <a:rPr lang="en-US" sz="2400" dirty="0" err="1" smtClean="0"/>
              <a:t>sopstveni</a:t>
            </a:r>
            <a:r>
              <a:rPr lang="en-US" sz="2400" dirty="0" smtClean="0"/>
              <a:t> </a:t>
            </a:r>
            <a:r>
              <a:rPr lang="en-US" sz="2400" dirty="0" err="1" smtClean="0"/>
              <a:t>ulaz</a:t>
            </a:r>
            <a:r>
              <a:rPr lang="en-US" sz="2400" dirty="0" smtClean="0"/>
              <a:t>, u </a:t>
            </a:r>
            <a:r>
              <a:rPr lang="sr-Latn-RS" sz="2400" dirty="0" smtClean="0"/>
              <a:t>višeporodičnim </a:t>
            </a:r>
            <a:r>
              <a:rPr lang="en-US" sz="2400" dirty="0" smtClean="0"/>
              <a:t> </a:t>
            </a:r>
            <a:r>
              <a:rPr lang="en-US" sz="2400" dirty="0" err="1" smtClean="0"/>
              <a:t>stamb</a:t>
            </a:r>
            <a:r>
              <a:rPr lang="sr-Latn-RS" sz="2400" dirty="0" smtClean="0"/>
              <a:t>enim</a:t>
            </a:r>
            <a:r>
              <a:rPr lang="en-US" sz="2400" dirty="0" smtClean="0"/>
              <a:t> </a:t>
            </a:r>
            <a:r>
              <a:rPr lang="en-US" sz="2400" dirty="0" err="1" smtClean="0"/>
              <a:t>zgradama</a:t>
            </a:r>
            <a:r>
              <a:rPr lang="en-US" sz="2400" dirty="0" smtClean="0"/>
              <a:t> </a:t>
            </a:r>
            <a:r>
              <a:rPr lang="en-US" sz="2400" dirty="0" err="1" smtClean="0"/>
              <a:t>postoji</a:t>
            </a:r>
            <a:r>
              <a:rPr lang="en-US" sz="2400" dirty="0" smtClean="0"/>
              <a:t> </a:t>
            </a:r>
            <a:r>
              <a:rPr lang="en-US" sz="2400" dirty="0" err="1" smtClean="0"/>
              <a:t>jedan</a:t>
            </a:r>
            <a:r>
              <a:rPr lang="en-US" sz="2400" dirty="0" smtClean="0"/>
              <a:t> </a:t>
            </a:r>
            <a:r>
              <a:rPr lang="en-US" sz="2400" dirty="0" err="1" smtClean="0"/>
              <a:t>ulaz</a:t>
            </a:r>
            <a:r>
              <a:rPr lang="en-US" sz="2400" dirty="0" smtClean="0"/>
              <a:t> u </a:t>
            </a:r>
            <a:r>
              <a:rPr lang="en-US" sz="2400" dirty="0" err="1" smtClean="0"/>
              <a:t>zgradu</a:t>
            </a:r>
            <a:r>
              <a:rPr lang="en-US" sz="2400" dirty="0" smtClean="0"/>
              <a:t> a </a:t>
            </a:r>
            <a:r>
              <a:rPr lang="en-US" sz="2400" dirty="0" err="1" smtClean="0"/>
              <a:t>ulazi</a:t>
            </a:r>
            <a:r>
              <a:rPr lang="en-US" sz="2400" dirty="0" smtClean="0"/>
              <a:t> u </a:t>
            </a:r>
            <a:r>
              <a:rPr lang="en-US" sz="2400" dirty="0" err="1" smtClean="0"/>
              <a:t>sve</a:t>
            </a:r>
            <a:r>
              <a:rPr lang="en-US" sz="2400" dirty="0" smtClean="0"/>
              <a:t> </a:t>
            </a:r>
            <a:r>
              <a:rPr lang="en-US" sz="2400" dirty="0" err="1" smtClean="0"/>
              <a:t>stanove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preko</a:t>
            </a:r>
            <a:r>
              <a:rPr lang="en-US" sz="2400" dirty="0" smtClean="0"/>
              <a:t> </a:t>
            </a:r>
            <a:r>
              <a:rPr lang="en-US" sz="2400" dirty="0" err="1" smtClean="0"/>
              <a:t>zajedničkih</a:t>
            </a:r>
            <a:r>
              <a:rPr lang="en-US" sz="2400" dirty="0" smtClean="0"/>
              <a:t>, </a:t>
            </a:r>
            <a:r>
              <a:rPr lang="en-US" sz="2400" dirty="0" err="1" smtClean="0"/>
              <a:t>polujavnih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prostora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pPr>
              <a:defRPr/>
            </a:pPr>
            <a:r>
              <a:rPr lang="en-US" sz="2400" dirty="0" err="1" smtClean="0"/>
              <a:t>Zasebne</a:t>
            </a:r>
            <a:r>
              <a:rPr lang="en-US" sz="2400" dirty="0" smtClean="0"/>
              <a:t> </a:t>
            </a:r>
            <a:r>
              <a:rPr lang="en-US" sz="2400" dirty="0" err="1" smtClean="0"/>
              <a:t>ulaze</a:t>
            </a:r>
            <a:r>
              <a:rPr lang="en-US" sz="2400" dirty="0" smtClean="0"/>
              <a:t> je </a:t>
            </a:r>
            <a:r>
              <a:rPr lang="en-US" sz="2400" dirty="0" err="1" smtClean="0"/>
              <a:t>moguće</a:t>
            </a:r>
            <a:r>
              <a:rPr lang="en-US" sz="2400" dirty="0" smtClean="0"/>
              <a:t> </a:t>
            </a:r>
            <a:r>
              <a:rPr lang="sr-Latn-RS" sz="2400" dirty="0" smtClean="0"/>
              <a:t>najl</a:t>
            </a:r>
            <a:r>
              <a:rPr lang="en-US" sz="2400" dirty="0" err="1" smtClean="0"/>
              <a:t>ak</a:t>
            </a:r>
            <a:r>
              <a:rPr lang="sr-Latn-RS" sz="2400" dirty="0" smtClean="0"/>
              <a:t>še </a:t>
            </a:r>
            <a:r>
              <a:rPr lang="en-US" sz="2400" dirty="0" err="1" smtClean="0"/>
              <a:t>obezbediti</a:t>
            </a:r>
            <a:r>
              <a:rPr lang="en-US" sz="2400" dirty="0" smtClean="0"/>
              <a:t> </a:t>
            </a:r>
            <a:r>
              <a:rPr lang="en-US" sz="2400" dirty="0" err="1" smtClean="0"/>
              <a:t>stanovima</a:t>
            </a:r>
            <a:r>
              <a:rPr lang="en-US" sz="2400" dirty="0" smtClean="0"/>
              <a:t> u </a:t>
            </a:r>
            <a:r>
              <a:rPr lang="en-US" sz="2400" dirty="0" err="1" smtClean="0"/>
              <a:t>prizemlju</a:t>
            </a:r>
            <a:r>
              <a:rPr lang="en-US" sz="2400" dirty="0" smtClean="0"/>
              <a:t> - </a:t>
            </a:r>
            <a:r>
              <a:rPr lang="en-US" sz="2400" dirty="0" err="1" smtClean="0"/>
              <a:t>direktno</a:t>
            </a:r>
            <a:r>
              <a:rPr lang="en-US" sz="2400" dirty="0" smtClean="0"/>
              <a:t>,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preko</a:t>
            </a:r>
            <a:r>
              <a:rPr lang="en-US" sz="2400" dirty="0" smtClean="0"/>
              <a:t> </a:t>
            </a:r>
            <a:r>
              <a:rPr lang="en-US" sz="2400" dirty="0" err="1" smtClean="0"/>
              <a:t>pripadajuće</a:t>
            </a:r>
            <a:r>
              <a:rPr lang="en-US" sz="2400" dirty="0" smtClean="0"/>
              <a:t> </a:t>
            </a:r>
            <a:r>
              <a:rPr lang="en-US" sz="2400" dirty="0" err="1" smtClean="0"/>
              <a:t>otvorene</a:t>
            </a:r>
            <a:r>
              <a:rPr lang="en-US" sz="2400" dirty="0" smtClean="0"/>
              <a:t> </a:t>
            </a:r>
            <a:r>
              <a:rPr lang="en-US" sz="2400" dirty="0" err="1" smtClean="0"/>
              <a:t>površine</a:t>
            </a:r>
            <a:r>
              <a:rPr lang="sr-Latn-RS" sz="2400" dirty="0" smtClean="0"/>
              <a:t>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85926"/>
            <a:ext cx="4643438" cy="465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algn="r"/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Stanovi sa zasebnim ulazima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</p:spPr>
        <p:txBody>
          <a:bodyPr>
            <a:noAutofit/>
          </a:bodyPr>
          <a:lstStyle/>
          <a:p>
            <a:pPr algn="r"/>
            <a:r>
              <a:rPr lang="sr-Latn-CS" sz="2000" dirty="0" smtClean="0">
                <a:solidFill>
                  <a:schemeClr val="tx1"/>
                </a:solidFill>
              </a:rPr>
              <a:t>Egota </a:t>
            </a:r>
            <a:r>
              <a:rPr lang="sr-Latn-CS" sz="2000" dirty="0">
                <a:solidFill>
                  <a:schemeClr val="tx1"/>
                </a:solidFill>
              </a:rPr>
              <a:t>House, Tokio, Japan, Kazunari Sakamoto, 2004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r"/>
            <a:endParaRPr lang="sr-Latn-CS" sz="2400" dirty="0" smtClean="0">
              <a:solidFill>
                <a:schemeClr val="tx1"/>
              </a:solidFill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2236413"/>
            <a:ext cx="4429125" cy="426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64291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Takođe,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stanovima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etažama</a:t>
            </a:r>
            <a:r>
              <a:rPr lang="en-US" sz="2400" dirty="0" smtClean="0"/>
              <a:t> </a:t>
            </a:r>
            <a:r>
              <a:rPr lang="en-US" sz="2400" dirty="0" err="1" smtClean="0"/>
              <a:t>iznad</a:t>
            </a:r>
            <a:r>
              <a:rPr lang="en-US" sz="2400" dirty="0" smtClean="0"/>
              <a:t> </a:t>
            </a:r>
            <a:r>
              <a:rPr lang="en-US" sz="2400" dirty="0" err="1" smtClean="0"/>
              <a:t>prizemlja</a:t>
            </a:r>
            <a:r>
              <a:rPr lang="en-US" sz="2400" dirty="0" smtClean="0"/>
              <a:t>, </a:t>
            </a:r>
            <a:r>
              <a:rPr lang="sr-Latn-RS" sz="2400" dirty="0" smtClean="0"/>
              <a:t>može se obezbediti sopstveni ulaz, </a:t>
            </a:r>
            <a:r>
              <a:rPr lang="en-US" sz="2400" dirty="0" err="1" smtClean="0"/>
              <a:t>preko</a:t>
            </a:r>
            <a:r>
              <a:rPr lang="en-US" sz="2400" dirty="0" smtClean="0"/>
              <a:t> </a:t>
            </a:r>
            <a:r>
              <a:rPr lang="en-US" sz="2400" dirty="0" err="1" smtClean="0"/>
              <a:t>zasebnih</a:t>
            </a:r>
            <a:r>
              <a:rPr lang="en-US" sz="2400" dirty="0" smtClean="0"/>
              <a:t> </a:t>
            </a:r>
            <a:r>
              <a:rPr lang="en-US" sz="2400" dirty="0" err="1" smtClean="0"/>
              <a:t>pristupnih</a:t>
            </a:r>
            <a:r>
              <a:rPr lang="en-US" sz="2400" dirty="0" smtClean="0"/>
              <a:t> </a:t>
            </a:r>
            <a:r>
              <a:rPr lang="en-US" sz="2400" dirty="0" err="1" smtClean="0"/>
              <a:t>stepeništa</a:t>
            </a:r>
            <a:r>
              <a:rPr lang="en-US" sz="2400" dirty="0" smtClean="0"/>
              <a:t> </a:t>
            </a:r>
            <a:r>
              <a:rPr lang="en-US" sz="2400" dirty="0" err="1" smtClean="0"/>
              <a:t>kojima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ovi</a:t>
            </a:r>
            <a:r>
              <a:rPr lang="en-US" sz="2400" dirty="0" smtClean="0"/>
              <a:t> </a:t>
            </a:r>
            <a:r>
              <a:rPr lang="en-US" sz="2400" dirty="0" err="1" smtClean="0"/>
              <a:t>stanovi</a:t>
            </a:r>
            <a:r>
              <a:rPr lang="en-US" sz="2400" dirty="0" smtClean="0"/>
              <a:t> </a:t>
            </a:r>
            <a:r>
              <a:rPr lang="en-US" sz="2400" dirty="0" err="1" smtClean="0"/>
              <a:t>povezani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terenom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Autofit/>
          </a:bodyPr>
          <a:lstStyle/>
          <a:p>
            <a:pPr algn="r"/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Otvorene površine stana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78619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Jedna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glavnih</a:t>
            </a:r>
            <a:r>
              <a:rPr lang="en-US" sz="2400" dirty="0" smtClean="0"/>
              <a:t> </a:t>
            </a:r>
            <a:r>
              <a:rPr lang="en-US" sz="2400" dirty="0" err="1" smtClean="0"/>
              <a:t>prednosti</a:t>
            </a:r>
            <a:r>
              <a:rPr lang="en-US" sz="2400" dirty="0" smtClean="0"/>
              <a:t> </a:t>
            </a:r>
            <a:r>
              <a:rPr lang="sr-Latn-RS" sz="2400" dirty="0" smtClean="0"/>
              <a:t>jednoporodičnog </a:t>
            </a:r>
            <a:r>
              <a:rPr lang="sr-Latn-RS" sz="2400" dirty="0" smtClean="0"/>
              <a:t>nad </a:t>
            </a:r>
            <a:r>
              <a:rPr lang="sr-Latn-RS" sz="2400" dirty="0" smtClean="0"/>
              <a:t>višeporodičnim stanovanjem </a:t>
            </a:r>
            <a:r>
              <a:rPr lang="en-US" sz="2400" dirty="0" smtClean="0"/>
              <a:t>je </a:t>
            </a:r>
            <a:r>
              <a:rPr lang="en-US" sz="2400" dirty="0" err="1" smtClean="0"/>
              <a:t>postojanje</a:t>
            </a:r>
            <a:r>
              <a:rPr lang="en-US" sz="2400" dirty="0" smtClean="0"/>
              <a:t> </a:t>
            </a:r>
            <a:r>
              <a:rPr lang="en-US" sz="2400" dirty="0" err="1" smtClean="0"/>
              <a:t>sopstvenog</a:t>
            </a:r>
            <a:r>
              <a:rPr lang="en-US" sz="2400" dirty="0" smtClean="0"/>
              <a:t> </a:t>
            </a:r>
            <a:r>
              <a:rPr lang="en-US" sz="2400" dirty="0" err="1" smtClean="0"/>
              <a:t>dvorišta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r>
              <a:rPr lang="en-US" sz="2400" dirty="0" err="1" smtClean="0"/>
              <a:t>Kako</a:t>
            </a:r>
            <a:r>
              <a:rPr lang="en-US" sz="2400" dirty="0" smtClean="0"/>
              <a:t> bi se </a:t>
            </a:r>
            <a:r>
              <a:rPr lang="en-US" sz="2400" dirty="0" err="1" smtClean="0"/>
              <a:t>zadovoljila</a:t>
            </a:r>
            <a:r>
              <a:rPr lang="en-US" sz="2400" dirty="0" smtClean="0"/>
              <a:t> </a:t>
            </a:r>
            <a:r>
              <a:rPr lang="en-US" sz="2400" dirty="0" err="1" smtClean="0"/>
              <a:t>iskonska</a:t>
            </a:r>
            <a:r>
              <a:rPr lang="en-US" sz="2400" dirty="0" smtClean="0"/>
              <a:t> </a:t>
            </a:r>
            <a:r>
              <a:rPr lang="en-US" sz="2400" dirty="0" err="1" smtClean="0"/>
              <a:t>ljudska</a:t>
            </a:r>
            <a:r>
              <a:rPr lang="en-US" sz="2400" dirty="0" smtClean="0"/>
              <a:t> </a:t>
            </a:r>
            <a:r>
              <a:rPr lang="en-US" sz="2400" dirty="0" err="1" smtClean="0"/>
              <a:t>potreba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pristupom</a:t>
            </a:r>
            <a:r>
              <a:rPr lang="en-US" sz="2400" dirty="0" smtClean="0"/>
              <a:t> </a:t>
            </a:r>
            <a:r>
              <a:rPr lang="en-US" sz="2400" dirty="0" err="1" smtClean="0"/>
              <a:t>svetlu</a:t>
            </a:r>
            <a:r>
              <a:rPr lang="en-US" sz="2400" dirty="0" smtClean="0"/>
              <a:t>, </a:t>
            </a:r>
            <a:r>
              <a:rPr lang="en-US" sz="2400" dirty="0" err="1" smtClean="0"/>
              <a:t>vazduhu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suncu</a:t>
            </a:r>
            <a:r>
              <a:rPr lang="sr-Latn-RS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smtClean="0"/>
              <a:t>u </a:t>
            </a:r>
            <a:r>
              <a:rPr lang="sr-Latn-RS" sz="2400" dirty="0" smtClean="0"/>
              <a:t>stambenim </a:t>
            </a:r>
            <a:r>
              <a:rPr lang="sr-Latn-RS" sz="2400" dirty="0" smtClean="0"/>
              <a:t>zgradama </a:t>
            </a:r>
            <a:r>
              <a:rPr lang="en-US" sz="2400" dirty="0" smtClean="0"/>
              <a:t>se </a:t>
            </a:r>
            <a:r>
              <a:rPr lang="en-US" sz="2400" dirty="0" err="1" smtClean="0"/>
              <a:t>predviđaju</a:t>
            </a:r>
            <a:r>
              <a:rPr lang="en-US" sz="2400" dirty="0" smtClean="0"/>
              <a:t> </a:t>
            </a:r>
            <a:r>
              <a:rPr lang="en-US" sz="2400" dirty="0" err="1" smtClean="0"/>
              <a:t>otvorene</a:t>
            </a:r>
            <a:r>
              <a:rPr lang="en-US" sz="2400" dirty="0" smtClean="0"/>
              <a:t> </a:t>
            </a:r>
            <a:r>
              <a:rPr lang="en-US" sz="2400" dirty="0" err="1" smtClean="0"/>
              <a:t>površine</a:t>
            </a:r>
            <a:r>
              <a:rPr lang="en-US" sz="2400" dirty="0" smtClean="0"/>
              <a:t> u </a:t>
            </a:r>
            <a:r>
              <a:rPr lang="en-US" sz="2400" dirty="0" err="1" smtClean="0"/>
              <a:t>vidu</a:t>
            </a:r>
            <a:r>
              <a:rPr lang="en-US" sz="2400" dirty="0" smtClean="0"/>
              <a:t> </a:t>
            </a:r>
            <a:r>
              <a:rPr lang="en-US" sz="2400" dirty="0" err="1" smtClean="0"/>
              <a:t>lođa</a:t>
            </a:r>
            <a:r>
              <a:rPr lang="en-US" sz="2400" dirty="0" smtClean="0"/>
              <a:t>, </a:t>
            </a:r>
            <a:r>
              <a:rPr lang="en-US" sz="2400" dirty="0" err="1" smtClean="0"/>
              <a:t>balkona</a:t>
            </a:r>
            <a:r>
              <a:rPr lang="en-US" sz="2400" dirty="0" smtClean="0"/>
              <a:t>, </a:t>
            </a:r>
            <a:r>
              <a:rPr lang="en-US" sz="2400" dirty="0" err="1" smtClean="0"/>
              <a:t>terasa</a:t>
            </a:r>
            <a:r>
              <a:rPr lang="en-US" sz="2400" dirty="0" smtClean="0"/>
              <a:t> </a:t>
            </a:r>
            <a:r>
              <a:rPr lang="en-US" sz="2400" dirty="0" err="1" smtClean="0"/>
              <a:t>isl</a:t>
            </a:r>
            <a:r>
              <a:rPr lang="en-US" sz="2400" dirty="0" smtClean="0"/>
              <a:t>.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predstavljaju</a:t>
            </a:r>
            <a:r>
              <a:rPr lang="en-US" sz="2400" dirty="0" smtClean="0"/>
              <a:t> </a:t>
            </a:r>
            <a:r>
              <a:rPr lang="en-US" sz="2400" dirty="0" err="1" smtClean="0"/>
              <a:t>kompenzaciju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dvorišta</a:t>
            </a:r>
            <a:r>
              <a:rPr lang="en-US" sz="2400" dirty="0" smtClean="0"/>
              <a:t> </a:t>
            </a:r>
            <a:r>
              <a:rPr lang="en-US" sz="2400" dirty="0" err="1" smtClean="0"/>
              <a:t>porodičnih</a:t>
            </a:r>
            <a:r>
              <a:rPr lang="en-US" sz="2400" dirty="0" smtClean="0"/>
              <a:t> </a:t>
            </a:r>
            <a:r>
              <a:rPr lang="en-US" sz="2400" dirty="0" err="1" smtClean="0"/>
              <a:t>kuća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r>
              <a:rPr lang="en-US" sz="2400" dirty="0" err="1" smtClean="0"/>
              <a:t>Ovi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prostori</a:t>
            </a:r>
            <a:r>
              <a:rPr lang="en-US" sz="2400" dirty="0" smtClean="0"/>
              <a:t> ne </a:t>
            </a:r>
            <a:r>
              <a:rPr lang="en-US" sz="2400" dirty="0" err="1" smtClean="0"/>
              <a:t>samo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fizički</a:t>
            </a:r>
            <a:r>
              <a:rPr lang="en-US" sz="2400" dirty="0" smtClean="0"/>
              <a:t> </a:t>
            </a:r>
            <a:r>
              <a:rPr lang="en-US" sz="2400" dirty="0" err="1" smtClean="0"/>
              <a:t>proširuju</a:t>
            </a:r>
            <a:r>
              <a:rPr lang="en-US" sz="2400" dirty="0" smtClean="0"/>
              <a:t> </a:t>
            </a:r>
            <a:r>
              <a:rPr lang="en-US" sz="2400" dirty="0" err="1" smtClean="0"/>
              <a:t>stan</a:t>
            </a:r>
            <a:r>
              <a:rPr lang="en-US" sz="2400" dirty="0" smtClean="0"/>
              <a:t> </a:t>
            </a:r>
            <a:r>
              <a:rPr lang="en-US" sz="2400" dirty="0" err="1" smtClean="0"/>
              <a:t>već</a:t>
            </a:r>
            <a:r>
              <a:rPr lang="en-US" sz="2400" dirty="0" smtClean="0"/>
              <a:t> </a:t>
            </a:r>
            <a:r>
              <a:rPr lang="en-US" sz="2400" dirty="0" err="1" smtClean="0"/>
              <a:t>ga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funkcionalno</a:t>
            </a:r>
            <a:r>
              <a:rPr lang="en-US" sz="2400" dirty="0" smtClean="0"/>
              <a:t> </a:t>
            </a:r>
            <a:r>
              <a:rPr lang="en-US" sz="2400" dirty="0" err="1" smtClean="0"/>
              <a:t>dopunjuju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3714753"/>
            <a:ext cx="4190997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1868050"/>
            <a:ext cx="3714743" cy="498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algn="r"/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Dvorišta stanova u prizemlju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accent1">
              <a:lumMod val="40000"/>
              <a:lumOff val="60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r-Latn-CS" sz="2000" dirty="0" smtClean="0">
                <a:solidFill>
                  <a:schemeClr val="tx1"/>
                </a:solidFill>
              </a:rPr>
              <a:t>Stambeni </a:t>
            </a:r>
            <a:r>
              <a:rPr lang="sr-Latn-CS" sz="2000" dirty="0">
                <a:solidFill>
                  <a:schemeClr val="tx1"/>
                </a:solidFill>
              </a:rPr>
              <a:t>kompleks Chapel, Southampton, UK, Chetwood Associates, 2006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sr-Latn-CS" sz="18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291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Lođe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balkoni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</a:t>
            </a:r>
            <a:r>
              <a:rPr lang="en-US" sz="2400" dirty="0" smtClean="0"/>
              <a:t> u </a:t>
            </a:r>
            <a:r>
              <a:rPr lang="en-US" sz="2400" dirty="0" err="1" smtClean="0"/>
              <a:t>prizemlju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, </a:t>
            </a:r>
            <a:r>
              <a:rPr lang="en-US" sz="2400" dirty="0" err="1" smtClean="0"/>
              <a:t>zbog</a:t>
            </a:r>
            <a:r>
              <a:rPr lang="en-US" sz="2400" dirty="0" smtClean="0"/>
              <a:t> male </a:t>
            </a:r>
            <a:r>
              <a:rPr lang="en-US" sz="2400" dirty="0" err="1" smtClean="0"/>
              <a:t>visinske</a:t>
            </a:r>
            <a:r>
              <a:rPr lang="en-US" sz="2400" dirty="0" smtClean="0"/>
              <a:t> </a:t>
            </a:r>
            <a:r>
              <a:rPr lang="en-US" sz="2400" dirty="0" err="1" smtClean="0"/>
              <a:t>razlike</a:t>
            </a:r>
            <a:r>
              <a:rPr lang="en-US" sz="2400" dirty="0" smtClean="0"/>
              <a:t> u </a:t>
            </a:r>
            <a:r>
              <a:rPr lang="en-US" sz="2400" dirty="0" err="1" smtClean="0"/>
              <a:t>odnosu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kotu</a:t>
            </a:r>
            <a:r>
              <a:rPr lang="en-US" sz="2400" dirty="0" smtClean="0"/>
              <a:t> </a:t>
            </a:r>
            <a:r>
              <a:rPr lang="en-US" sz="2400" dirty="0" err="1" smtClean="0"/>
              <a:t>terena</a:t>
            </a:r>
            <a:r>
              <a:rPr lang="en-US" sz="2400" dirty="0" smtClean="0"/>
              <a:t>, </a:t>
            </a:r>
            <a:r>
              <a:rPr lang="en-US" sz="2400" dirty="0" err="1" smtClean="0"/>
              <a:t>najčešće</a:t>
            </a:r>
            <a:r>
              <a:rPr lang="en-US" sz="2400" dirty="0" smtClean="0"/>
              <a:t> </a:t>
            </a:r>
            <a:r>
              <a:rPr lang="en-US" sz="2400" dirty="0" err="1" smtClean="0"/>
              <a:t>nedovoljno</a:t>
            </a:r>
            <a:r>
              <a:rPr lang="en-US" sz="2400" dirty="0" smtClean="0"/>
              <a:t> </a:t>
            </a:r>
            <a:r>
              <a:rPr lang="en-US" sz="2400" dirty="0" err="1" smtClean="0"/>
              <a:t>vizuelno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fizički</a:t>
            </a:r>
            <a:r>
              <a:rPr lang="en-US" sz="2400" dirty="0" smtClean="0"/>
              <a:t> </a:t>
            </a:r>
            <a:r>
              <a:rPr lang="en-US" sz="2400" dirty="0" err="1" smtClean="0"/>
              <a:t>zaklonjene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okolnog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prostora</a:t>
            </a:r>
            <a:r>
              <a:rPr lang="en-US" sz="2400" dirty="0" smtClean="0"/>
              <a:t>, </a:t>
            </a:r>
            <a:r>
              <a:rPr lang="en-US" sz="2400" dirty="0" err="1" smtClean="0"/>
              <a:t>čime</a:t>
            </a:r>
            <a:r>
              <a:rPr lang="sr-Latn-RS" sz="2400" dirty="0" smtClean="0"/>
              <a:t> im</a:t>
            </a:r>
            <a:r>
              <a:rPr lang="en-US" sz="2400" dirty="0" smtClean="0"/>
              <a:t> se </a:t>
            </a:r>
            <a:r>
              <a:rPr lang="sr-Latn-RS" sz="2400" dirty="0" smtClean="0"/>
              <a:t>umanjuje </a:t>
            </a:r>
            <a:r>
              <a:rPr lang="en-US" sz="2400" dirty="0" err="1" smtClean="0"/>
              <a:t>upotrebna</a:t>
            </a:r>
            <a:r>
              <a:rPr lang="en-US" sz="2400" dirty="0" smtClean="0"/>
              <a:t> </a:t>
            </a:r>
            <a:r>
              <a:rPr lang="en-US" sz="2400" dirty="0" err="1" smtClean="0"/>
              <a:t>vrednost</a:t>
            </a:r>
            <a:r>
              <a:rPr lang="en-US" sz="2400" dirty="0" smtClean="0"/>
              <a:t>.</a:t>
            </a:r>
            <a:endParaRPr lang="sr-Latn-R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1785926"/>
            <a:ext cx="5572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Formiranjem</a:t>
            </a:r>
            <a:r>
              <a:rPr lang="en-US" sz="2400" dirty="0" smtClean="0"/>
              <a:t> </a:t>
            </a:r>
            <a:r>
              <a:rPr lang="en-US" sz="2400" dirty="0" err="1" smtClean="0"/>
              <a:t>ograđenih</a:t>
            </a:r>
            <a:r>
              <a:rPr lang="en-US" sz="2400" dirty="0" smtClean="0"/>
              <a:t> </a:t>
            </a:r>
            <a:r>
              <a:rPr lang="en-US" sz="2400" dirty="0" err="1" smtClean="0"/>
              <a:t>bašti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</a:t>
            </a:r>
            <a:r>
              <a:rPr lang="en-US" sz="2400" dirty="0" smtClean="0"/>
              <a:t> u </a:t>
            </a:r>
            <a:r>
              <a:rPr lang="en-US" sz="2400" dirty="0" err="1" smtClean="0"/>
              <a:t>prizemlju</a:t>
            </a:r>
            <a:r>
              <a:rPr lang="en-US" sz="2400" dirty="0" smtClean="0"/>
              <a:t>, </a:t>
            </a:r>
            <a:r>
              <a:rPr lang="en-US" sz="2400" dirty="0" err="1" smtClean="0"/>
              <a:t>otvorena</a:t>
            </a:r>
            <a:r>
              <a:rPr lang="en-US" sz="2400" dirty="0" smtClean="0"/>
              <a:t> </a:t>
            </a:r>
            <a:r>
              <a:rPr lang="en-US" sz="2400" dirty="0" err="1" smtClean="0"/>
              <a:t>površina</a:t>
            </a:r>
            <a:r>
              <a:rPr lang="en-US" sz="2400" dirty="0" smtClean="0"/>
              <a:t> </a:t>
            </a:r>
            <a:r>
              <a:rPr lang="en-US" sz="2400" dirty="0" err="1" smtClean="0"/>
              <a:t>stana</a:t>
            </a:r>
            <a:r>
              <a:rPr lang="en-US" sz="2400" dirty="0" smtClean="0"/>
              <a:t> se </a:t>
            </a:r>
            <a:r>
              <a:rPr lang="en-US" sz="2400" dirty="0" err="1" smtClean="0"/>
              <a:t>može</a:t>
            </a:r>
            <a:r>
              <a:rPr lang="en-US" sz="2400" dirty="0" smtClean="0"/>
              <a:t> </a:t>
            </a:r>
            <a:r>
              <a:rPr lang="en-US" sz="2400" dirty="0" err="1" smtClean="0"/>
              <a:t>znatno</a:t>
            </a:r>
            <a:r>
              <a:rPr lang="en-US" sz="2400" dirty="0" smtClean="0"/>
              <a:t> </a:t>
            </a:r>
            <a:r>
              <a:rPr lang="en-US" sz="2400" dirty="0" err="1" smtClean="0"/>
              <a:t>uvećati</a:t>
            </a:r>
            <a:r>
              <a:rPr lang="en-US" sz="2400" dirty="0" smtClean="0"/>
              <a:t> u </a:t>
            </a:r>
            <a:r>
              <a:rPr lang="en-US" sz="2400" dirty="0" err="1" smtClean="0"/>
              <a:t>odnosu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standardne</a:t>
            </a:r>
            <a:r>
              <a:rPr lang="en-US" sz="2400" dirty="0" smtClean="0"/>
              <a:t> </a:t>
            </a:r>
            <a:r>
              <a:rPr lang="en-US" sz="2400" dirty="0" err="1" smtClean="0"/>
              <a:t>dimenzije</a:t>
            </a:r>
            <a:r>
              <a:rPr lang="en-US" sz="2400" dirty="0" smtClean="0"/>
              <a:t> </a:t>
            </a:r>
            <a:r>
              <a:rPr lang="en-US" sz="2400" dirty="0" err="1" smtClean="0"/>
              <a:t>lođa</a:t>
            </a:r>
            <a:r>
              <a:rPr lang="en-US" sz="2400" dirty="0" smtClean="0"/>
              <a:t>/</a:t>
            </a:r>
            <a:r>
              <a:rPr lang="en-US" sz="2400" dirty="0" err="1" smtClean="0"/>
              <a:t>balkona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postaje</a:t>
            </a:r>
            <a:r>
              <a:rPr lang="en-US" sz="2400" dirty="0" smtClean="0"/>
              <a:t> </a:t>
            </a:r>
            <a:r>
              <a:rPr lang="en-US" sz="2400" dirty="0" err="1" smtClean="0"/>
              <a:t>ono</a:t>
            </a:r>
            <a:r>
              <a:rPr lang="en-US" sz="2400" dirty="0" smtClean="0"/>
              <a:t> </a:t>
            </a:r>
            <a:r>
              <a:rPr lang="en-US" sz="2400" dirty="0" err="1" smtClean="0"/>
              <a:t>što</a:t>
            </a:r>
            <a:r>
              <a:rPr lang="en-US" sz="2400" dirty="0" smtClean="0"/>
              <a:t> je </a:t>
            </a:r>
            <a:r>
              <a:rPr lang="en-US" sz="2400" dirty="0" err="1" smtClean="0"/>
              <a:t>kod</a:t>
            </a:r>
            <a:r>
              <a:rPr lang="en-US" sz="2400" dirty="0" smtClean="0"/>
              <a:t> </a:t>
            </a:r>
            <a:r>
              <a:rPr lang="en-US" sz="2400" dirty="0" err="1" smtClean="0"/>
              <a:t>porodičnih</a:t>
            </a:r>
            <a:r>
              <a:rPr lang="en-US" sz="2400" dirty="0" smtClean="0"/>
              <a:t> </a:t>
            </a:r>
            <a:r>
              <a:rPr lang="en-US" sz="2400" dirty="0" err="1" smtClean="0"/>
              <a:t>kuća</a:t>
            </a:r>
            <a:r>
              <a:rPr lang="en-US" sz="2400" dirty="0" smtClean="0"/>
              <a:t> </a:t>
            </a:r>
            <a:r>
              <a:rPr lang="en-US" sz="2400" dirty="0" err="1" smtClean="0"/>
              <a:t>dvorište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6028789" y="3877560"/>
            <a:ext cx="2523781" cy="343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7394" name="Picture 2" descr="http://www.esal.si/images/phocagallery/fasadne_plosce/fasadne_plosce_swisspearl/stolpici_polje/thumbs/phoca_thumb_l_th_lj_polje_1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4286256"/>
            <a:ext cx="5572133" cy="257174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algn="r"/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Balkoni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r-Latn-CS" sz="2000" dirty="0" smtClean="0">
                <a:solidFill>
                  <a:schemeClr val="tx1"/>
                </a:solidFill>
              </a:rPr>
              <a:t>Stambeni </a:t>
            </a:r>
            <a:r>
              <a:rPr lang="sr-Latn-CS" sz="2000" dirty="0">
                <a:solidFill>
                  <a:schemeClr val="tx1"/>
                </a:solidFill>
              </a:rPr>
              <a:t>kompleks Polje, Ljubljana, Slovenija, Bevk-Perović, 2005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sr-Latn-CS" sz="18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2918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Balkoni</a:t>
            </a:r>
            <a:r>
              <a:rPr lang="en-US" sz="2400" dirty="0" smtClean="0"/>
              <a:t>, pored toga </a:t>
            </a:r>
            <a:r>
              <a:rPr lang="en-US" sz="2400" dirty="0" err="1" smtClean="0"/>
              <a:t>što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predstavljaju</a:t>
            </a:r>
            <a:r>
              <a:rPr lang="en-US" sz="2400" dirty="0" smtClean="0"/>
              <a:t> </a:t>
            </a:r>
            <a:r>
              <a:rPr lang="en-US" sz="2400" dirty="0" err="1" smtClean="0"/>
              <a:t>koristan</a:t>
            </a:r>
            <a:r>
              <a:rPr lang="en-US" sz="2400" dirty="0" smtClean="0"/>
              <a:t> </a:t>
            </a:r>
            <a:r>
              <a:rPr lang="en-US" sz="2400" dirty="0" err="1" smtClean="0"/>
              <a:t>otvoreni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</a:t>
            </a:r>
            <a:r>
              <a:rPr lang="en-US" sz="2400" dirty="0" smtClean="0"/>
              <a:t>, </a:t>
            </a:r>
            <a:r>
              <a:rPr lang="en-US" sz="2400" dirty="0" err="1" smtClean="0"/>
              <a:t>funkcionišu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dekorativni</a:t>
            </a:r>
            <a:r>
              <a:rPr lang="en-US" sz="2400" dirty="0" smtClean="0"/>
              <a:t> element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fasadama</a:t>
            </a:r>
            <a:r>
              <a:rPr lang="sr-Latn-RS" sz="2400" dirty="0" smtClean="0"/>
              <a:t>. </a:t>
            </a:r>
          </a:p>
          <a:p>
            <a:r>
              <a:rPr lang="en-US" sz="2400" dirty="0" err="1" smtClean="0"/>
              <a:t>Uobičajeno</a:t>
            </a:r>
            <a:r>
              <a:rPr lang="en-US" sz="2400" dirty="0" smtClean="0"/>
              <a:t> </a:t>
            </a:r>
            <a:r>
              <a:rPr lang="en-US" sz="2400" dirty="0" smtClean="0"/>
              <a:t>je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u </a:t>
            </a:r>
            <a:r>
              <a:rPr lang="en-US" sz="2400" dirty="0" err="1" smtClean="0"/>
              <a:t>stambenim</a:t>
            </a:r>
            <a:r>
              <a:rPr lang="en-US" sz="2400" dirty="0" smtClean="0"/>
              <a:t> </a:t>
            </a:r>
            <a:r>
              <a:rPr lang="en-US" sz="2400" dirty="0" err="1" smtClean="0"/>
              <a:t>zgradama</a:t>
            </a:r>
            <a:r>
              <a:rPr lang="en-US" sz="2400" dirty="0" smtClean="0"/>
              <a:t> </a:t>
            </a:r>
            <a:r>
              <a:rPr lang="en-US" sz="2400" dirty="0" err="1" smtClean="0"/>
              <a:t>balkoni</a:t>
            </a:r>
            <a:r>
              <a:rPr lang="en-US" sz="2400" dirty="0" smtClean="0"/>
              <a:t> </a:t>
            </a:r>
            <a:r>
              <a:rPr lang="en-US" sz="2400" dirty="0" err="1" smtClean="0"/>
              <a:t>jednostavno</a:t>
            </a:r>
            <a:r>
              <a:rPr lang="en-US" sz="2400" dirty="0" smtClean="0"/>
              <a:t> </a:t>
            </a:r>
            <a:r>
              <a:rPr lang="en-US" sz="2400" dirty="0" err="1" smtClean="0"/>
              <a:t>naslagani</a:t>
            </a:r>
            <a:r>
              <a:rPr lang="en-US" sz="2400" dirty="0" smtClean="0"/>
              <a:t> </a:t>
            </a:r>
            <a:r>
              <a:rPr lang="en-US" sz="2400" dirty="0" err="1" smtClean="0"/>
              <a:t>jedan</a:t>
            </a:r>
            <a:r>
              <a:rPr lang="en-US" sz="2400" dirty="0" smtClean="0"/>
              <a:t> </a:t>
            </a:r>
            <a:r>
              <a:rPr lang="en-US" sz="2400" dirty="0" err="1" smtClean="0"/>
              <a:t>iznad</a:t>
            </a:r>
            <a:r>
              <a:rPr lang="en-US" sz="2400" dirty="0" smtClean="0"/>
              <a:t> </a:t>
            </a:r>
            <a:r>
              <a:rPr lang="en-US" sz="2400" dirty="0" err="1" smtClean="0"/>
              <a:t>drugog</a:t>
            </a:r>
            <a:r>
              <a:rPr lang="en-US" sz="2400" dirty="0" smtClean="0"/>
              <a:t>, </a:t>
            </a:r>
            <a:r>
              <a:rPr lang="en-US" sz="2400" dirty="0" err="1" smtClean="0"/>
              <a:t>što</a:t>
            </a:r>
            <a:r>
              <a:rPr lang="en-US" sz="2400" dirty="0" smtClean="0"/>
              <a:t> </a:t>
            </a:r>
            <a:r>
              <a:rPr lang="en-US" sz="2400" dirty="0" err="1" smtClean="0"/>
              <a:t>može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predstavlja</a:t>
            </a:r>
            <a:r>
              <a:rPr lang="en-US" sz="2400" dirty="0" smtClean="0"/>
              <a:t> problem </a:t>
            </a:r>
            <a:r>
              <a:rPr lang="en-US" sz="2400" dirty="0" err="1" smtClean="0"/>
              <a:t>zbog</a:t>
            </a:r>
            <a:r>
              <a:rPr lang="en-US" sz="2400" dirty="0" smtClean="0"/>
              <a:t> </a:t>
            </a:r>
            <a:r>
              <a:rPr lang="en-US" sz="2400" dirty="0" err="1" smtClean="0"/>
              <a:t>nedostatka</a:t>
            </a:r>
            <a:r>
              <a:rPr lang="en-US" sz="2400" dirty="0" smtClean="0"/>
              <a:t> </a:t>
            </a:r>
            <a:r>
              <a:rPr lang="en-US" sz="2400" dirty="0" err="1" smtClean="0"/>
              <a:t>potrebne</a:t>
            </a:r>
            <a:r>
              <a:rPr lang="en-US" sz="2400" dirty="0" smtClean="0"/>
              <a:t> distance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suseda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r>
              <a:rPr lang="en-US" sz="2400" dirty="0" err="1" smtClean="0"/>
              <a:t>Nepravilnim</a:t>
            </a:r>
            <a:r>
              <a:rPr lang="en-US" sz="2400" dirty="0" smtClean="0"/>
              <a:t> </a:t>
            </a:r>
            <a:r>
              <a:rPr lang="en-US" sz="2400" dirty="0" err="1" smtClean="0"/>
              <a:t>rasporedom</a:t>
            </a:r>
            <a:r>
              <a:rPr lang="en-US" sz="2400" dirty="0" smtClean="0"/>
              <a:t> </a:t>
            </a:r>
            <a:r>
              <a:rPr lang="en-US" sz="2400" dirty="0" err="1" smtClean="0"/>
              <a:t>balkona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fasadi</a:t>
            </a:r>
            <a:r>
              <a:rPr lang="en-US" sz="2400" dirty="0" smtClean="0"/>
              <a:t>,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izostavljanjem</a:t>
            </a:r>
            <a:r>
              <a:rPr lang="en-US" sz="2400" dirty="0" smtClean="0"/>
              <a:t> </a:t>
            </a:r>
            <a:r>
              <a:rPr lang="en-US" sz="2400" dirty="0" err="1" smtClean="0"/>
              <a:t>pojedinih</a:t>
            </a:r>
            <a:r>
              <a:rPr lang="en-US" sz="2400" dirty="0" smtClean="0"/>
              <a:t> </a:t>
            </a:r>
            <a:r>
              <a:rPr lang="en-US" sz="2400" dirty="0" err="1" smtClean="0"/>
              <a:t>balkona</a:t>
            </a:r>
            <a:r>
              <a:rPr lang="en-US" sz="2400" dirty="0" smtClean="0"/>
              <a:t> </a:t>
            </a:r>
            <a:r>
              <a:rPr lang="en-US" sz="2400" dirty="0" err="1" smtClean="0"/>
              <a:t>iz</a:t>
            </a:r>
            <a:r>
              <a:rPr lang="en-US" sz="2400" dirty="0" smtClean="0"/>
              <a:t> </a:t>
            </a:r>
            <a:r>
              <a:rPr lang="en-US" sz="2400" dirty="0" err="1" smtClean="0"/>
              <a:t>pravilnog</a:t>
            </a:r>
            <a:r>
              <a:rPr lang="en-US" sz="2400" dirty="0" smtClean="0"/>
              <a:t> </a:t>
            </a:r>
            <a:r>
              <a:rPr lang="en-US" sz="2400" dirty="0" err="1" smtClean="0"/>
              <a:t>ritma</a:t>
            </a:r>
            <a:r>
              <a:rPr lang="en-US" sz="2400" dirty="0" smtClean="0"/>
              <a:t>, </a:t>
            </a:r>
            <a:r>
              <a:rPr lang="en-US" sz="2400" dirty="0" err="1" smtClean="0"/>
              <a:t>može</a:t>
            </a:r>
            <a:r>
              <a:rPr lang="en-US" sz="2400" dirty="0" smtClean="0"/>
              <a:t> se </a:t>
            </a:r>
            <a:r>
              <a:rPr lang="en-US" sz="2400" dirty="0" err="1" smtClean="0"/>
              <a:t>dobiti</a:t>
            </a:r>
            <a:r>
              <a:rPr lang="en-US" sz="2400" dirty="0" smtClean="0"/>
              <a:t> </a:t>
            </a:r>
            <a:r>
              <a:rPr lang="en-US" sz="2400" dirty="0" err="1" smtClean="0"/>
              <a:t>potrebna</a:t>
            </a:r>
            <a:r>
              <a:rPr lang="en-US" sz="2400" dirty="0" smtClean="0"/>
              <a:t> </a:t>
            </a:r>
            <a:r>
              <a:rPr lang="en-US" sz="2400" dirty="0" err="1" smtClean="0"/>
              <a:t>međusobna</a:t>
            </a:r>
            <a:r>
              <a:rPr lang="en-US" sz="2400" dirty="0" smtClean="0"/>
              <a:t> </a:t>
            </a:r>
            <a:r>
              <a:rPr lang="en-US" sz="2400" dirty="0" err="1" smtClean="0"/>
              <a:t>udaljenost</a:t>
            </a:r>
            <a:r>
              <a:rPr lang="en-US" sz="2400" dirty="0" smtClean="0"/>
              <a:t> </a:t>
            </a:r>
            <a:r>
              <a:rPr lang="en-US" sz="2400" dirty="0" err="1" smtClean="0"/>
              <a:t>balkona</a:t>
            </a:r>
            <a:r>
              <a:rPr lang="en-US" sz="2400" dirty="0" smtClean="0"/>
              <a:t> </a:t>
            </a:r>
            <a:r>
              <a:rPr lang="en-US" sz="2400" dirty="0" err="1" smtClean="0"/>
              <a:t>koja</a:t>
            </a:r>
            <a:r>
              <a:rPr lang="en-US" sz="2400" dirty="0" smtClean="0"/>
              <a:t> bi </a:t>
            </a:r>
            <a:r>
              <a:rPr lang="en-US" sz="2400" dirty="0" err="1" smtClean="0"/>
              <a:t>garantovala</a:t>
            </a:r>
            <a:r>
              <a:rPr lang="en-US" sz="2400" dirty="0" smtClean="0"/>
              <a:t> </a:t>
            </a:r>
            <a:r>
              <a:rPr lang="en-US" sz="2400" dirty="0" err="1" smtClean="0"/>
              <a:t>izvestan</a:t>
            </a:r>
            <a:r>
              <a:rPr lang="en-US" sz="2400" dirty="0" smtClean="0"/>
              <a:t> </a:t>
            </a:r>
            <a:r>
              <a:rPr lang="en-US" sz="2400" dirty="0" err="1" smtClean="0"/>
              <a:t>stepen</a:t>
            </a:r>
            <a:r>
              <a:rPr lang="en-US" sz="2400" dirty="0" smtClean="0"/>
              <a:t> </a:t>
            </a:r>
            <a:r>
              <a:rPr lang="en-US" sz="2400" dirty="0" err="1" smtClean="0"/>
              <a:t>privatnosti</a:t>
            </a:r>
            <a:r>
              <a:rPr lang="en-US" sz="2400" dirty="0" smtClean="0"/>
              <a:t>, </a:t>
            </a:r>
            <a:r>
              <a:rPr lang="en-US" sz="2400" dirty="0" err="1" smtClean="0"/>
              <a:t>ali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zanimljiva</a:t>
            </a:r>
            <a:r>
              <a:rPr lang="en-US" sz="2400" dirty="0" smtClean="0"/>
              <a:t> </a:t>
            </a:r>
            <a:r>
              <a:rPr lang="en-US" sz="2400" dirty="0" err="1" smtClean="0"/>
              <a:t>fasadna</a:t>
            </a:r>
            <a:r>
              <a:rPr lang="en-US" sz="2400" dirty="0" smtClean="0"/>
              <a:t> </a:t>
            </a:r>
            <a:r>
              <a:rPr lang="en-US" sz="2400" dirty="0" err="1" smtClean="0"/>
              <a:t>kompozicija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5297768" y="2726009"/>
            <a:ext cx="3214679" cy="447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5346" name="Picture 2" descr="https://www.stadt-zuerich.ch/internet/mm/home/mm_06/03_06/060323b.ParagraphContainerList.ParagraphContainer0.ParagraphList.0017.File.jpg/Bild%205_Wohn%C3%BCberbauung%20Hagenbuchrai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429000"/>
            <a:ext cx="4502111" cy="3429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algn="r"/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Lođe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bg2">
              <a:lumMod val="75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r-Latn-CS" sz="2000" spc="-20" dirty="0" smtClean="0">
                <a:solidFill>
                  <a:schemeClr val="tx1"/>
                </a:solidFill>
              </a:rPr>
              <a:t>Stambeni kompleks </a:t>
            </a:r>
            <a:r>
              <a:rPr lang="sr-Latn-CS" sz="2000" spc="-20" dirty="0">
                <a:solidFill>
                  <a:schemeClr val="tx1"/>
                </a:solidFill>
              </a:rPr>
              <a:t>Hagenbuchrain, Cirih, Švajcarska, Bünzli/Courvoisier, 2005</a:t>
            </a:r>
            <a:endParaRPr lang="sr-Latn-CS" sz="2000" spc="-2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291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Želja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posedovanjem</a:t>
            </a:r>
            <a:r>
              <a:rPr lang="en-US" sz="2400" dirty="0" smtClean="0"/>
              <a:t> </a:t>
            </a:r>
            <a:r>
              <a:rPr lang="en-US" sz="2400" dirty="0" err="1" smtClean="0"/>
              <a:t>neometanog</a:t>
            </a:r>
            <a:r>
              <a:rPr lang="en-US" sz="2400" dirty="0" smtClean="0"/>
              <a:t> </a:t>
            </a:r>
            <a:r>
              <a:rPr lang="en-US" sz="2400" dirty="0" err="1" smtClean="0"/>
              <a:t>privatnog</a:t>
            </a:r>
            <a:r>
              <a:rPr lang="en-US" sz="2400" dirty="0" smtClean="0"/>
              <a:t> </a:t>
            </a:r>
            <a:r>
              <a:rPr lang="en-US" sz="2400" dirty="0" err="1" smtClean="0"/>
              <a:t>otvorenog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prostora</a:t>
            </a:r>
            <a:r>
              <a:rPr lang="en-US" sz="2400" dirty="0" smtClean="0"/>
              <a:t>, </a:t>
            </a:r>
            <a:r>
              <a:rPr lang="en-US" sz="2400" dirty="0" err="1" smtClean="0"/>
              <a:t>zaklonjenog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pogleda</a:t>
            </a:r>
            <a:r>
              <a:rPr lang="en-US" sz="2400" dirty="0" smtClean="0"/>
              <a:t>,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ponovno</a:t>
            </a:r>
            <a:r>
              <a:rPr lang="en-US" sz="2400" dirty="0" smtClean="0"/>
              <a:t> </a:t>
            </a:r>
            <a:r>
              <a:rPr lang="en-US" sz="2400" dirty="0" err="1" smtClean="0"/>
              <a:t>otkrivanje</a:t>
            </a:r>
            <a:r>
              <a:rPr lang="en-US" sz="2400" dirty="0" smtClean="0"/>
              <a:t> </a:t>
            </a:r>
            <a:r>
              <a:rPr lang="en-US" sz="2400" dirty="0" err="1" smtClean="0"/>
              <a:t>urbanih</a:t>
            </a:r>
            <a:r>
              <a:rPr lang="en-US" sz="2400" dirty="0" smtClean="0"/>
              <a:t> </a:t>
            </a:r>
            <a:r>
              <a:rPr lang="en-US" sz="2400" dirty="0" err="1" smtClean="0"/>
              <a:t>kvaliteta</a:t>
            </a:r>
            <a:r>
              <a:rPr lang="en-US" sz="2400" dirty="0" smtClean="0"/>
              <a:t> </a:t>
            </a:r>
            <a:r>
              <a:rPr lang="en-US" sz="2400" dirty="0" err="1" smtClean="0"/>
              <a:t>ravne</a:t>
            </a:r>
            <a:r>
              <a:rPr lang="en-US" sz="2400" dirty="0" smtClean="0"/>
              <a:t>, </a:t>
            </a:r>
            <a:r>
              <a:rPr lang="en-US" sz="2400" dirty="0" err="1" smtClean="0"/>
              <a:t>nepolomljene</a:t>
            </a:r>
            <a:r>
              <a:rPr lang="en-US" sz="2400" dirty="0" smtClean="0"/>
              <a:t> </a:t>
            </a:r>
            <a:r>
              <a:rPr lang="en-US" sz="2400" dirty="0" err="1" smtClean="0"/>
              <a:t>fasade</a:t>
            </a:r>
            <a:r>
              <a:rPr lang="en-US" sz="2400" dirty="0" smtClean="0"/>
              <a:t>, </a:t>
            </a:r>
            <a:r>
              <a:rPr lang="en-US" sz="2400" dirty="0" err="1" smtClean="0"/>
              <a:t>objašnjava</a:t>
            </a:r>
            <a:r>
              <a:rPr lang="en-US" sz="2400" dirty="0" smtClean="0"/>
              <a:t> </a:t>
            </a:r>
            <a:r>
              <a:rPr lang="en-US" sz="2400" dirty="0" err="1" smtClean="0"/>
              <a:t>zašto</a:t>
            </a:r>
            <a:r>
              <a:rPr lang="en-US" sz="2400" dirty="0" smtClean="0"/>
              <a:t> </a:t>
            </a:r>
            <a:r>
              <a:rPr lang="en-US" sz="2400" dirty="0" err="1" smtClean="0"/>
              <a:t>sve</a:t>
            </a:r>
            <a:r>
              <a:rPr lang="en-US" sz="2400" dirty="0" smtClean="0"/>
              <a:t> </a:t>
            </a:r>
            <a:r>
              <a:rPr lang="en-US" sz="2400" dirty="0" err="1" smtClean="0"/>
              <a:t>više</a:t>
            </a:r>
            <a:r>
              <a:rPr lang="en-US" sz="2400" dirty="0" smtClean="0"/>
              <a:t> </a:t>
            </a:r>
            <a:r>
              <a:rPr lang="en-US" sz="2400" dirty="0" err="1" smtClean="0"/>
              <a:t>autora</a:t>
            </a:r>
            <a:r>
              <a:rPr lang="en-US" sz="2400" dirty="0" smtClean="0"/>
              <a:t> </a:t>
            </a:r>
            <a:r>
              <a:rPr lang="en-US" sz="2400" dirty="0" err="1" smtClean="0"/>
              <a:t>prednost</a:t>
            </a:r>
            <a:r>
              <a:rPr lang="en-US" sz="2400" dirty="0" smtClean="0"/>
              <a:t> pre </a:t>
            </a:r>
            <a:r>
              <a:rPr lang="en-US" sz="2400" dirty="0" err="1" smtClean="0"/>
              <a:t>daje</a:t>
            </a:r>
            <a:r>
              <a:rPr lang="en-US" sz="2400" dirty="0" smtClean="0"/>
              <a:t> </a:t>
            </a:r>
            <a:r>
              <a:rPr lang="en-US" sz="2400" dirty="0" err="1" smtClean="0"/>
              <a:t>lođi</a:t>
            </a:r>
            <a:r>
              <a:rPr lang="en-US" sz="2400" dirty="0" smtClean="0"/>
              <a:t> </a:t>
            </a:r>
            <a:r>
              <a:rPr lang="en-US" sz="2400" dirty="0" err="1" smtClean="0"/>
              <a:t>nego</a:t>
            </a:r>
            <a:r>
              <a:rPr lang="en-US" sz="2400" dirty="0" smtClean="0"/>
              <a:t> </a:t>
            </a:r>
            <a:r>
              <a:rPr lang="en-US" sz="2400" dirty="0" err="1" smtClean="0"/>
              <a:t>balkonu</a:t>
            </a:r>
            <a:r>
              <a:rPr lang="en-US" sz="2400" dirty="0" smtClean="0"/>
              <a:t>.</a:t>
            </a:r>
            <a:r>
              <a:rPr lang="sr-Latn-RS" sz="2400" dirty="0" smtClean="0"/>
              <a:t> </a:t>
            </a:r>
            <a:r>
              <a:rPr lang="en-US" sz="2400" dirty="0" err="1" smtClean="0"/>
              <a:t>Dubokim</a:t>
            </a:r>
            <a:r>
              <a:rPr lang="en-US" sz="2400" dirty="0" smtClean="0"/>
              <a:t> </a:t>
            </a:r>
            <a:r>
              <a:rPr lang="en-US" sz="2400" dirty="0" err="1" smtClean="0"/>
              <a:t>povlačenjem</a:t>
            </a:r>
            <a:r>
              <a:rPr lang="en-US" sz="2400" dirty="0" smtClean="0"/>
              <a:t> </a:t>
            </a:r>
            <a:r>
              <a:rPr lang="en-US" sz="2400" dirty="0" err="1" smtClean="0"/>
              <a:t>dobijaju</a:t>
            </a:r>
            <a:r>
              <a:rPr lang="en-US" sz="2400" dirty="0" smtClean="0"/>
              <a:t> se </a:t>
            </a:r>
            <a:r>
              <a:rPr lang="en-US" sz="2400" dirty="0" err="1" smtClean="0"/>
              <a:t>veće</a:t>
            </a:r>
            <a:r>
              <a:rPr lang="en-US" sz="2400" dirty="0" smtClean="0"/>
              <a:t> </a:t>
            </a:r>
            <a:r>
              <a:rPr lang="en-US" sz="2400" dirty="0" err="1" smtClean="0"/>
              <a:t>otvorene</a:t>
            </a:r>
            <a:r>
              <a:rPr lang="en-US" sz="2400" dirty="0" smtClean="0"/>
              <a:t> </a:t>
            </a:r>
            <a:r>
              <a:rPr lang="en-US" sz="2400" dirty="0" err="1" smtClean="0"/>
              <a:t>površine</a:t>
            </a:r>
            <a:r>
              <a:rPr lang="en-US" sz="2400" dirty="0" smtClean="0"/>
              <a:t> </a:t>
            </a:r>
            <a:r>
              <a:rPr lang="en-US" sz="2400" dirty="0" err="1" smtClean="0"/>
              <a:t>stana</a:t>
            </a:r>
            <a:r>
              <a:rPr lang="en-US" sz="2400" dirty="0" smtClean="0"/>
              <a:t>, </a:t>
            </a:r>
            <a:r>
              <a:rPr lang="en-US" sz="2400" dirty="0" err="1" smtClean="0"/>
              <a:t>omogućava</a:t>
            </a:r>
            <a:r>
              <a:rPr lang="en-US" sz="2400" dirty="0" smtClean="0"/>
              <a:t> se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prirodno</a:t>
            </a:r>
            <a:r>
              <a:rPr lang="en-US" sz="2400" dirty="0" smtClean="0"/>
              <a:t> </a:t>
            </a:r>
            <a:r>
              <a:rPr lang="en-US" sz="2400" dirty="0" err="1" smtClean="0"/>
              <a:t>svetlo</a:t>
            </a:r>
            <a:r>
              <a:rPr lang="en-US" sz="2400" dirty="0" smtClean="0"/>
              <a:t> </a:t>
            </a:r>
            <a:r>
              <a:rPr lang="en-US" sz="2400" dirty="0" err="1" smtClean="0"/>
              <a:t>uđe</a:t>
            </a:r>
            <a:r>
              <a:rPr lang="en-US" sz="2400" dirty="0" smtClean="0"/>
              <a:t> </a:t>
            </a:r>
            <a:r>
              <a:rPr lang="en-US" sz="2400" dirty="0" err="1" smtClean="0"/>
              <a:t>kroz</a:t>
            </a:r>
            <a:r>
              <a:rPr lang="en-US" sz="2400" dirty="0" smtClean="0"/>
              <a:t> </a:t>
            </a:r>
            <a:r>
              <a:rPr lang="en-US" sz="2400" dirty="0" err="1" smtClean="0"/>
              <a:t>zastakljene</a:t>
            </a:r>
            <a:r>
              <a:rPr lang="en-US" sz="2400" dirty="0" smtClean="0"/>
              <a:t> </a:t>
            </a:r>
            <a:r>
              <a:rPr lang="en-US" sz="2400" dirty="0" err="1" smtClean="0"/>
              <a:t>otvore</a:t>
            </a:r>
            <a:r>
              <a:rPr lang="en-US" sz="2400" dirty="0" smtClean="0"/>
              <a:t> u </a:t>
            </a:r>
            <a:r>
              <a:rPr lang="en-US" sz="2400" dirty="0" err="1" smtClean="0"/>
              <a:t>više</a:t>
            </a:r>
            <a:r>
              <a:rPr lang="en-US" sz="2400" dirty="0" smtClean="0"/>
              <a:t> </a:t>
            </a:r>
            <a:r>
              <a:rPr lang="en-US" sz="2400" dirty="0" err="1" smtClean="0"/>
              <a:t>pravaca</a:t>
            </a:r>
            <a:r>
              <a:rPr lang="en-US" sz="2400" dirty="0" smtClean="0"/>
              <a:t>, a </a:t>
            </a:r>
            <a:r>
              <a:rPr lang="en-US" sz="2400" dirty="0" err="1" smtClean="0"/>
              <a:t>pri</a:t>
            </a:r>
            <a:r>
              <a:rPr lang="en-US" sz="2400" dirty="0" smtClean="0"/>
              <a:t> tom </a:t>
            </a:r>
            <a:r>
              <a:rPr lang="en-US" sz="2400" dirty="0" err="1" smtClean="0"/>
              <a:t>volumen</a:t>
            </a:r>
            <a:r>
              <a:rPr lang="en-US" sz="2400" dirty="0" smtClean="0"/>
              <a:t> </a:t>
            </a:r>
            <a:r>
              <a:rPr lang="en-US" sz="2400" dirty="0" err="1" smtClean="0"/>
              <a:t>objekta</a:t>
            </a:r>
            <a:r>
              <a:rPr lang="en-US" sz="2400" dirty="0" smtClean="0"/>
              <a:t> </a:t>
            </a:r>
            <a:r>
              <a:rPr lang="en-US" sz="2400" dirty="0" err="1" smtClean="0"/>
              <a:t>ostaje</a:t>
            </a:r>
            <a:r>
              <a:rPr lang="en-US" sz="2400" dirty="0" smtClean="0"/>
              <a:t> </a:t>
            </a:r>
            <a:r>
              <a:rPr lang="en-US" sz="2400" dirty="0" err="1" smtClean="0"/>
              <a:t>kompaktan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7" y="3395116"/>
            <a:ext cx="2714613" cy="346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3298" name="Picture 2" descr="http://www.jandkgroup.co.uk/image/jandkgroupslidesmaple16img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714596"/>
            <a:ext cx="6429388" cy="41434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lvl="0" algn="r">
              <a:defRPr/>
            </a:pPr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Terase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accent1">
              <a:lumMod val="40000"/>
              <a:lumOff val="60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r-Latn-CS" sz="2000" dirty="0">
                <a:solidFill>
                  <a:schemeClr val="tx1"/>
                </a:solidFill>
              </a:rPr>
              <a:t>Peter House, Liverpul, UK, Glas Architects, 2008</a:t>
            </a:r>
            <a:endParaRPr lang="sr-Latn-CS" sz="2000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291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Povlačenjem</a:t>
            </a:r>
            <a:r>
              <a:rPr lang="en-US" sz="2400" dirty="0" smtClean="0"/>
              <a:t> </a:t>
            </a:r>
            <a:r>
              <a:rPr lang="en-US" sz="2400" dirty="0" err="1" smtClean="0"/>
              <a:t>fasadnih</a:t>
            </a:r>
            <a:r>
              <a:rPr lang="en-US" sz="2400" dirty="0" smtClean="0"/>
              <a:t> </a:t>
            </a:r>
            <a:r>
              <a:rPr lang="en-US" sz="2400" dirty="0" err="1" smtClean="0"/>
              <a:t>zidova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poslednjoj</a:t>
            </a:r>
            <a:r>
              <a:rPr lang="en-US" sz="2400" dirty="0" smtClean="0"/>
              <a:t> </a:t>
            </a:r>
            <a:r>
              <a:rPr lang="en-US" sz="2400" dirty="0" err="1" smtClean="0"/>
              <a:t>etaži</a:t>
            </a:r>
            <a:r>
              <a:rPr lang="en-US" sz="2400" dirty="0" smtClean="0"/>
              <a:t> u </a:t>
            </a:r>
            <a:r>
              <a:rPr lang="en-US" sz="2400" dirty="0" err="1" smtClean="0"/>
              <a:t>odnosu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fasadne</a:t>
            </a:r>
            <a:r>
              <a:rPr lang="en-US" sz="2400" dirty="0" smtClean="0"/>
              <a:t> </a:t>
            </a:r>
            <a:r>
              <a:rPr lang="en-US" sz="2400" dirty="0" err="1" smtClean="0"/>
              <a:t>ravni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nižim</a:t>
            </a:r>
            <a:r>
              <a:rPr lang="en-US" sz="2400" dirty="0" smtClean="0"/>
              <a:t> </a:t>
            </a:r>
            <a:r>
              <a:rPr lang="en-US" sz="2400" dirty="0" err="1" smtClean="0"/>
              <a:t>etažama</a:t>
            </a:r>
            <a:r>
              <a:rPr lang="en-US" sz="2400" dirty="0" smtClean="0"/>
              <a:t>, </a:t>
            </a:r>
            <a:r>
              <a:rPr lang="en-US" sz="2400" dirty="0" err="1" smtClean="0"/>
              <a:t>moguće</a:t>
            </a:r>
            <a:r>
              <a:rPr lang="en-US" sz="2400" dirty="0" smtClean="0"/>
              <a:t> je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delu</a:t>
            </a:r>
            <a:r>
              <a:rPr lang="en-US" sz="2400" dirty="0" smtClean="0"/>
              <a:t> </a:t>
            </a:r>
            <a:r>
              <a:rPr lang="en-US" sz="2400" dirty="0" err="1" smtClean="0"/>
              <a:t>zgrade</a:t>
            </a:r>
            <a:r>
              <a:rPr lang="en-US" sz="2400" dirty="0" smtClean="0"/>
              <a:t> </a:t>
            </a:r>
            <a:r>
              <a:rPr lang="en-US" sz="2400" dirty="0" err="1" smtClean="0"/>
              <a:t>formirati</a:t>
            </a:r>
            <a:r>
              <a:rPr lang="en-US" sz="2400" dirty="0" smtClean="0"/>
              <a:t> </a:t>
            </a:r>
            <a:r>
              <a:rPr lang="en-US" sz="2400" dirty="0" err="1" smtClean="0"/>
              <a:t>krovnu</a:t>
            </a:r>
            <a:r>
              <a:rPr lang="en-US" sz="2400" dirty="0" smtClean="0"/>
              <a:t> </a:t>
            </a:r>
            <a:r>
              <a:rPr lang="en-US" sz="2400" dirty="0" err="1" smtClean="0"/>
              <a:t>terasu</a:t>
            </a:r>
            <a:r>
              <a:rPr lang="en-US" sz="2400" dirty="0" smtClean="0"/>
              <a:t> </a:t>
            </a:r>
            <a:r>
              <a:rPr lang="en-US" sz="2400" dirty="0" err="1" smtClean="0"/>
              <a:t>koja</a:t>
            </a:r>
            <a:r>
              <a:rPr lang="en-US" sz="2400" dirty="0" smtClean="0"/>
              <a:t> bi</a:t>
            </a:r>
            <a:r>
              <a:rPr lang="sr-Latn-RS" sz="2400" dirty="0" smtClean="0"/>
              <a:t>, na neki način,</a:t>
            </a:r>
            <a:r>
              <a:rPr lang="en-US" sz="2400" dirty="0" smtClean="0"/>
              <a:t> </a:t>
            </a:r>
            <a:r>
              <a:rPr lang="en-US" sz="2400" dirty="0" err="1" smtClean="0"/>
              <a:t>preuzela</a:t>
            </a:r>
            <a:r>
              <a:rPr lang="en-US" sz="2400" dirty="0" smtClean="0"/>
              <a:t> </a:t>
            </a:r>
            <a:r>
              <a:rPr lang="en-US" sz="2400" dirty="0" err="1" smtClean="0"/>
              <a:t>funkciju</a:t>
            </a:r>
            <a:r>
              <a:rPr lang="en-US" sz="2400" dirty="0" smtClean="0"/>
              <a:t> </a:t>
            </a:r>
            <a:r>
              <a:rPr lang="en-US" sz="2400" dirty="0" err="1" smtClean="0"/>
              <a:t>dvorišta</a:t>
            </a:r>
            <a:r>
              <a:rPr lang="en-US" sz="2400" dirty="0" smtClean="0"/>
              <a:t> </a:t>
            </a:r>
            <a:r>
              <a:rPr lang="en-US" sz="2400" dirty="0" err="1" smtClean="0"/>
              <a:t>porodične</a:t>
            </a:r>
            <a:r>
              <a:rPr lang="en-US" sz="2400" dirty="0" smtClean="0"/>
              <a:t> </a:t>
            </a:r>
            <a:r>
              <a:rPr lang="en-US" sz="2400" dirty="0" err="1" smtClean="0"/>
              <a:t>kuće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r>
              <a:rPr lang="en-US" sz="2400" dirty="0" smtClean="0"/>
              <a:t>Na </a:t>
            </a:r>
            <a:r>
              <a:rPr lang="en-US" sz="2400" dirty="0" err="1" smtClean="0"/>
              <a:t>ovaj</a:t>
            </a:r>
            <a:r>
              <a:rPr lang="en-US" sz="2400" dirty="0" smtClean="0"/>
              <a:t> </a:t>
            </a:r>
            <a:r>
              <a:rPr lang="en-US" sz="2400" dirty="0" err="1" smtClean="0"/>
              <a:t>način</a:t>
            </a:r>
            <a:r>
              <a:rPr lang="en-US" sz="2400" dirty="0" smtClean="0"/>
              <a:t> </a:t>
            </a:r>
            <a:r>
              <a:rPr lang="sr-Latn-RS" sz="2400" dirty="0" smtClean="0"/>
              <a:t>bi</a:t>
            </a:r>
            <a:r>
              <a:rPr lang="en-US" sz="2400" dirty="0" smtClean="0"/>
              <a:t>, </a:t>
            </a:r>
            <a:r>
              <a:rPr lang="en-US" sz="2400" dirty="0" err="1" smtClean="0"/>
              <a:t>takođe</a:t>
            </a:r>
            <a:r>
              <a:rPr lang="en-US" sz="2400" dirty="0" smtClean="0"/>
              <a:t>, </a:t>
            </a:r>
            <a:r>
              <a:rPr lang="sr-Latn-RS" sz="2400" dirty="0" smtClean="0"/>
              <a:t>stan </a:t>
            </a:r>
            <a:r>
              <a:rPr lang="en-US" sz="2400" dirty="0" err="1" smtClean="0"/>
              <a:t>mog</a:t>
            </a:r>
            <a:r>
              <a:rPr lang="sr-Latn-RS" sz="2400" dirty="0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dobije</a:t>
            </a:r>
            <a:r>
              <a:rPr lang="en-US" sz="2400" dirty="0" smtClean="0"/>
              <a:t> </a:t>
            </a:r>
            <a:r>
              <a:rPr lang="sr-Latn-RS" sz="2400" dirty="0" smtClean="0"/>
              <a:t>više orijentacija, što bi dodatno unapredilo njegov kvalitet.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unen Blok K - Verdana / NL Architects | ArchDail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00372"/>
            <a:ext cx="5572132" cy="3857628"/>
          </a:xfrm>
          <a:prstGeom prst="rect">
            <a:avLst/>
          </a:prstGeom>
          <a:noFill/>
        </p:spPr>
      </p:pic>
      <p:pic>
        <p:nvPicPr>
          <p:cNvPr id="181252" name="Picture 4" descr="https://s-media-cache-ak0.pinimg.com/736x/7f/b7/47/7fb74756e6ec7c23ab67f67a04f76dd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2687262"/>
            <a:ext cx="3500429" cy="41706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algn="r"/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Atrijumi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bg1">
              <a:lumMod val="85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2000" dirty="0" err="1">
                <a:solidFill>
                  <a:schemeClr val="tx1"/>
                </a:solidFill>
              </a:rPr>
              <a:t>Funen</a:t>
            </a:r>
            <a:r>
              <a:rPr lang="en-US" sz="2000" dirty="0">
                <a:solidFill>
                  <a:schemeClr val="tx1"/>
                </a:solidFill>
              </a:rPr>
              <a:t> Blok K, Amsterdam, </a:t>
            </a:r>
            <a:r>
              <a:rPr lang="en-US" sz="2000" dirty="0" err="1">
                <a:solidFill>
                  <a:schemeClr val="tx1"/>
                </a:solidFill>
              </a:rPr>
              <a:t>Holandija</a:t>
            </a:r>
            <a:r>
              <a:rPr lang="en-US" sz="2000" dirty="0">
                <a:solidFill>
                  <a:schemeClr val="tx1"/>
                </a:solidFill>
              </a:rPr>
              <a:t>, NL Architects, 2009</a:t>
            </a:r>
            <a:endParaRPr lang="sr-Latn-CS" sz="2000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291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Poseban</a:t>
            </a:r>
            <a:r>
              <a:rPr lang="en-US" sz="2400" dirty="0" smtClean="0"/>
              <a:t> </a:t>
            </a:r>
            <a:r>
              <a:rPr lang="en-US" sz="2400" dirty="0" err="1" smtClean="0"/>
              <a:t>oblik</a:t>
            </a:r>
            <a:r>
              <a:rPr lang="en-US" sz="2400" dirty="0" smtClean="0"/>
              <a:t> </a:t>
            </a:r>
            <a:r>
              <a:rPr lang="en-US" sz="2400" dirty="0" err="1" smtClean="0"/>
              <a:t>otvorenih</a:t>
            </a:r>
            <a:r>
              <a:rPr lang="en-US" sz="2400" dirty="0" smtClean="0"/>
              <a:t> </a:t>
            </a:r>
            <a:r>
              <a:rPr lang="en-US" sz="2400" dirty="0" err="1" smtClean="0"/>
              <a:t>pripadajućih</a:t>
            </a:r>
            <a:r>
              <a:rPr lang="en-US" sz="2400" dirty="0" smtClean="0"/>
              <a:t> </a:t>
            </a:r>
            <a:r>
              <a:rPr lang="en-US" sz="2400" dirty="0" err="1" smtClean="0"/>
              <a:t>površina</a:t>
            </a:r>
            <a:r>
              <a:rPr lang="en-US" sz="2400" dirty="0" smtClean="0"/>
              <a:t> </a:t>
            </a:r>
            <a:r>
              <a:rPr lang="sr-Latn-RS" sz="2400" dirty="0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atrijumi</a:t>
            </a:r>
            <a:r>
              <a:rPr lang="sr-Latn-RS" sz="2400" dirty="0" smtClean="0"/>
              <a:t>, koji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naročito</a:t>
            </a:r>
            <a:r>
              <a:rPr lang="en-US" sz="2400" dirty="0" smtClean="0"/>
              <a:t> </a:t>
            </a:r>
            <a:r>
              <a:rPr lang="en-US" sz="2400" dirty="0" err="1" smtClean="0"/>
              <a:t>pogodn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kod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stanovanja</a:t>
            </a:r>
            <a:r>
              <a:rPr lang="en-US" sz="2400" dirty="0" smtClean="0"/>
              <a:t> male </a:t>
            </a:r>
            <a:r>
              <a:rPr lang="en-US" sz="2400" dirty="0" err="1" smtClean="0"/>
              <a:t>spratnosti</a:t>
            </a:r>
            <a:r>
              <a:rPr lang="en-US" sz="2400" dirty="0" smtClean="0"/>
              <a:t> a </a:t>
            </a:r>
            <a:r>
              <a:rPr lang="en-US" sz="2400" dirty="0" err="1" smtClean="0"/>
              <a:t>velike</a:t>
            </a:r>
            <a:r>
              <a:rPr lang="en-US" sz="2400" dirty="0" smtClean="0"/>
              <a:t> </a:t>
            </a:r>
            <a:r>
              <a:rPr lang="en-US" sz="2400" dirty="0" err="1" smtClean="0"/>
              <a:t>gustine</a:t>
            </a:r>
            <a:r>
              <a:rPr lang="en-US" sz="2400" dirty="0" smtClean="0"/>
              <a:t>.</a:t>
            </a:r>
            <a:r>
              <a:rPr lang="sr-Latn-RS" sz="2400" dirty="0" smtClean="0"/>
              <a:t> </a:t>
            </a:r>
            <a:r>
              <a:rPr lang="en-US" sz="2400" dirty="0" err="1" smtClean="0"/>
              <a:t>Primenjuju</a:t>
            </a:r>
            <a:r>
              <a:rPr lang="en-US" sz="2400" dirty="0" smtClean="0"/>
              <a:t> </a:t>
            </a:r>
            <a:r>
              <a:rPr lang="en-US" sz="2400" dirty="0" smtClean="0"/>
              <a:t>se </a:t>
            </a:r>
            <a:r>
              <a:rPr lang="en-US" sz="2400" dirty="0" err="1" smtClean="0"/>
              <a:t>kod</a:t>
            </a:r>
            <a:r>
              <a:rPr lang="en-US" sz="2400" dirty="0" smtClean="0"/>
              <a:t> </a:t>
            </a:r>
            <a:r>
              <a:rPr lang="en-US" sz="2400" dirty="0" err="1" smtClean="0"/>
              <a:t>jako</a:t>
            </a:r>
            <a:r>
              <a:rPr lang="en-US" sz="2400" dirty="0" smtClean="0"/>
              <a:t> </a:t>
            </a:r>
            <a:r>
              <a:rPr lang="en-US" sz="2400" dirty="0" err="1" smtClean="0"/>
              <a:t>dubokih</a:t>
            </a:r>
            <a:r>
              <a:rPr lang="en-US" sz="2400" dirty="0" smtClean="0"/>
              <a:t> </a:t>
            </a:r>
            <a:r>
              <a:rPr lang="en-US" sz="2400" dirty="0" err="1" smtClean="0"/>
              <a:t>planova</a:t>
            </a:r>
            <a:r>
              <a:rPr lang="en-US" sz="2400" dirty="0" smtClean="0"/>
              <a:t> </a:t>
            </a:r>
            <a:r>
              <a:rPr lang="en-US" sz="2400" dirty="0" err="1" smtClean="0"/>
              <a:t>kako</a:t>
            </a:r>
            <a:r>
              <a:rPr lang="en-US" sz="2400" dirty="0" smtClean="0"/>
              <a:t> bi se </a:t>
            </a:r>
            <a:r>
              <a:rPr lang="en-US" sz="2400" dirty="0" err="1" smtClean="0"/>
              <a:t>uvelo</a:t>
            </a:r>
            <a:r>
              <a:rPr lang="en-US" sz="2400" dirty="0" smtClean="0"/>
              <a:t> </a:t>
            </a:r>
            <a:r>
              <a:rPr lang="en-US" sz="2400" dirty="0" err="1" smtClean="0"/>
              <a:t>prirodno</a:t>
            </a:r>
            <a:r>
              <a:rPr lang="en-US" sz="2400" dirty="0" smtClean="0"/>
              <a:t> </a:t>
            </a:r>
            <a:r>
              <a:rPr lang="en-US" sz="2400" dirty="0" err="1" smtClean="0"/>
              <a:t>svetlo</a:t>
            </a:r>
            <a:r>
              <a:rPr lang="en-US" sz="2400" dirty="0" smtClean="0"/>
              <a:t> u, </a:t>
            </a:r>
            <a:r>
              <a:rPr lang="en-US" sz="2400" dirty="0" err="1" smtClean="0"/>
              <a:t>inače</a:t>
            </a:r>
            <a:r>
              <a:rPr lang="en-US" sz="2400" dirty="0" smtClean="0"/>
              <a:t>, </a:t>
            </a:r>
            <a:r>
              <a:rPr lang="en-US" sz="2400" dirty="0" err="1" smtClean="0"/>
              <a:t>neosvetljene</a:t>
            </a:r>
            <a:r>
              <a:rPr lang="en-US" sz="2400" dirty="0" smtClean="0"/>
              <a:t> </a:t>
            </a:r>
            <a:r>
              <a:rPr lang="en-US" sz="2400" dirty="0" err="1" smtClean="0"/>
              <a:t>delove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</a:t>
            </a:r>
            <a:r>
              <a:rPr lang="en-US" sz="2400" dirty="0" smtClean="0"/>
              <a:t>.</a:t>
            </a:r>
            <a:r>
              <a:rPr lang="sr-Latn-RS" sz="2400" dirty="0" smtClean="0"/>
              <a:t> </a:t>
            </a:r>
            <a:r>
              <a:rPr lang="en-US" sz="2400" dirty="0" smtClean="0"/>
              <a:t>Na </a:t>
            </a:r>
            <a:r>
              <a:rPr lang="en-US" sz="2400" dirty="0" err="1" smtClean="0"/>
              <a:t>ovaj</a:t>
            </a:r>
            <a:r>
              <a:rPr lang="en-US" sz="2400" dirty="0" smtClean="0"/>
              <a:t> </a:t>
            </a:r>
            <a:r>
              <a:rPr lang="en-US" sz="2400" dirty="0" err="1" smtClean="0"/>
              <a:t>način</a:t>
            </a:r>
            <a:r>
              <a:rPr lang="en-US" sz="2400" dirty="0" smtClean="0"/>
              <a:t> se, </a:t>
            </a:r>
            <a:r>
              <a:rPr lang="en-US" sz="2400" dirty="0" err="1" smtClean="0"/>
              <a:t>bez</a:t>
            </a:r>
            <a:r>
              <a:rPr lang="en-US" sz="2400" dirty="0" smtClean="0"/>
              <a:t> </a:t>
            </a:r>
            <a:r>
              <a:rPr lang="en-US" sz="2400" dirty="0" err="1" smtClean="0"/>
              <a:t>obzira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prostorna</a:t>
            </a:r>
            <a:r>
              <a:rPr lang="en-US" sz="2400" dirty="0" smtClean="0"/>
              <a:t> </a:t>
            </a:r>
            <a:r>
              <a:rPr lang="en-US" sz="2400" dirty="0" err="1" smtClean="0"/>
              <a:t>ograničenja</a:t>
            </a:r>
            <a:r>
              <a:rPr lang="en-US" sz="2400" dirty="0" smtClean="0"/>
              <a:t> </a:t>
            </a:r>
            <a:r>
              <a:rPr lang="en-US" sz="2400" dirty="0" err="1" smtClean="0"/>
              <a:t>lokacije</a:t>
            </a:r>
            <a:r>
              <a:rPr lang="en-US" sz="2400" dirty="0" smtClean="0"/>
              <a:t>, </a:t>
            </a:r>
            <a:r>
              <a:rPr lang="en-US" sz="2400" dirty="0" err="1" smtClean="0"/>
              <a:t>stanu</a:t>
            </a:r>
            <a:r>
              <a:rPr lang="en-US" sz="2400" dirty="0" smtClean="0"/>
              <a:t> </a:t>
            </a:r>
            <a:r>
              <a:rPr lang="en-US" sz="2400" dirty="0" err="1" smtClean="0"/>
              <a:t>obezbeđuju</a:t>
            </a:r>
            <a:r>
              <a:rPr lang="en-US" sz="2400" dirty="0" smtClean="0"/>
              <a:t> </a:t>
            </a:r>
            <a:r>
              <a:rPr lang="en-US" sz="2400" dirty="0" err="1" smtClean="0"/>
              <a:t>potpuno</a:t>
            </a:r>
            <a:r>
              <a:rPr lang="en-US" sz="2400" dirty="0" smtClean="0"/>
              <a:t> </a:t>
            </a:r>
            <a:r>
              <a:rPr lang="en-US" sz="2400" dirty="0" err="1" smtClean="0"/>
              <a:t>intimni</a:t>
            </a:r>
            <a:r>
              <a:rPr lang="en-US" sz="2400" dirty="0" smtClean="0"/>
              <a:t> </a:t>
            </a:r>
            <a:r>
              <a:rPr lang="en-US" sz="2400" dirty="0" err="1" smtClean="0"/>
              <a:t>privatni</a:t>
            </a:r>
            <a:r>
              <a:rPr lang="en-US" sz="2400" dirty="0" smtClean="0"/>
              <a:t> </a:t>
            </a:r>
            <a:r>
              <a:rPr lang="en-US" sz="2400" dirty="0" err="1" smtClean="0"/>
              <a:t>otvoreni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prostori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0" y="6215082"/>
            <a:ext cx="4572000" cy="64291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sr-Latn-RS" sz="2000" dirty="0" smtClean="0">
                <a:solidFill>
                  <a:schemeClr val="tx1"/>
                </a:solidFill>
              </a:rPr>
              <a:t>Haus am Hang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sr-Latn-RS" sz="2000" dirty="0" smtClean="0">
                <a:solidFill>
                  <a:schemeClr val="tx1"/>
                </a:solidFill>
              </a:rPr>
              <a:t>Štutgart, Nemačka, MVRDV, 2005</a:t>
            </a:r>
          </a:p>
        </p:txBody>
      </p:sp>
      <p:pic>
        <p:nvPicPr>
          <p:cNvPr id="25600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14620"/>
            <a:ext cx="45720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82482" y="2714620"/>
            <a:ext cx="4561518" cy="354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ubtitle 3"/>
          <p:cNvSpPr txBox="1">
            <a:spLocks/>
          </p:cNvSpPr>
          <p:nvPr/>
        </p:nvSpPr>
        <p:spPr>
          <a:xfrm>
            <a:off x="4572000" y="6500834"/>
            <a:ext cx="4572000" cy="357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Socijalno stanovanje, Hong-Kong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 smtClean="0"/>
              <a:t>Prilikom</a:t>
            </a:r>
            <a:r>
              <a:rPr lang="en-US" sz="2400" dirty="0" smtClean="0"/>
              <a:t> </a:t>
            </a:r>
            <a:r>
              <a:rPr lang="en-US" sz="2400" dirty="0" err="1" smtClean="0"/>
              <a:t>izbora</a:t>
            </a:r>
            <a:r>
              <a:rPr lang="en-US" sz="2400" dirty="0" smtClean="0"/>
              <a:t> </a:t>
            </a:r>
            <a:r>
              <a:rPr lang="en-US" sz="2400" dirty="0" err="1" smtClean="0"/>
              <a:t>između</a:t>
            </a:r>
            <a:r>
              <a:rPr lang="en-US" sz="2400" dirty="0" smtClean="0"/>
              <a:t> </a:t>
            </a:r>
            <a:r>
              <a:rPr lang="en-US" sz="2400" dirty="0" err="1" smtClean="0"/>
              <a:t>kuće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stana</a:t>
            </a:r>
            <a:r>
              <a:rPr lang="sr-Latn-RS" sz="2400" dirty="0" smtClean="0"/>
              <a:t>, </a:t>
            </a:r>
            <a:r>
              <a:rPr lang="en-US" sz="2400" dirty="0" err="1" smtClean="0"/>
              <a:t>većina</a:t>
            </a:r>
            <a:r>
              <a:rPr lang="en-US" sz="2400" dirty="0" smtClean="0"/>
              <a:t> bi </a:t>
            </a:r>
            <a:r>
              <a:rPr lang="en-US" sz="2400" dirty="0" err="1" smtClean="0"/>
              <a:t>izabrala</a:t>
            </a:r>
            <a:r>
              <a:rPr lang="en-US" sz="2400" dirty="0" smtClean="0"/>
              <a:t> </a:t>
            </a:r>
            <a:r>
              <a:rPr lang="en-US" sz="2400" dirty="0" err="1" smtClean="0"/>
              <a:t>kuću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pPr>
              <a:defRPr/>
            </a:pPr>
            <a:r>
              <a:rPr lang="en-US" sz="2400" dirty="0" err="1" smtClean="0"/>
              <a:t>Jednostavno</a:t>
            </a:r>
            <a:r>
              <a:rPr lang="en-US" sz="2400" dirty="0" smtClean="0"/>
              <a:t>, </a:t>
            </a:r>
            <a:r>
              <a:rPr lang="en-US" sz="2400" dirty="0" err="1" smtClean="0"/>
              <a:t>stanovima</a:t>
            </a:r>
            <a:r>
              <a:rPr lang="en-US" sz="2400" dirty="0" smtClean="0"/>
              <a:t> </a:t>
            </a:r>
            <a:r>
              <a:rPr lang="en-US" sz="2400" dirty="0" err="1" smtClean="0"/>
              <a:t>nedostaju</a:t>
            </a:r>
            <a:r>
              <a:rPr lang="en-US" sz="2400" dirty="0" smtClean="0"/>
              <a:t> </a:t>
            </a:r>
            <a:r>
              <a:rPr lang="en-US" sz="2400" dirty="0" err="1" smtClean="0"/>
              <a:t>pogodnosti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krase</a:t>
            </a:r>
            <a:r>
              <a:rPr lang="en-US" sz="2400" dirty="0" smtClean="0"/>
              <a:t> </a:t>
            </a:r>
            <a:r>
              <a:rPr lang="en-US" sz="2400" dirty="0" err="1" smtClean="0"/>
              <a:t>porodično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stanovanje</a:t>
            </a:r>
            <a:r>
              <a:rPr lang="en-US" sz="2400" dirty="0" smtClean="0"/>
              <a:t>, </a:t>
            </a:r>
            <a:r>
              <a:rPr lang="en-US" sz="2400" dirty="0" err="1" smtClean="0"/>
              <a:t>dok</a:t>
            </a:r>
            <a:r>
              <a:rPr lang="en-US" sz="2400" dirty="0" smtClean="0"/>
              <a:t> </a:t>
            </a:r>
            <a:r>
              <a:rPr lang="en-US" sz="2400" dirty="0" err="1" smtClean="0"/>
              <a:t>ih</a:t>
            </a:r>
            <a:r>
              <a:rPr lang="en-US" sz="2400" dirty="0" smtClean="0"/>
              <a:t> s </a:t>
            </a:r>
            <a:r>
              <a:rPr lang="en-US" sz="2400" dirty="0" err="1" smtClean="0"/>
              <a:t>druge</a:t>
            </a:r>
            <a:r>
              <a:rPr lang="en-US" sz="2400" dirty="0" smtClean="0"/>
              <a:t> </a:t>
            </a:r>
            <a:r>
              <a:rPr lang="en-US" sz="2400" dirty="0" err="1" smtClean="0"/>
              <a:t>strane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karakterišu</a:t>
            </a:r>
            <a:r>
              <a:rPr lang="en-US" sz="2400" dirty="0" smtClean="0"/>
              <a:t> </a:t>
            </a:r>
            <a:r>
              <a:rPr lang="en-US" sz="2400" dirty="0" err="1" smtClean="0"/>
              <a:t>brojni</a:t>
            </a:r>
            <a:r>
              <a:rPr lang="en-US" sz="2400" dirty="0" smtClean="0"/>
              <a:t> </a:t>
            </a:r>
            <a:r>
              <a:rPr lang="en-US" sz="2400" dirty="0" err="1" smtClean="0"/>
              <a:t>problemi</a:t>
            </a:r>
            <a:r>
              <a:rPr lang="en-US" sz="2400" dirty="0" smtClean="0"/>
              <a:t>.</a:t>
            </a:r>
            <a:endParaRPr lang="sr-Latn-R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Autofit/>
          </a:bodyPr>
          <a:lstStyle/>
          <a:p>
            <a:pPr algn="r"/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Fleksibilitet u stanovanju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54967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Fleksibilitet</a:t>
            </a:r>
            <a:r>
              <a:rPr lang="en-US" sz="2400" dirty="0" smtClean="0"/>
              <a:t> u </a:t>
            </a:r>
            <a:r>
              <a:rPr lang="en-US" sz="2400" dirty="0" err="1" smtClean="0"/>
              <a:t>stanovanju</a:t>
            </a:r>
            <a:r>
              <a:rPr lang="en-US" sz="2400" dirty="0" smtClean="0"/>
              <a:t> je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aspekta</a:t>
            </a:r>
            <a:r>
              <a:rPr lang="en-US" sz="2400" dirty="0" smtClean="0"/>
              <a:t> </a:t>
            </a:r>
            <a:r>
              <a:rPr lang="en-US" sz="2400" dirty="0" err="1" smtClean="0"/>
              <a:t>individualizacije</a:t>
            </a:r>
            <a:r>
              <a:rPr lang="en-US" sz="2400" dirty="0" smtClean="0"/>
              <a:t> </a:t>
            </a:r>
            <a:r>
              <a:rPr lang="en-US" sz="2400" dirty="0" err="1" smtClean="0"/>
              <a:t>bitan</a:t>
            </a:r>
            <a:r>
              <a:rPr lang="en-US" sz="2400" dirty="0" smtClean="0"/>
              <a:t> </a:t>
            </a:r>
            <a:r>
              <a:rPr lang="en-US" sz="2400" dirty="0" err="1" smtClean="0"/>
              <a:t>jer</a:t>
            </a:r>
            <a:r>
              <a:rPr lang="en-US" sz="2400" dirty="0" smtClean="0"/>
              <a:t> </a:t>
            </a:r>
            <a:r>
              <a:rPr lang="en-US" sz="2400" dirty="0" err="1" smtClean="0"/>
              <a:t>podrazumeva</a:t>
            </a:r>
            <a:r>
              <a:rPr lang="en-US" sz="2400" dirty="0" smtClean="0"/>
              <a:t> </a:t>
            </a:r>
            <a:r>
              <a:rPr lang="en-US" sz="2400" dirty="0" err="1" smtClean="0"/>
              <a:t>promenljivost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raznovrsnost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r>
              <a:rPr lang="en-US" sz="2400" dirty="0" err="1" smtClean="0"/>
              <a:t>Brze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česte</a:t>
            </a:r>
            <a:r>
              <a:rPr lang="en-US" sz="2400" dirty="0" smtClean="0"/>
              <a:t> </a:t>
            </a:r>
            <a:r>
              <a:rPr lang="en-US" sz="2400" dirty="0" err="1" smtClean="0"/>
              <a:t>socijalne</a:t>
            </a:r>
            <a:r>
              <a:rPr lang="en-US" sz="2400" dirty="0" smtClean="0"/>
              <a:t>, </a:t>
            </a:r>
            <a:r>
              <a:rPr lang="en-US" sz="2400" dirty="0" err="1" smtClean="0"/>
              <a:t>ekonomske</a:t>
            </a:r>
            <a:r>
              <a:rPr lang="sr-Latn-RS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kulturne</a:t>
            </a:r>
            <a:r>
              <a:rPr lang="sr-Latn-RS" sz="2400" dirty="0" smtClean="0"/>
              <a:t> i druge</a:t>
            </a:r>
            <a:r>
              <a:rPr lang="en-US" sz="2400" dirty="0" smtClean="0"/>
              <a:t> </a:t>
            </a:r>
            <a:r>
              <a:rPr lang="en-US" sz="2400" dirty="0" err="1" smtClean="0"/>
              <a:t>promene</a:t>
            </a:r>
            <a:r>
              <a:rPr lang="en-US" sz="2400" dirty="0" smtClean="0"/>
              <a:t> u </a:t>
            </a:r>
            <a:r>
              <a:rPr lang="en-US" sz="2400" dirty="0" err="1" smtClean="0"/>
              <a:t>stanovništvu</a:t>
            </a:r>
            <a:r>
              <a:rPr lang="en-US" sz="2400" dirty="0" smtClean="0"/>
              <a:t> </a:t>
            </a:r>
            <a:r>
              <a:rPr lang="en-US" sz="2400" dirty="0" err="1" smtClean="0"/>
              <a:t>zahtevaju</a:t>
            </a:r>
            <a:r>
              <a:rPr lang="en-US" sz="2400" dirty="0" smtClean="0"/>
              <a:t> u </a:t>
            </a:r>
            <a:r>
              <a:rPr lang="en-US" sz="2400" dirty="0" err="1" smtClean="0"/>
              <a:t>stanovanju</a:t>
            </a:r>
            <a:r>
              <a:rPr lang="en-US" sz="2400" dirty="0" smtClean="0"/>
              <a:t> </a:t>
            </a:r>
            <a:r>
              <a:rPr lang="en-US" sz="2400" dirty="0" err="1" smtClean="0"/>
              <a:t>promenljiv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prilagodljiv</a:t>
            </a:r>
            <a:r>
              <a:rPr lang="en-US" sz="2400" dirty="0" smtClean="0"/>
              <a:t> </a:t>
            </a:r>
            <a:r>
              <a:rPr lang="en-US" sz="2400" dirty="0" err="1" smtClean="0"/>
              <a:t>fizički</a:t>
            </a:r>
            <a:r>
              <a:rPr lang="en-US" sz="2400" dirty="0" smtClean="0"/>
              <a:t> </a:t>
            </a:r>
            <a:r>
              <a:rPr lang="en-US" sz="2400" dirty="0" err="1" smtClean="0"/>
              <a:t>okvir</a:t>
            </a:r>
            <a:r>
              <a:rPr lang="en-US" sz="2400" dirty="0" smtClean="0"/>
              <a:t>, </a:t>
            </a:r>
            <a:r>
              <a:rPr lang="sr-Latn-RS" sz="2400" dirty="0" smtClean="0"/>
              <a:t>dok s druge strane,</a:t>
            </a:r>
            <a:r>
              <a:rPr lang="en-US" sz="2400" dirty="0" smtClean="0"/>
              <a:t> </a:t>
            </a:r>
            <a:r>
              <a:rPr lang="en-US" sz="2400" dirty="0" err="1" smtClean="0"/>
              <a:t>raznovrsnost</a:t>
            </a:r>
            <a:r>
              <a:rPr lang="en-US" sz="2400" dirty="0" smtClean="0"/>
              <a:t> </a:t>
            </a:r>
            <a:r>
              <a:rPr lang="en-US" sz="2400" dirty="0" err="1" smtClean="0"/>
              <a:t>savremenih</a:t>
            </a:r>
            <a:r>
              <a:rPr lang="en-US" sz="2400" dirty="0" smtClean="0"/>
              <a:t> </a:t>
            </a:r>
            <a:r>
              <a:rPr lang="en-US" sz="2400" dirty="0" err="1" smtClean="0"/>
              <a:t>životnih</a:t>
            </a:r>
            <a:r>
              <a:rPr lang="en-US" sz="2400" dirty="0" smtClean="0"/>
              <a:t> </a:t>
            </a:r>
            <a:r>
              <a:rPr lang="en-US" sz="2400" dirty="0" err="1" smtClean="0"/>
              <a:t>stilova</a:t>
            </a:r>
            <a:r>
              <a:rPr lang="en-US" sz="2400" dirty="0" smtClean="0"/>
              <a:t> </a:t>
            </a:r>
            <a:r>
              <a:rPr lang="en-US" sz="2400" dirty="0" err="1" smtClean="0"/>
              <a:t>traži</a:t>
            </a:r>
            <a:r>
              <a:rPr lang="en-US" sz="2400" dirty="0" smtClean="0"/>
              <a:t> </a:t>
            </a:r>
            <a:r>
              <a:rPr lang="en-US" sz="2400" dirty="0" err="1" smtClean="0"/>
              <a:t>raznovrsne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organizacije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algn="r"/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Fleksibilnost stanova - adaptibilnost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</p:spPr>
        <p:txBody>
          <a:bodyPr>
            <a:noAutofit/>
          </a:bodyPr>
          <a:lstStyle/>
          <a:p>
            <a:pPr algn="r"/>
            <a:r>
              <a:rPr lang="sr-Latn-CS" sz="2000" dirty="0">
                <a:solidFill>
                  <a:schemeClr val="tx1"/>
                </a:solidFill>
              </a:rPr>
              <a:t>Stanovi u 61. i 62. bloku, Novi Beograd, </a:t>
            </a:r>
            <a:r>
              <a:rPr lang="sr-Latn-CS" sz="2000" dirty="0" smtClean="0">
                <a:solidFill>
                  <a:schemeClr val="tx1"/>
                </a:solidFill>
              </a:rPr>
              <a:t>M. </a:t>
            </a:r>
            <a:r>
              <a:rPr lang="sr-Latn-CS" sz="2000" dirty="0">
                <a:solidFill>
                  <a:schemeClr val="tx1"/>
                </a:solidFill>
              </a:rPr>
              <a:t>i </a:t>
            </a:r>
            <a:r>
              <a:rPr lang="sr-Latn-CS" sz="2000" dirty="0" smtClean="0">
                <a:solidFill>
                  <a:schemeClr val="tx1"/>
                </a:solidFill>
              </a:rPr>
              <a:t>D. </a:t>
            </a:r>
            <a:r>
              <a:rPr lang="sr-Latn-CS" sz="2000" dirty="0">
                <a:solidFill>
                  <a:schemeClr val="tx1"/>
                </a:solidFill>
              </a:rPr>
              <a:t>Marušić, </a:t>
            </a:r>
            <a:r>
              <a:rPr lang="sr-Latn-CS" sz="2000" dirty="0" smtClean="0">
                <a:solidFill>
                  <a:schemeClr val="tx1"/>
                </a:solidFill>
              </a:rPr>
              <a:t>M. </a:t>
            </a:r>
            <a:r>
              <a:rPr lang="sr-Latn-CS" sz="2000" dirty="0">
                <a:solidFill>
                  <a:schemeClr val="tx1"/>
                </a:solidFill>
              </a:rPr>
              <a:t>Miodragović</a:t>
            </a:r>
            <a:endParaRPr lang="sr-Latn-CS" sz="2000" dirty="0" smtClean="0">
              <a:solidFill>
                <a:schemeClr val="tx1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9144000" cy="333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64291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Kako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stambene</a:t>
            </a:r>
            <a:r>
              <a:rPr lang="en-US" sz="2400" dirty="0" smtClean="0"/>
              <a:t> </a:t>
            </a:r>
            <a:r>
              <a:rPr lang="en-US" sz="2400" dirty="0" err="1" smtClean="0"/>
              <a:t>potrebe</a:t>
            </a:r>
            <a:r>
              <a:rPr lang="en-US" sz="2400" dirty="0" smtClean="0"/>
              <a:t> </a:t>
            </a:r>
            <a:r>
              <a:rPr lang="en-US" sz="2400" dirty="0" err="1" smtClean="0"/>
              <a:t>promenljive</a:t>
            </a:r>
            <a:r>
              <a:rPr lang="en-US" sz="2400" dirty="0" smtClean="0"/>
              <a:t> </a:t>
            </a:r>
            <a:r>
              <a:rPr lang="en-US" sz="2400" dirty="0" err="1" smtClean="0"/>
              <a:t>tokom</a:t>
            </a:r>
            <a:r>
              <a:rPr lang="en-US" sz="2400" dirty="0" smtClean="0"/>
              <a:t> </a:t>
            </a:r>
            <a:r>
              <a:rPr lang="en-US" sz="2400" dirty="0" err="1" smtClean="0"/>
              <a:t>vremena</a:t>
            </a:r>
            <a:r>
              <a:rPr lang="en-US" sz="2400" dirty="0" smtClean="0"/>
              <a:t>, </a:t>
            </a:r>
            <a:r>
              <a:rPr lang="en-US" sz="2400" dirty="0" err="1" smtClean="0"/>
              <a:t>poželjno</a:t>
            </a:r>
            <a:r>
              <a:rPr lang="en-US" sz="2400" dirty="0" smtClean="0"/>
              <a:t> je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organizacije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</a:t>
            </a:r>
            <a:r>
              <a:rPr lang="en-US" sz="2400" dirty="0" smtClean="0"/>
              <a:t> </a:t>
            </a:r>
            <a:r>
              <a:rPr lang="en-US" sz="2400" dirty="0" err="1" smtClean="0"/>
              <a:t>budu</a:t>
            </a:r>
            <a:r>
              <a:rPr lang="en-US" sz="2400" dirty="0" smtClean="0"/>
              <a:t> </a:t>
            </a:r>
            <a:r>
              <a:rPr lang="en-US" sz="2400" dirty="0" err="1" smtClean="0"/>
              <a:t>adaptibilne</a:t>
            </a:r>
            <a:r>
              <a:rPr lang="en-US" sz="2400" dirty="0" smtClean="0"/>
              <a:t>,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prate </a:t>
            </a:r>
            <a:r>
              <a:rPr lang="en-US" sz="2400" dirty="0" err="1" smtClean="0"/>
              <a:t>razvoj</a:t>
            </a:r>
            <a:r>
              <a:rPr lang="en-US" sz="2400" dirty="0" smtClean="0"/>
              <a:t> </a:t>
            </a:r>
            <a:r>
              <a:rPr lang="en-US" sz="2400" dirty="0" err="1" smtClean="0"/>
              <a:t>porodice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promenu</a:t>
            </a:r>
            <a:r>
              <a:rPr lang="en-US" sz="2400" dirty="0" smtClean="0"/>
              <a:t> </a:t>
            </a:r>
            <a:r>
              <a:rPr lang="en-US" sz="2400" dirty="0" err="1" smtClean="0"/>
              <a:t>korisnika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846357"/>
            <a:ext cx="2981507" cy="172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786322"/>
            <a:ext cx="301743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algn="r"/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Fleksibilnost stanova - neutralni prostor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r-Latn-CS" sz="2000" dirty="0" smtClean="0">
                <a:solidFill>
                  <a:schemeClr val="tx1"/>
                </a:solidFill>
              </a:rPr>
              <a:t>Stambeni kompleks </a:t>
            </a:r>
            <a:r>
              <a:rPr lang="sr-Latn-CS" sz="2000" dirty="0">
                <a:solidFill>
                  <a:schemeClr val="tx1"/>
                </a:solidFill>
              </a:rPr>
              <a:t>Carabanchel, Madrid, Španija, Aranguren/Gallegos, 2004</a:t>
            </a:r>
            <a:endParaRPr lang="sr-Latn-CS" sz="2000" dirty="0" smtClean="0">
              <a:solidFill>
                <a:schemeClr val="tx1"/>
              </a:solidFill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35138" y="2571744"/>
            <a:ext cx="3436549" cy="220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43570" y="2566072"/>
            <a:ext cx="3500430" cy="22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64291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Fleksibilnost</a:t>
            </a:r>
            <a:r>
              <a:rPr lang="en-US" sz="2400" dirty="0" smtClean="0"/>
              <a:t> </a:t>
            </a:r>
            <a:r>
              <a:rPr lang="en-US" sz="2400" dirty="0" err="1" smtClean="0"/>
              <a:t>kroz</a:t>
            </a:r>
            <a:r>
              <a:rPr lang="en-US" sz="2400" dirty="0" smtClean="0"/>
              <a:t> </a:t>
            </a:r>
            <a:r>
              <a:rPr lang="en-US" sz="2400" dirty="0" err="1" smtClean="0"/>
              <a:t>stvaranje</a:t>
            </a:r>
            <a:r>
              <a:rPr lang="en-US" sz="2400" dirty="0" smtClean="0"/>
              <a:t> </a:t>
            </a:r>
            <a:r>
              <a:rPr lang="en-US" sz="2400" dirty="0" err="1" smtClean="0"/>
              <a:t>neutralnog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prostora</a:t>
            </a:r>
            <a:r>
              <a:rPr lang="en-US" sz="2400" dirty="0" smtClean="0"/>
              <a:t>,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može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primi</a:t>
            </a:r>
            <a:r>
              <a:rPr lang="en-US" sz="2400" dirty="0" smtClean="0"/>
              <a:t> </a:t>
            </a:r>
            <a:r>
              <a:rPr lang="en-US" sz="2400" dirty="0" err="1" smtClean="0"/>
              <a:t>različite</a:t>
            </a:r>
            <a:r>
              <a:rPr lang="en-US" sz="2400" dirty="0" smtClean="0"/>
              <a:t> </a:t>
            </a:r>
            <a:r>
              <a:rPr lang="en-US" sz="2400" dirty="0" err="1" smtClean="0"/>
              <a:t>funkcije</a:t>
            </a:r>
            <a:r>
              <a:rPr lang="en-US" sz="2400" dirty="0" smtClean="0"/>
              <a:t> u </a:t>
            </a:r>
            <a:r>
              <a:rPr lang="en-US" sz="2400" dirty="0" err="1" smtClean="0"/>
              <a:t>različito</a:t>
            </a:r>
            <a:r>
              <a:rPr lang="en-US" sz="2400" dirty="0" smtClean="0"/>
              <a:t> </a:t>
            </a:r>
            <a:r>
              <a:rPr lang="en-US" sz="2400" dirty="0" err="1" smtClean="0"/>
              <a:t>vreme</a:t>
            </a:r>
            <a:r>
              <a:rPr lang="en-US" sz="2400" dirty="0" smtClean="0"/>
              <a:t>, je </a:t>
            </a:r>
            <a:r>
              <a:rPr lang="en-US" sz="2400" dirty="0" err="1" smtClean="0"/>
              <a:t>princip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se </a:t>
            </a:r>
            <a:r>
              <a:rPr lang="en-US" sz="2400" dirty="0" err="1" smtClean="0"/>
              <a:t>danas</a:t>
            </a:r>
            <a:r>
              <a:rPr lang="en-US" sz="2400" dirty="0" smtClean="0"/>
              <a:t> </a:t>
            </a:r>
            <a:r>
              <a:rPr lang="en-US" sz="2400" dirty="0" err="1" smtClean="0"/>
              <a:t>sve</a:t>
            </a:r>
            <a:r>
              <a:rPr lang="en-US" sz="2400" dirty="0" smtClean="0"/>
              <a:t> </a:t>
            </a:r>
            <a:r>
              <a:rPr lang="en-US" sz="2400" dirty="0" err="1" smtClean="0"/>
              <a:t>češće</a:t>
            </a:r>
            <a:r>
              <a:rPr lang="en-US" sz="2400" dirty="0" smtClean="0"/>
              <a:t> </a:t>
            </a:r>
            <a:r>
              <a:rPr lang="en-US" sz="2400" dirty="0" err="1" smtClean="0"/>
              <a:t>primenjuje</a:t>
            </a:r>
            <a:r>
              <a:rPr lang="en-US" sz="2400" dirty="0" smtClean="0"/>
              <a:t>.</a:t>
            </a:r>
            <a:r>
              <a:rPr lang="sr-Latn-RS" sz="2400" dirty="0" smtClean="0"/>
              <a:t> </a:t>
            </a:r>
            <a:r>
              <a:rPr lang="en-US" sz="2400" dirty="0" err="1" smtClean="0"/>
              <a:t>Umesto</a:t>
            </a:r>
            <a:r>
              <a:rPr lang="en-US" sz="2400" dirty="0" smtClean="0"/>
              <a:t> </a:t>
            </a:r>
            <a:r>
              <a:rPr lang="en-US" sz="2400" dirty="0" err="1" smtClean="0"/>
              <a:t>tradicionalno</a:t>
            </a:r>
            <a:r>
              <a:rPr lang="en-US" sz="2400" dirty="0" smtClean="0"/>
              <a:t> </a:t>
            </a:r>
            <a:r>
              <a:rPr lang="en-US" sz="2400" dirty="0" err="1" smtClean="0"/>
              <a:t>definisanih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prostora</a:t>
            </a:r>
            <a:r>
              <a:rPr lang="en-US" sz="2400" dirty="0" smtClean="0"/>
              <a:t> </a:t>
            </a:r>
            <a:r>
              <a:rPr lang="en-US" sz="2400" dirty="0" err="1" smtClean="0"/>
              <a:t>stana</a:t>
            </a:r>
            <a:r>
              <a:rPr lang="en-US" sz="2400" dirty="0" smtClean="0"/>
              <a:t> </a:t>
            </a:r>
            <a:r>
              <a:rPr lang="en-US" sz="2400" dirty="0" err="1" smtClean="0"/>
              <a:t>kojima</a:t>
            </a:r>
            <a:r>
              <a:rPr lang="en-US" sz="2400" dirty="0" smtClean="0"/>
              <a:t> se </a:t>
            </a:r>
            <a:r>
              <a:rPr lang="en-US" sz="2400" dirty="0" err="1" smtClean="0"/>
              <a:t>dodeljuju</a:t>
            </a:r>
            <a:r>
              <a:rPr lang="en-US" sz="2400" dirty="0" smtClean="0"/>
              <a:t> </a:t>
            </a:r>
            <a:r>
              <a:rPr lang="en-US" sz="2400" dirty="0" err="1" smtClean="0"/>
              <a:t>tačno</a:t>
            </a:r>
            <a:r>
              <a:rPr lang="en-US" sz="2400" dirty="0" smtClean="0"/>
              <a:t> </a:t>
            </a:r>
            <a:r>
              <a:rPr lang="en-US" sz="2400" dirty="0" err="1" smtClean="0"/>
              <a:t>određene</a:t>
            </a:r>
            <a:r>
              <a:rPr lang="en-US" sz="2400" dirty="0" smtClean="0"/>
              <a:t> </a:t>
            </a:r>
            <a:r>
              <a:rPr lang="en-US" sz="2400" dirty="0" err="1" smtClean="0"/>
              <a:t>funkcije</a:t>
            </a:r>
            <a:r>
              <a:rPr lang="en-US" sz="2400" dirty="0" smtClean="0"/>
              <a:t>, </a:t>
            </a:r>
            <a:r>
              <a:rPr lang="en-US" sz="2400" dirty="0" err="1" smtClean="0"/>
              <a:t>nedefinisani</a:t>
            </a:r>
            <a:r>
              <a:rPr lang="en-US" sz="2400" dirty="0" smtClean="0"/>
              <a:t>,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nepotpuno</a:t>
            </a:r>
            <a:r>
              <a:rPr lang="en-US" sz="2400" dirty="0" smtClean="0"/>
              <a:t> </a:t>
            </a:r>
            <a:r>
              <a:rPr lang="en-US" sz="2400" dirty="0" err="1" smtClean="0"/>
              <a:t>definisani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prostori</a:t>
            </a:r>
            <a:r>
              <a:rPr lang="en-US" sz="2400" dirty="0" smtClean="0"/>
              <a:t> </a:t>
            </a:r>
            <a:r>
              <a:rPr lang="en-US" sz="2400" dirty="0" err="1" smtClean="0"/>
              <a:t>mnogo</a:t>
            </a:r>
            <a:r>
              <a:rPr lang="en-US" sz="2400" dirty="0" smtClean="0"/>
              <a:t> </a:t>
            </a:r>
            <a:r>
              <a:rPr lang="en-US" sz="2400" dirty="0" err="1" smtClean="0"/>
              <a:t>lakše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zadovolje</a:t>
            </a:r>
            <a:r>
              <a:rPr lang="en-US" sz="2400" dirty="0" smtClean="0"/>
              <a:t> </a:t>
            </a:r>
            <a:r>
              <a:rPr lang="en-US" sz="2400" dirty="0" err="1" smtClean="0"/>
              <a:t>različite</a:t>
            </a:r>
            <a:r>
              <a:rPr lang="en-US" sz="2400" dirty="0" smtClean="0"/>
              <a:t> </a:t>
            </a:r>
            <a:r>
              <a:rPr lang="en-US" sz="2400" dirty="0" err="1" smtClean="0"/>
              <a:t>potrebe</a:t>
            </a:r>
            <a:r>
              <a:rPr lang="en-US" sz="2400" dirty="0" smtClean="0"/>
              <a:t> </a:t>
            </a:r>
            <a:r>
              <a:rPr lang="en-US" sz="2400" dirty="0" err="1" smtClean="0"/>
              <a:t>svojih</a:t>
            </a:r>
            <a:r>
              <a:rPr lang="en-US" sz="2400" dirty="0" smtClean="0"/>
              <a:t> </a:t>
            </a:r>
            <a:r>
              <a:rPr lang="en-US" sz="2400" dirty="0" err="1" smtClean="0"/>
              <a:t>korisnika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algn="r"/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Diversifikacija stanova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</p:spPr>
        <p:txBody>
          <a:bodyPr>
            <a:noAutofit/>
          </a:bodyPr>
          <a:lstStyle/>
          <a:p>
            <a:pPr algn="r"/>
            <a:r>
              <a:rPr lang="en-US" sz="2000" dirty="0" err="1" smtClean="0">
                <a:solidFill>
                  <a:schemeClr val="tx1"/>
                </a:solidFill>
              </a:rPr>
              <a:t>Stamb</a:t>
            </a:r>
            <a:r>
              <a:rPr lang="sr-Latn-RS" sz="2000" dirty="0" smtClean="0">
                <a:solidFill>
                  <a:schemeClr val="tx1"/>
                </a:solidFill>
              </a:rPr>
              <a:t>ena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zgr</a:t>
            </a:r>
            <a:r>
              <a:rPr lang="sr-Latn-RS" sz="2000" dirty="0" smtClean="0">
                <a:solidFill>
                  <a:schemeClr val="tx1"/>
                </a:solidFill>
              </a:rPr>
              <a:t>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u </a:t>
            </a:r>
            <a:r>
              <a:rPr lang="en-US" sz="2000" dirty="0" err="1">
                <a:solidFill>
                  <a:schemeClr val="tx1"/>
                </a:solidFill>
              </a:rPr>
              <a:t>Carabanchelu</a:t>
            </a:r>
            <a:r>
              <a:rPr lang="en-US" sz="2000" dirty="0">
                <a:solidFill>
                  <a:schemeClr val="tx1"/>
                </a:solidFill>
              </a:rPr>
              <a:t>, Madrid, </a:t>
            </a:r>
            <a:r>
              <a:rPr lang="en-US" sz="2000" dirty="0" err="1">
                <a:solidFill>
                  <a:schemeClr val="tx1"/>
                </a:solidFill>
              </a:rPr>
              <a:t>Španija</a:t>
            </a:r>
            <a:r>
              <a:rPr lang="en-US" sz="2000" dirty="0">
                <a:solidFill>
                  <a:schemeClr val="tx1"/>
                </a:solidFill>
              </a:rPr>
              <a:t>, Foreign Office </a:t>
            </a:r>
            <a:r>
              <a:rPr lang="en-US" sz="2000" dirty="0" smtClean="0">
                <a:solidFill>
                  <a:schemeClr val="tx1"/>
                </a:solidFill>
              </a:rPr>
              <a:t>Arch</a:t>
            </a:r>
            <a:r>
              <a:rPr lang="sr-Latn-RS" sz="2000" dirty="0" smtClean="0">
                <a:solidFill>
                  <a:schemeClr val="tx1"/>
                </a:solidFill>
              </a:rPr>
              <a:t>., </a:t>
            </a:r>
            <a:r>
              <a:rPr lang="en-US" sz="2000" dirty="0" smtClean="0">
                <a:solidFill>
                  <a:schemeClr val="tx1"/>
                </a:solidFill>
              </a:rPr>
              <a:t>2007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43182"/>
            <a:ext cx="9144000" cy="210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3057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857760"/>
            <a:ext cx="9144000" cy="163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64291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 </a:t>
            </a:r>
            <a:r>
              <a:rPr lang="en-US" sz="2400" dirty="0" err="1" smtClean="0"/>
              <a:t>druge</a:t>
            </a:r>
            <a:r>
              <a:rPr lang="en-US" sz="2400" dirty="0" smtClean="0"/>
              <a:t> </a:t>
            </a:r>
            <a:r>
              <a:rPr lang="en-US" sz="2400" dirty="0" err="1" smtClean="0"/>
              <a:t>strane</a:t>
            </a:r>
            <a:r>
              <a:rPr lang="en-US" sz="2400" dirty="0" smtClean="0"/>
              <a:t>, </a:t>
            </a:r>
            <a:r>
              <a:rPr lang="en-US" sz="2400" dirty="0" err="1" smtClean="0"/>
              <a:t>različite</a:t>
            </a:r>
            <a:r>
              <a:rPr lang="en-US" sz="2400" dirty="0" smtClean="0"/>
              <a:t> </a:t>
            </a:r>
            <a:r>
              <a:rPr lang="en-US" sz="2400" dirty="0" err="1" smtClean="0"/>
              <a:t>tipove</a:t>
            </a:r>
            <a:r>
              <a:rPr lang="en-US" sz="2400" dirty="0" smtClean="0"/>
              <a:t> </a:t>
            </a:r>
            <a:r>
              <a:rPr lang="en-US" sz="2400" dirty="0" err="1" smtClean="0"/>
              <a:t>domaćinstava</a:t>
            </a:r>
            <a:r>
              <a:rPr lang="en-US" sz="2400" dirty="0" smtClean="0"/>
              <a:t> </a:t>
            </a:r>
            <a:r>
              <a:rPr lang="en-US" sz="2400" dirty="0" err="1" smtClean="0"/>
              <a:t>odlikuju</a:t>
            </a:r>
            <a:r>
              <a:rPr lang="en-US" sz="2400" dirty="0" smtClean="0"/>
              <a:t> </a:t>
            </a:r>
            <a:r>
              <a:rPr lang="en-US" sz="2400" dirty="0" err="1" smtClean="0"/>
              <a:t>različite</a:t>
            </a:r>
            <a:r>
              <a:rPr lang="en-US" sz="2400" dirty="0" smtClean="0"/>
              <a:t> </a:t>
            </a:r>
            <a:r>
              <a:rPr lang="en-US" sz="2400" dirty="0" err="1" smtClean="0"/>
              <a:t>potrebe</a:t>
            </a:r>
            <a:r>
              <a:rPr lang="en-US" sz="2400" dirty="0" smtClean="0"/>
              <a:t> u </a:t>
            </a:r>
            <a:r>
              <a:rPr lang="en-US" sz="2400" dirty="0" err="1" smtClean="0"/>
              <a:t>stanovanju</a:t>
            </a:r>
            <a:r>
              <a:rPr lang="en-US" sz="2400" dirty="0" smtClean="0"/>
              <a:t>, </a:t>
            </a:r>
            <a:r>
              <a:rPr lang="en-US" sz="2400" dirty="0" err="1" smtClean="0"/>
              <a:t>te</a:t>
            </a:r>
            <a:r>
              <a:rPr lang="en-US" sz="2400" dirty="0" smtClean="0"/>
              <a:t> je </a:t>
            </a:r>
            <a:r>
              <a:rPr lang="en-US" sz="2400" dirty="0" err="1" smtClean="0"/>
              <a:t>stoga</a:t>
            </a:r>
            <a:r>
              <a:rPr lang="en-US" sz="2400" dirty="0" smtClean="0"/>
              <a:t> </a:t>
            </a:r>
            <a:r>
              <a:rPr lang="en-US" sz="2400" dirty="0" err="1" smtClean="0"/>
              <a:t>poželjno</a:t>
            </a:r>
            <a:r>
              <a:rPr lang="en-US" sz="2400" dirty="0" smtClean="0"/>
              <a:t> </a:t>
            </a:r>
            <a:r>
              <a:rPr lang="en-US" sz="2400" dirty="0" err="1" smtClean="0"/>
              <a:t>ponuditi</a:t>
            </a:r>
            <a:r>
              <a:rPr lang="en-US" sz="2400" dirty="0" smtClean="0"/>
              <a:t> </a:t>
            </a:r>
            <a:r>
              <a:rPr lang="en-US" sz="2400" dirty="0" err="1" smtClean="0"/>
              <a:t>širok</a:t>
            </a:r>
            <a:r>
              <a:rPr lang="en-US" sz="2400" dirty="0" smtClean="0"/>
              <a:t> </a:t>
            </a:r>
            <a:r>
              <a:rPr lang="en-US" sz="2400" dirty="0" err="1" smtClean="0"/>
              <a:t>spektar</a:t>
            </a:r>
            <a:r>
              <a:rPr lang="en-US" sz="2400" dirty="0" smtClean="0"/>
              <a:t> </a:t>
            </a:r>
            <a:r>
              <a:rPr lang="en-US" sz="2400" dirty="0" err="1" smtClean="0"/>
              <a:t>raznovrsnih</a:t>
            </a:r>
            <a:r>
              <a:rPr lang="en-US" sz="2400" dirty="0" smtClean="0"/>
              <a:t> </a:t>
            </a:r>
            <a:r>
              <a:rPr lang="en-US" sz="2400" dirty="0" err="1" smtClean="0"/>
              <a:t>tipova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</a:t>
            </a:r>
            <a:r>
              <a:rPr lang="en-US" sz="2400" dirty="0" smtClean="0"/>
              <a:t>, </a:t>
            </a:r>
            <a:r>
              <a:rPr lang="en-US" sz="2400" dirty="0" err="1" smtClean="0"/>
              <a:t>kako</a:t>
            </a:r>
            <a:r>
              <a:rPr lang="en-US" sz="2400" dirty="0" smtClean="0"/>
              <a:t> bi </a:t>
            </a:r>
            <a:r>
              <a:rPr lang="en-US" sz="2400" dirty="0" err="1" smtClean="0"/>
              <a:t>svako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potencijalnih</a:t>
            </a:r>
            <a:r>
              <a:rPr lang="en-US" sz="2400" dirty="0" smtClean="0"/>
              <a:t> </a:t>
            </a:r>
            <a:r>
              <a:rPr lang="en-US" sz="2400" dirty="0" err="1" smtClean="0"/>
              <a:t>stanara</a:t>
            </a:r>
            <a:r>
              <a:rPr lang="en-US" sz="2400" dirty="0" smtClean="0"/>
              <a:t> </a:t>
            </a:r>
            <a:r>
              <a:rPr lang="en-US" sz="2400" dirty="0" err="1" smtClean="0"/>
              <a:t>lako</a:t>
            </a:r>
            <a:r>
              <a:rPr lang="en-US" sz="2400" dirty="0" smtClean="0"/>
              <a:t> </a:t>
            </a:r>
            <a:r>
              <a:rPr lang="en-US" sz="2400" dirty="0" err="1" smtClean="0"/>
              <a:t>sebi</a:t>
            </a:r>
            <a:r>
              <a:rPr lang="en-US" sz="2400" dirty="0" smtClean="0"/>
              <a:t> </a:t>
            </a:r>
            <a:r>
              <a:rPr lang="en-US" sz="2400" dirty="0" err="1" smtClean="0"/>
              <a:t>našao</a:t>
            </a:r>
            <a:r>
              <a:rPr lang="en-US" sz="2400" dirty="0" smtClean="0"/>
              <a:t> </a:t>
            </a:r>
            <a:r>
              <a:rPr lang="en-US" sz="2400" dirty="0" err="1" smtClean="0"/>
              <a:t>dom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odgovara</a:t>
            </a:r>
            <a:r>
              <a:rPr lang="en-US" sz="2400" dirty="0" smtClean="0"/>
              <a:t> </a:t>
            </a:r>
            <a:r>
              <a:rPr lang="en-US" sz="2400" dirty="0" err="1" smtClean="0"/>
              <a:t>njegovim</a:t>
            </a:r>
            <a:r>
              <a:rPr lang="en-US" sz="2400" dirty="0" smtClean="0"/>
              <a:t> </a:t>
            </a:r>
            <a:r>
              <a:rPr lang="en-US" sz="2400" dirty="0" err="1" smtClean="0"/>
              <a:t>potrebama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afinitetima</a:t>
            </a:r>
            <a:r>
              <a:rPr lang="en-US" sz="2400" dirty="0" smtClean="0"/>
              <a:t>. </a:t>
            </a:r>
            <a:r>
              <a:rPr lang="en-US" sz="2400" dirty="0" err="1" smtClean="0"/>
              <a:t>Tipski</a:t>
            </a:r>
            <a:r>
              <a:rPr lang="en-US" sz="2400" dirty="0" smtClean="0"/>
              <a:t>, </a:t>
            </a:r>
            <a:r>
              <a:rPr lang="en-US" sz="2400" dirty="0" err="1" smtClean="0"/>
              <a:t>standardizovani</a:t>
            </a:r>
            <a:r>
              <a:rPr lang="en-US" sz="2400" dirty="0" smtClean="0"/>
              <a:t> </a:t>
            </a:r>
            <a:r>
              <a:rPr lang="en-US" sz="2400" dirty="0" err="1" smtClean="0"/>
              <a:t>stanovi</a:t>
            </a:r>
            <a:r>
              <a:rPr lang="en-US" sz="2400" dirty="0" smtClean="0"/>
              <a:t> ne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zadovolje</a:t>
            </a:r>
            <a:r>
              <a:rPr lang="en-US" sz="2400" dirty="0" smtClean="0"/>
              <a:t> </a:t>
            </a:r>
            <a:r>
              <a:rPr lang="en-US" sz="2400" dirty="0" err="1" smtClean="0"/>
              <a:t>savremene</a:t>
            </a:r>
            <a:r>
              <a:rPr lang="en-US" sz="2400" dirty="0" smtClean="0"/>
              <a:t> </a:t>
            </a:r>
            <a:r>
              <a:rPr lang="en-US" sz="2400" dirty="0" err="1" smtClean="0"/>
              <a:t>stambene</a:t>
            </a:r>
            <a:r>
              <a:rPr lang="en-US" sz="2400" dirty="0" smtClean="0"/>
              <a:t> </a:t>
            </a:r>
            <a:r>
              <a:rPr lang="en-US" sz="2400" dirty="0" err="1" smtClean="0"/>
              <a:t>potrebe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r"/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Trodimenzionalna prostorna organizacija stanova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21" name="AutoShape 5" descr="Резултат слика за amsterdam jsa mexico c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18034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Stanovanje</a:t>
            </a:r>
            <a:r>
              <a:rPr lang="en-US" sz="2400" dirty="0" smtClean="0"/>
              <a:t> u </a:t>
            </a:r>
            <a:r>
              <a:rPr lang="en-US" sz="2400" dirty="0" err="1" smtClean="0"/>
              <a:t>jednom</a:t>
            </a:r>
            <a:r>
              <a:rPr lang="en-US" sz="2400" dirty="0" smtClean="0"/>
              <a:t> </a:t>
            </a:r>
            <a:r>
              <a:rPr lang="en-US" sz="2400" dirty="0" err="1" smtClean="0"/>
              <a:t>nivou</a:t>
            </a:r>
            <a:r>
              <a:rPr lang="en-US" sz="2400" dirty="0" smtClean="0"/>
              <a:t>, </a:t>
            </a:r>
            <a:r>
              <a:rPr lang="en-US" sz="2400" dirty="0" err="1" smtClean="0"/>
              <a:t>koje</a:t>
            </a:r>
            <a:r>
              <a:rPr lang="en-US" sz="2400" dirty="0" smtClean="0"/>
              <a:t> je </a:t>
            </a:r>
            <a:r>
              <a:rPr lang="en-US" sz="2400" dirty="0" err="1" smtClean="0"/>
              <a:t>karakteristično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klasične</a:t>
            </a:r>
            <a:r>
              <a:rPr lang="en-US" sz="2400" dirty="0" smtClean="0"/>
              <a:t> </a:t>
            </a:r>
            <a:r>
              <a:rPr lang="sr-Latn-RS" sz="2400" dirty="0" smtClean="0"/>
              <a:t>višeporodične stambene zgrade</a:t>
            </a:r>
            <a:r>
              <a:rPr lang="en-US" sz="2400" dirty="0" smtClean="0"/>
              <a:t>, </a:t>
            </a:r>
            <a:r>
              <a:rPr lang="en-US" sz="2400" dirty="0" err="1" smtClean="0"/>
              <a:t>postavlja</a:t>
            </a:r>
            <a:r>
              <a:rPr lang="en-US" sz="2400" dirty="0" smtClean="0"/>
              <a:t> </a:t>
            </a:r>
            <a:r>
              <a:rPr lang="en-US" sz="2400" dirty="0" err="1" smtClean="0"/>
              <a:t>velika</a:t>
            </a:r>
            <a:r>
              <a:rPr lang="en-US" sz="2400" dirty="0" smtClean="0"/>
              <a:t> </a:t>
            </a:r>
            <a:r>
              <a:rPr lang="en-US" sz="2400" dirty="0" err="1" smtClean="0"/>
              <a:t>ograničenja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prostorni</a:t>
            </a:r>
            <a:r>
              <a:rPr lang="en-US" sz="2400" dirty="0" smtClean="0"/>
              <a:t> </a:t>
            </a:r>
            <a:r>
              <a:rPr lang="en-US" sz="2400" dirty="0" err="1" smtClean="0"/>
              <a:t>kvalitet</a:t>
            </a:r>
            <a:r>
              <a:rPr lang="en-US" sz="2400" dirty="0" smtClean="0"/>
              <a:t>.</a:t>
            </a:r>
            <a:r>
              <a:rPr lang="sr-Latn-RS" sz="2400" dirty="0" smtClean="0"/>
              <a:t> </a:t>
            </a:r>
            <a:r>
              <a:rPr lang="en-US" sz="2400" dirty="0" smtClean="0"/>
              <a:t>I </a:t>
            </a:r>
            <a:r>
              <a:rPr lang="en-US" sz="2400" dirty="0" err="1" smtClean="0"/>
              <a:t>mada</a:t>
            </a:r>
            <a:r>
              <a:rPr lang="en-US" sz="2400" dirty="0" smtClean="0"/>
              <a:t> </a:t>
            </a:r>
            <a:r>
              <a:rPr lang="en-US" sz="2400" dirty="0" err="1" smtClean="0"/>
              <a:t>nesumnjivo</a:t>
            </a:r>
            <a:r>
              <a:rPr lang="en-US" sz="2400" dirty="0" smtClean="0"/>
              <a:t> </a:t>
            </a:r>
            <a:r>
              <a:rPr lang="en-US" sz="2400" dirty="0" err="1" smtClean="0"/>
              <a:t>ima</a:t>
            </a:r>
            <a:r>
              <a:rPr lang="en-US" sz="2400" dirty="0" smtClean="0"/>
              <a:t> </a:t>
            </a:r>
            <a:r>
              <a:rPr lang="en-US" sz="2400" dirty="0" err="1" smtClean="0"/>
              <a:t>svoje</a:t>
            </a:r>
            <a:r>
              <a:rPr lang="en-US" sz="2400" dirty="0" smtClean="0"/>
              <a:t> </a:t>
            </a:r>
            <a:r>
              <a:rPr lang="en-US" sz="2400" dirty="0" err="1" smtClean="0"/>
              <a:t>prednosti</a:t>
            </a:r>
            <a:r>
              <a:rPr lang="en-US" sz="2400" dirty="0" smtClean="0"/>
              <a:t>, </a:t>
            </a:r>
            <a:r>
              <a:rPr lang="en-US" sz="2400" dirty="0" err="1" smtClean="0"/>
              <a:t>jer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stanovi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se </a:t>
            </a:r>
            <a:r>
              <a:rPr lang="en-US" sz="2400" dirty="0" err="1" smtClean="0"/>
              <a:t>prostiru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jednom</a:t>
            </a:r>
            <a:r>
              <a:rPr lang="en-US" sz="2400" dirty="0" smtClean="0"/>
              <a:t> </a:t>
            </a:r>
            <a:r>
              <a:rPr lang="en-US" sz="2400" dirty="0" err="1" smtClean="0"/>
              <a:t>nivou</a:t>
            </a:r>
            <a:r>
              <a:rPr lang="en-US" sz="2400" dirty="0" smtClean="0"/>
              <a:t> </a:t>
            </a:r>
            <a:r>
              <a:rPr lang="en-US" sz="2400" dirty="0" err="1" smtClean="0"/>
              <a:t>oslobođeni</a:t>
            </a:r>
            <a:r>
              <a:rPr lang="en-US" sz="2400" dirty="0" smtClean="0"/>
              <a:t> </a:t>
            </a:r>
            <a:r>
              <a:rPr lang="en-US" sz="2400" dirty="0" err="1" smtClean="0"/>
              <a:t>barijera</a:t>
            </a:r>
            <a:r>
              <a:rPr lang="en-US" sz="2400" dirty="0" smtClean="0"/>
              <a:t>, pa </a:t>
            </a:r>
            <a:r>
              <a:rPr lang="sr-Latn-RS" sz="2400" dirty="0" smtClean="0"/>
              <a:t>nesmetano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biti</a:t>
            </a:r>
            <a:r>
              <a:rPr lang="en-US" sz="2400" dirty="0" smtClean="0"/>
              <a:t> </a:t>
            </a:r>
            <a:r>
              <a:rPr lang="en-US" sz="2400" dirty="0" err="1" smtClean="0"/>
              <a:t>korišćeni</a:t>
            </a:r>
            <a:r>
              <a:rPr lang="en-US" sz="2400" dirty="0" smtClean="0"/>
              <a:t> u </a:t>
            </a:r>
            <a:r>
              <a:rPr lang="en-US" sz="2400" dirty="0" err="1" smtClean="0"/>
              <a:t>svim</a:t>
            </a:r>
            <a:r>
              <a:rPr lang="en-US" sz="2400" dirty="0" smtClean="0"/>
              <a:t> </a:t>
            </a:r>
            <a:r>
              <a:rPr lang="en-US" sz="2400" dirty="0" err="1" smtClean="0"/>
              <a:t>situacijama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periodima</a:t>
            </a:r>
            <a:r>
              <a:rPr lang="en-US" sz="2400" dirty="0" smtClean="0"/>
              <a:t> </a:t>
            </a:r>
            <a:r>
              <a:rPr lang="en-US" sz="2400" dirty="0" err="1" smtClean="0"/>
              <a:t>života</a:t>
            </a:r>
            <a:r>
              <a:rPr lang="en-US" sz="2400" dirty="0" smtClean="0"/>
              <a:t>, </a:t>
            </a:r>
            <a:r>
              <a:rPr lang="en-US" sz="2400" dirty="0" err="1" smtClean="0"/>
              <a:t>diferencijacija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obilje</a:t>
            </a:r>
            <a:r>
              <a:rPr lang="en-US" sz="2400" dirty="0" smtClean="0"/>
              <a:t> </a:t>
            </a:r>
            <a:r>
              <a:rPr lang="en-US" sz="2400" dirty="0" err="1" smtClean="0"/>
              <a:t>varijacija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se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ovaj</a:t>
            </a:r>
            <a:r>
              <a:rPr lang="en-US" sz="2400" dirty="0" smtClean="0"/>
              <a:t> </a:t>
            </a:r>
            <a:r>
              <a:rPr lang="en-US" sz="2400" dirty="0" err="1" smtClean="0"/>
              <a:t>način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postići</a:t>
            </a:r>
            <a:r>
              <a:rPr lang="en-US" sz="2400" dirty="0" smtClean="0"/>
              <a:t> </a:t>
            </a:r>
            <a:r>
              <a:rPr lang="en-US" sz="2400" dirty="0" err="1" smtClean="0"/>
              <a:t>doprinose</a:t>
            </a:r>
            <a:r>
              <a:rPr lang="en-US" sz="2400" dirty="0" smtClean="0"/>
              <a:t> </a:t>
            </a:r>
            <a:r>
              <a:rPr lang="en-US" sz="2400" dirty="0" err="1" smtClean="0"/>
              <a:t>razbijanju</a:t>
            </a:r>
            <a:r>
              <a:rPr lang="en-US" sz="2400" dirty="0" smtClean="0"/>
              <a:t> </a:t>
            </a:r>
            <a:r>
              <a:rPr lang="en-US" sz="2400" dirty="0" err="1" smtClean="0"/>
              <a:t>uniformnosti</a:t>
            </a:r>
            <a:r>
              <a:rPr lang="en-US" sz="2400" dirty="0" smtClean="0"/>
              <a:t> </a:t>
            </a:r>
            <a:r>
              <a:rPr lang="en-US" sz="2400" dirty="0" err="1" smtClean="0"/>
              <a:t>koja</a:t>
            </a:r>
            <a:r>
              <a:rPr lang="en-US" sz="2400" dirty="0" smtClean="0"/>
              <a:t> </a:t>
            </a:r>
            <a:r>
              <a:rPr lang="en-US" sz="2400" dirty="0" err="1" smtClean="0"/>
              <a:t>često</a:t>
            </a:r>
            <a:r>
              <a:rPr lang="en-US" sz="2400" dirty="0" smtClean="0"/>
              <a:t> </a:t>
            </a:r>
            <a:r>
              <a:rPr lang="en-US" sz="2400" dirty="0" err="1" smtClean="0"/>
              <a:t>odlikuje</a:t>
            </a:r>
            <a:r>
              <a:rPr lang="en-US" sz="2400" dirty="0" smtClean="0"/>
              <a:t> </a:t>
            </a:r>
            <a:r>
              <a:rPr lang="en-US" sz="2400" dirty="0" err="1" smtClean="0"/>
              <a:t>ovaj</a:t>
            </a:r>
            <a:r>
              <a:rPr lang="en-US" sz="2400" dirty="0" smtClean="0"/>
              <a:t> tip </a:t>
            </a:r>
            <a:r>
              <a:rPr lang="en-US" sz="2400" dirty="0" err="1" smtClean="0"/>
              <a:t>stanovanja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http://www.janbitter.de/projekte/pics/MB3_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4385"/>
            <a:ext cx="3071802" cy="39636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algn="r"/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Stanovi u više nivoa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r-Latn-CS" sz="2000" dirty="0" smtClean="0">
                <a:solidFill>
                  <a:schemeClr val="tx1"/>
                </a:solidFill>
              </a:rPr>
              <a:t>Stambena </a:t>
            </a:r>
            <a:r>
              <a:rPr lang="sr-Latn-CS" sz="2000" dirty="0">
                <a:solidFill>
                  <a:schemeClr val="tx1"/>
                </a:solidFill>
              </a:rPr>
              <a:t>zgrada na trgu Monbijou, Berlin, Nemačka, Grüntuch Ernst, 2001</a:t>
            </a:r>
            <a:endParaRPr lang="sr-Latn-CS" sz="2000" dirty="0" smtClean="0">
              <a:solidFill>
                <a:schemeClr val="tx1"/>
              </a:solidFill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180702" y="4000504"/>
            <a:ext cx="2963298" cy="252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143240" y="4071942"/>
            <a:ext cx="2928957" cy="247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64291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Porodične</a:t>
            </a:r>
            <a:r>
              <a:rPr lang="en-US" sz="2400" dirty="0" smtClean="0"/>
              <a:t> </a:t>
            </a:r>
            <a:r>
              <a:rPr lang="en-US" sz="2400" dirty="0" err="1" smtClean="0"/>
              <a:t>kuće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u </a:t>
            </a:r>
            <a:r>
              <a:rPr lang="en-US" sz="2400" dirty="0" err="1" smtClean="0"/>
              <a:t>najvećem</a:t>
            </a:r>
            <a:r>
              <a:rPr lang="en-US" sz="2400" dirty="0" smtClean="0"/>
              <a:t> </a:t>
            </a:r>
            <a:r>
              <a:rPr lang="en-US" sz="2400" dirty="0" err="1" smtClean="0"/>
              <a:t>broju</a:t>
            </a:r>
            <a:r>
              <a:rPr lang="en-US" sz="2400" dirty="0" smtClean="0"/>
              <a:t> </a:t>
            </a:r>
            <a:r>
              <a:rPr lang="en-US" sz="2400" dirty="0" err="1" smtClean="0"/>
              <a:t>primera</a:t>
            </a:r>
            <a:r>
              <a:rPr lang="en-US" sz="2400" dirty="0" smtClean="0"/>
              <a:t> </a:t>
            </a:r>
            <a:r>
              <a:rPr lang="en-US" sz="2400" dirty="0" err="1" smtClean="0"/>
              <a:t>višeetažni</a:t>
            </a:r>
            <a:r>
              <a:rPr lang="en-US" sz="2400" dirty="0" smtClean="0"/>
              <a:t> </a:t>
            </a:r>
            <a:r>
              <a:rPr lang="en-US" sz="2400" dirty="0" err="1" smtClean="0"/>
              <a:t>objekti</a:t>
            </a:r>
            <a:r>
              <a:rPr lang="en-US" sz="2400" dirty="0" smtClean="0"/>
              <a:t>, pa se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karakteristika</a:t>
            </a:r>
            <a:r>
              <a:rPr lang="en-US" sz="2400" dirty="0" smtClean="0"/>
              <a:t> </a:t>
            </a:r>
            <a:r>
              <a:rPr lang="en-US" sz="2400" dirty="0" err="1" smtClean="0"/>
              <a:t>ovog</a:t>
            </a:r>
            <a:r>
              <a:rPr lang="en-US" sz="2400" dirty="0" smtClean="0"/>
              <a:t> </a:t>
            </a:r>
            <a:r>
              <a:rPr lang="en-US" sz="2400" dirty="0" err="1" smtClean="0"/>
              <a:t>tipa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stanovanja</a:t>
            </a:r>
            <a:r>
              <a:rPr lang="en-US" sz="2400" dirty="0" smtClean="0"/>
              <a:t> </a:t>
            </a:r>
            <a:r>
              <a:rPr lang="en-US" sz="2400" dirty="0" err="1" smtClean="0"/>
              <a:t>može</a:t>
            </a:r>
            <a:r>
              <a:rPr lang="en-US" sz="2400" dirty="0" smtClean="0"/>
              <a:t> </a:t>
            </a:r>
            <a:r>
              <a:rPr lang="en-US" sz="2400" dirty="0" err="1" smtClean="0"/>
              <a:t>smatrati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posedovanje</a:t>
            </a:r>
            <a:r>
              <a:rPr lang="en-US" sz="2400" dirty="0" smtClean="0"/>
              <a:t> </a:t>
            </a:r>
            <a:r>
              <a:rPr lang="en-US" sz="2400" dirty="0" err="1" smtClean="0"/>
              <a:t>sopstvenog</a:t>
            </a:r>
            <a:r>
              <a:rPr lang="en-US" sz="2400" dirty="0" smtClean="0"/>
              <a:t> </a:t>
            </a:r>
            <a:r>
              <a:rPr lang="en-US" sz="2400" dirty="0" err="1" smtClean="0"/>
              <a:t>vertikalnog</a:t>
            </a:r>
            <a:r>
              <a:rPr lang="en-US" sz="2400" dirty="0" smtClean="0"/>
              <a:t> </a:t>
            </a:r>
            <a:r>
              <a:rPr lang="en-US" sz="2400" dirty="0" err="1" smtClean="0"/>
              <a:t>čvora</a:t>
            </a:r>
            <a:r>
              <a:rPr lang="en-US" sz="2400" dirty="0" smtClean="0"/>
              <a:t>.</a:t>
            </a:r>
            <a:r>
              <a:rPr lang="sr-Latn-RS" sz="2400" dirty="0" smtClean="0"/>
              <a:t> </a:t>
            </a:r>
            <a:r>
              <a:rPr lang="en-US" sz="2400" dirty="0" err="1" smtClean="0"/>
              <a:t>Projektovanjem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</a:t>
            </a:r>
            <a:r>
              <a:rPr lang="en-US" sz="2400" dirty="0" smtClean="0"/>
              <a:t> u </a:t>
            </a:r>
            <a:r>
              <a:rPr lang="en-US" sz="2400" dirty="0" err="1" smtClean="0"/>
              <a:t>dva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više</a:t>
            </a:r>
            <a:r>
              <a:rPr lang="en-US" sz="2400" dirty="0" smtClean="0"/>
              <a:t> </a:t>
            </a:r>
            <a:r>
              <a:rPr lang="en-US" sz="2400" dirty="0" err="1" smtClean="0"/>
              <a:t>nivoa</a:t>
            </a:r>
            <a:r>
              <a:rPr lang="en-US" sz="2400" dirty="0" smtClean="0"/>
              <a:t> </a:t>
            </a:r>
            <a:r>
              <a:rPr lang="en-US" sz="2400" dirty="0" err="1" smtClean="0"/>
              <a:t>oni</a:t>
            </a:r>
            <a:r>
              <a:rPr lang="en-US" sz="2400" dirty="0" smtClean="0"/>
              <a:t> se </a:t>
            </a:r>
            <a:r>
              <a:rPr lang="en-US" sz="2400" dirty="0" err="1" smtClean="0"/>
              <a:t>približavaju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prostornoj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organizaciji</a:t>
            </a:r>
            <a:r>
              <a:rPr lang="en-US" sz="2400" dirty="0" smtClean="0"/>
              <a:t> </a:t>
            </a:r>
            <a:r>
              <a:rPr lang="en-US" sz="2400" dirty="0" err="1" smtClean="0"/>
              <a:t>porodičnih</a:t>
            </a:r>
            <a:r>
              <a:rPr lang="en-US" sz="2400" dirty="0" smtClean="0"/>
              <a:t> </a:t>
            </a:r>
            <a:r>
              <a:rPr lang="en-US" sz="2400" dirty="0" err="1" smtClean="0"/>
              <a:t>kuća</a:t>
            </a:r>
            <a:r>
              <a:rPr lang="en-US" sz="2400" dirty="0" smtClean="0"/>
              <a:t>.</a:t>
            </a:r>
            <a:r>
              <a:rPr lang="sr-Latn-RS" sz="2400" dirty="0" smtClean="0"/>
              <a:t> Uglavnom se prostorije dnevnog boravka predviđaju na jednoj, a spavaće sobe sa pratećim prostorijama na drugoj etaži.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0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214554"/>
            <a:ext cx="2643174" cy="425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914" name="Picture 2" descr="http://www.bkk-3.com/BUILDINGS/MISS-LIVING/MISS-0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61484"/>
            <a:ext cx="6429388" cy="422368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algn="r"/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Stanovi u polunivoima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</p:spPr>
        <p:txBody>
          <a:bodyPr>
            <a:noAutofit/>
          </a:bodyPr>
          <a:lstStyle/>
          <a:p>
            <a:pPr algn="r"/>
            <a:r>
              <a:rPr lang="sr-Latn-CS" sz="2000" dirty="0">
                <a:solidFill>
                  <a:schemeClr val="tx1"/>
                </a:solidFill>
              </a:rPr>
              <a:t>MISS Sargfabrik, Beč, Austrija, BKK-3, 1999</a:t>
            </a:r>
            <a:endParaRPr lang="sr-Latn-CS" sz="20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291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Prostorni</a:t>
            </a:r>
            <a:r>
              <a:rPr lang="en-US" sz="2400" dirty="0" smtClean="0"/>
              <a:t> </a:t>
            </a:r>
            <a:r>
              <a:rPr lang="en-US" sz="2400" dirty="0" err="1" smtClean="0"/>
              <a:t>kvalitet</a:t>
            </a:r>
            <a:r>
              <a:rPr lang="en-US" sz="2400" dirty="0" smtClean="0"/>
              <a:t> </a:t>
            </a:r>
            <a:r>
              <a:rPr lang="en-US" sz="2400" dirty="0" err="1" smtClean="0"/>
              <a:t>stana</a:t>
            </a:r>
            <a:r>
              <a:rPr lang="en-US" sz="2400" dirty="0" smtClean="0"/>
              <a:t> se </a:t>
            </a:r>
            <a:r>
              <a:rPr lang="en-US" sz="2400" dirty="0" err="1" smtClean="0"/>
              <a:t>takođe</a:t>
            </a:r>
            <a:r>
              <a:rPr lang="en-US" sz="2400" dirty="0" smtClean="0"/>
              <a:t> </a:t>
            </a:r>
            <a:r>
              <a:rPr lang="en-US" sz="2400" dirty="0" err="1" smtClean="0"/>
              <a:t>može</a:t>
            </a:r>
            <a:r>
              <a:rPr lang="en-US" sz="2400" dirty="0" smtClean="0"/>
              <a:t> </a:t>
            </a:r>
            <a:r>
              <a:rPr lang="en-US" sz="2400" dirty="0" err="1" smtClean="0"/>
              <a:t>unaprediti</a:t>
            </a:r>
            <a:r>
              <a:rPr lang="en-US" sz="2400" dirty="0" smtClean="0"/>
              <a:t> </a:t>
            </a:r>
            <a:r>
              <a:rPr lang="en-US" sz="2400" dirty="0" err="1" smtClean="0"/>
              <a:t>projektovanjem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</a:t>
            </a:r>
            <a:r>
              <a:rPr lang="en-US" sz="2400" dirty="0" smtClean="0"/>
              <a:t> u </a:t>
            </a:r>
            <a:r>
              <a:rPr lang="en-US" sz="2400" dirty="0" err="1" smtClean="0"/>
              <a:t>polunivoima</a:t>
            </a:r>
            <a:r>
              <a:rPr lang="en-US" sz="2400" dirty="0" smtClean="0"/>
              <a:t>.</a:t>
            </a:r>
            <a:r>
              <a:rPr lang="sr-Latn-RS" sz="2400" dirty="0" smtClean="0"/>
              <a:t> </a:t>
            </a:r>
            <a:r>
              <a:rPr lang="en-US" sz="2400" dirty="0" err="1" smtClean="0"/>
              <a:t>Denivelacija</a:t>
            </a:r>
            <a:r>
              <a:rPr lang="en-US" sz="2400" dirty="0" smtClean="0"/>
              <a:t> </a:t>
            </a:r>
            <a:r>
              <a:rPr lang="en-US" sz="2400" dirty="0" err="1" smtClean="0"/>
              <a:t>stambenog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prostora</a:t>
            </a:r>
            <a:r>
              <a:rPr lang="en-US" sz="2400" dirty="0" smtClean="0"/>
              <a:t> </a:t>
            </a:r>
            <a:r>
              <a:rPr lang="en-US" sz="2400" dirty="0" err="1" smtClean="0"/>
              <a:t>doprinosi</a:t>
            </a:r>
            <a:r>
              <a:rPr lang="en-US" sz="2400" dirty="0" smtClean="0"/>
              <a:t> </a:t>
            </a:r>
            <a:r>
              <a:rPr lang="en-US" sz="2400" dirty="0" err="1" smtClean="0"/>
              <a:t>njegovom</a:t>
            </a:r>
            <a:r>
              <a:rPr lang="en-US" sz="2400" dirty="0" smtClean="0"/>
              <a:t> </a:t>
            </a:r>
            <a:r>
              <a:rPr lang="en-US" sz="2400" dirty="0" err="1" smtClean="0"/>
              <a:t>oplemenjivanju</a:t>
            </a:r>
            <a:r>
              <a:rPr lang="en-US" sz="2400" dirty="0" smtClean="0"/>
              <a:t>, a </a:t>
            </a:r>
            <a:r>
              <a:rPr lang="en-US" sz="2400" dirty="0" err="1" smtClean="0"/>
              <a:t>otvaranjem</a:t>
            </a:r>
            <a:r>
              <a:rPr lang="en-US" sz="2400" dirty="0" smtClean="0"/>
              <a:t> </a:t>
            </a:r>
            <a:r>
              <a:rPr lang="en-US" sz="2400" dirty="0" err="1" smtClean="0"/>
              <a:t>vizura</a:t>
            </a:r>
            <a:r>
              <a:rPr lang="en-US" sz="2400" dirty="0" smtClean="0"/>
              <a:t> s </a:t>
            </a:r>
            <a:r>
              <a:rPr lang="en-US" sz="2400" dirty="0" err="1" smtClean="0"/>
              <a:t>jednog</a:t>
            </a:r>
            <a:r>
              <a:rPr lang="en-US" sz="2400" dirty="0" smtClean="0"/>
              <a:t> </a:t>
            </a:r>
            <a:r>
              <a:rPr lang="en-US" sz="2400" dirty="0" err="1" smtClean="0"/>
              <a:t>nivoa</a:t>
            </a:r>
            <a:r>
              <a:rPr lang="en-US" sz="2400" dirty="0" smtClean="0"/>
              <a:t> </a:t>
            </a:r>
            <a:r>
              <a:rPr lang="en-US" sz="2400" dirty="0" err="1" smtClean="0"/>
              <a:t>prema</a:t>
            </a:r>
            <a:r>
              <a:rPr lang="en-US" sz="2400" dirty="0" smtClean="0"/>
              <a:t> </a:t>
            </a:r>
            <a:r>
              <a:rPr lang="en-US" sz="2400" dirty="0" err="1" smtClean="0"/>
              <a:t>drugom</a:t>
            </a:r>
            <a:r>
              <a:rPr lang="en-US" sz="2400" dirty="0" smtClean="0"/>
              <a:t> </a:t>
            </a:r>
            <a:r>
              <a:rPr lang="en-US" sz="2400" dirty="0" err="1" smtClean="0"/>
              <a:t>dobija</a:t>
            </a:r>
            <a:r>
              <a:rPr lang="en-US" sz="2400" dirty="0" smtClean="0"/>
              <a:t> se </a:t>
            </a:r>
            <a:r>
              <a:rPr lang="en-US" sz="2400" dirty="0" err="1" smtClean="0"/>
              <a:t>utisak</a:t>
            </a:r>
            <a:r>
              <a:rPr lang="en-US" sz="2400" dirty="0" smtClean="0"/>
              <a:t> </a:t>
            </a:r>
            <a:r>
              <a:rPr lang="en-US" sz="2400" dirty="0" err="1" smtClean="0"/>
              <a:t>povećanog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488" y="3500438"/>
            <a:ext cx="3016511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66" name="Picture 2" descr="http://www.zapco.ch/uploads/pics/StackUp_Quellengarten_innen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635394"/>
            <a:ext cx="4500562" cy="32226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algn="r"/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Stanovi sa uvećanim visinama pojedinih prostorija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bg1">
              <a:lumMod val="75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r-Latn-CS" sz="2000" dirty="0">
                <a:solidFill>
                  <a:schemeClr val="tx1"/>
                </a:solidFill>
              </a:rPr>
              <a:t>STACK UP Quellengarten, Rheinfelden, Švajcarska, ZAPCO, 2012</a:t>
            </a:r>
            <a:endParaRPr lang="sr-Latn-CS" sz="20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291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Projektovanje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uvećanim</a:t>
            </a:r>
            <a:r>
              <a:rPr lang="en-US" sz="2400" dirty="0" smtClean="0"/>
              <a:t> </a:t>
            </a:r>
            <a:r>
              <a:rPr lang="en-US" sz="2400" dirty="0" err="1" smtClean="0"/>
              <a:t>visinama</a:t>
            </a:r>
            <a:r>
              <a:rPr lang="en-US" sz="2400" dirty="0" smtClean="0"/>
              <a:t> </a:t>
            </a:r>
            <a:r>
              <a:rPr lang="en-US" sz="2400" dirty="0" err="1" smtClean="0"/>
              <a:t>određenih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prostorija</a:t>
            </a:r>
            <a:r>
              <a:rPr lang="en-US" sz="2400" dirty="0" smtClean="0"/>
              <a:t> je </a:t>
            </a:r>
            <a:r>
              <a:rPr lang="en-US" sz="2400" dirty="0" err="1" smtClean="0"/>
              <a:t>potencijal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najčešće</a:t>
            </a:r>
            <a:r>
              <a:rPr lang="en-US" sz="2400" dirty="0" smtClean="0"/>
              <a:t> </a:t>
            </a:r>
            <a:r>
              <a:rPr lang="en-US" sz="2400" dirty="0" err="1" smtClean="0"/>
              <a:t>ostaje</a:t>
            </a:r>
            <a:r>
              <a:rPr lang="en-US" sz="2400" dirty="0" smtClean="0"/>
              <a:t> </a:t>
            </a:r>
            <a:r>
              <a:rPr lang="en-US" sz="2400" dirty="0" err="1" smtClean="0"/>
              <a:t>neiskorišćen</a:t>
            </a:r>
            <a:r>
              <a:rPr lang="en-US" sz="2400" dirty="0" smtClean="0"/>
              <a:t>, </a:t>
            </a:r>
            <a:r>
              <a:rPr lang="en-US" sz="2400" dirty="0" err="1" smtClean="0"/>
              <a:t>ponajviše</a:t>
            </a:r>
            <a:r>
              <a:rPr lang="en-US" sz="2400" dirty="0" smtClean="0"/>
              <a:t> </a:t>
            </a:r>
            <a:r>
              <a:rPr lang="en-US" sz="2400" dirty="0" err="1" smtClean="0"/>
              <a:t>zbog</a:t>
            </a:r>
            <a:r>
              <a:rPr lang="en-US" sz="2400" dirty="0" smtClean="0"/>
              <a:t> </a:t>
            </a:r>
            <a:r>
              <a:rPr lang="en-US" sz="2400" dirty="0" err="1" smtClean="0"/>
              <a:t>ekonomskih</a:t>
            </a:r>
            <a:r>
              <a:rPr lang="en-US" sz="2400" dirty="0" smtClean="0"/>
              <a:t> </a:t>
            </a:r>
            <a:r>
              <a:rPr lang="en-US" sz="2400" dirty="0" err="1" smtClean="0"/>
              <a:t>ograničenja</a:t>
            </a:r>
            <a:r>
              <a:rPr lang="en-US" sz="2400" dirty="0" smtClean="0"/>
              <a:t>.</a:t>
            </a:r>
            <a:r>
              <a:rPr lang="sr-Latn-RS" sz="2400" dirty="0" smtClean="0"/>
              <a:t> </a:t>
            </a:r>
            <a:r>
              <a:rPr lang="en-US" sz="2400" dirty="0" smtClean="0"/>
              <a:t>Ta </a:t>
            </a:r>
            <a:r>
              <a:rPr lang="en-US" sz="2400" dirty="0" err="1" smtClean="0"/>
              <a:t>rešenja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zasnovana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idejama</a:t>
            </a:r>
            <a:r>
              <a:rPr lang="en-US" sz="2400" dirty="0" smtClean="0"/>
              <a:t> </a:t>
            </a:r>
            <a:r>
              <a:rPr lang="en-US" sz="2400" dirty="0" err="1" smtClean="0"/>
              <a:t>Loosa</a:t>
            </a:r>
            <a:r>
              <a:rPr lang="en-US" sz="2400" dirty="0" smtClean="0"/>
              <a:t> o '</a:t>
            </a:r>
            <a:r>
              <a:rPr lang="en-US" sz="2400" dirty="0" err="1" smtClean="0"/>
              <a:t>raumplanu</a:t>
            </a:r>
            <a:r>
              <a:rPr lang="en-US" sz="2400" dirty="0" smtClean="0"/>
              <a:t>', </a:t>
            </a:r>
            <a:r>
              <a:rPr lang="en-US" sz="2400" dirty="0" err="1" smtClean="0"/>
              <a:t>odnosno</a:t>
            </a:r>
            <a:r>
              <a:rPr lang="en-US" sz="2400" dirty="0" smtClean="0"/>
              <a:t> </a:t>
            </a:r>
            <a:r>
              <a:rPr lang="en-US" sz="2400" dirty="0" err="1" smtClean="0"/>
              <a:t>dodeljivanju</a:t>
            </a:r>
            <a:r>
              <a:rPr lang="en-US" sz="2400" dirty="0" smtClean="0"/>
              <a:t> </a:t>
            </a:r>
            <a:r>
              <a:rPr lang="en-US" sz="2400" dirty="0" err="1" smtClean="0"/>
              <a:t>različitih</a:t>
            </a:r>
            <a:r>
              <a:rPr lang="en-US" sz="2400" dirty="0" smtClean="0"/>
              <a:t> </a:t>
            </a:r>
            <a:r>
              <a:rPr lang="en-US" sz="2400" dirty="0" err="1" smtClean="0"/>
              <a:t>spratnih</a:t>
            </a:r>
            <a:r>
              <a:rPr lang="en-US" sz="2400" dirty="0" smtClean="0"/>
              <a:t> </a:t>
            </a:r>
            <a:r>
              <a:rPr lang="en-US" sz="2400" dirty="0" err="1" smtClean="0"/>
              <a:t>visina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prostorijama</a:t>
            </a:r>
            <a:r>
              <a:rPr lang="en-US" sz="2400" dirty="0" smtClean="0"/>
              <a:t> u </a:t>
            </a:r>
            <a:r>
              <a:rPr lang="en-US" sz="2400" dirty="0" err="1" smtClean="0"/>
              <a:t>zavisnosti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njihove</a:t>
            </a:r>
            <a:r>
              <a:rPr lang="en-US" sz="2400" dirty="0" smtClean="0"/>
              <a:t> </a:t>
            </a:r>
            <a:r>
              <a:rPr lang="en-US" sz="2400" dirty="0" err="1" smtClean="0"/>
              <a:t>funkcije</a:t>
            </a:r>
            <a:r>
              <a:rPr lang="en-US" sz="2400" dirty="0" smtClean="0"/>
              <a:t>.</a:t>
            </a:r>
            <a:r>
              <a:rPr lang="sr-Latn-RS" sz="2400" dirty="0" smtClean="0"/>
              <a:t> Prostorije sa javnijim sadržajima (dnevne sobe, saloni, trpezarije...) imaju najveću spratnu visinu, prostorije sa intimnijim sadržajima (spavaće sobe) manju, a pomoćne prostorije najmanju spratnu visinu.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Autofit/>
          </a:bodyPr>
          <a:lstStyle/>
          <a:p>
            <a:pPr algn="r"/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Vizuelni identitet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Čovekova</a:t>
            </a:r>
            <a:r>
              <a:rPr lang="en-US" sz="2400" dirty="0" smtClean="0"/>
              <a:t> </a:t>
            </a:r>
            <a:r>
              <a:rPr lang="en-US" sz="2400" dirty="0" err="1" smtClean="0"/>
              <a:t>potreba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stanom</a:t>
            </a:r>
            <a:r>
              <a:rPr lang="en-US" sz="2400" dirty="0" smtClean="0"/>
              <a:t> </a:t>
            </a:r>
            <a:r>
              <a:rPr lang="en-US" sz="2400" dirty="0" err="1" smtClean="0"/>
              <a:t>nije</a:t>
            </a:r>
            <a:r>
              <a:rPr lang="en-US" sz="2400" dirty="0" smtClean="0"/>
              <a:t> </a:t>
            </a:r>
            <a:r>
              <a:rPr lang="en-US" sz="2400" dirty="0" err="1" smtClean="0"/>
              <a:t>samo</a:t>
            </a:r>
            <a:r>
              <a:rPr lang="en-US" sz="2400" dirty="0" smtClean="0"/>
              <a:t> </a:t>
            </a:r>
            <a:r>
              <a:rPr lang="en-US" sz="2400" dirty="0" err="1" smtClean="0"/>
              <a:t>egzistencijalne</a:t>
            </a:r>
            <a:r>
              <a:rPr lang="en-US" sz="2400" dirty="0" smtClean="0"/>
              <a:t> </a:t>
            </a:r>
            <a:r>
              <a:rPr lang="en-US" sz="2400" dirty="0" err="1" smtClean="0"/>
              <a:t>prirode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nije</a:t>
            </a:r>
            <a:r>
              <a:rPr lang="en-US" sz="2400" dirty="0" smtClean="0"/>
              <a:t> </a:t>
            </a:r>
            <a:r>
              <a:rPr lang="en-US" sz="2400" dirty="0" err="1" smtClean="0"/>
              <a:t>samo</a:t>
            </a:r>
            <a:r>
              <a:rPr lang="en-US" sz="2400" dirty="0" smtClean="0"/>
              <a:t> </a:t>
            </a:r>
            <a:r>
              <a:rPr lang="en-US" sz="2400" dirty="0" err="1" smtClean="0"/>
              <a:t>potreba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fizičkom</a:t>
            </a:r>
            <a:r>
              <a:rPr lang="en-US" sz="2400" dirty="0" smtClean="0"/>
              <a:t> </a:t>
            </a:r>
            <a:r>
              <a:rPr lang="en-US" sz="2400" dirty="0" err="1" smtClean="0"/>
              <a:t>zaštitom</a:t>
            </a:r>
            <a:r>
              <a:rPr lang="en-US" sz="2400" dirty="0" smtClean="0"/>
              <a:t>, </a:t>
            </a:r>
            <a:r>
              <a:rPr lang="en-US" sz="2400" dirty="0" err="1" smtClean="0"/>
              <a:t>već</a:t>
            </a:r>
            <a:r>
              <a:rPr lang="en-US" sz="2400" dirty="0" smtClean="0"/>
              <a:t> je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potreba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poistovećivanjem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određenim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prostorom</a:t>
            </a:r>
            <a:r>
              <a:rPr lang="en-US" sz="2400" dirty="0" smtClean="0"/>
              <a:t>.</a:t>
            </a:r>
            <a:r>
              <a:rPr lang="sr-Latn-R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razliku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kuće</a:t>
            </a:r>
            <a:r>
              <a:rPr lang="en-US" sz="2400" dirty="0" smtClean="0"/>
              <a:t>, </a:t>
            </a:r>
            <a:r>
              <a:rPr lang="sr-Latn-RS" sz="2400" dirty="0" smtClean="0"/>
              <a:t>višeporodična stambena zgrada </a:t>
            </a:r>
            <a:r>
              <a:rPr lang="en-US" sz="2400" dirty="0" smtClean="0"/>
              <a:t>je </a:t>
            </a:r>
            <a:r>
              <a:rPr lang="en-US" sz="2400" dirty="0" err="1" smtClean="0"/>
              <a:t>složena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struktura</a:t>
            </a:r>
            <a:r>
              <a:rPr lang="en-US" sz="2400" dirty="0" smtClean="0"/>
              <a:t>, </a:t>
            </a:r>
            <a:r>
              <a:rPr lang="en-US" sz="2400" dirty="0" err="1" smtClean="0"/>
              <a:t>većih</a:t>
            </a:r>
            <a:r>
              <a:rPr lang="en-US" sz="2400" dirty="0" smtClean="0"/>
              <a:t> </a:t>
            </a:r>
            <a:r>
              <a:rPr lang="en-US" sz="2400" dirty="0" err="1" smtClean="0"/>
              <a:t>dimenzija</a:t>
            </a:r>
            <a:r>
              <a:rPr lang="en-US" sz="2400" dirty="0" smtClean="0"/>
              <a:t>, </a:t>
            </a:r>
            <a:r>
              <a:rPr lang="en-US" sz="2400" dirty="0" err="1" smtClean="0"/>
              <a:t>teže</a:t>
            </a:r>
            <a:r>
              <a:rPr lang="en-US" sz="2400" dirty="0" smtClean="0"/>
              <a:t> je </a:t>
            </a:r>
            <a:r>
              <a:rPr lang="en-US" sz="2400" dirty="0" err="1" smtClean="0"/>
              <a:t>prostorno</a:t>
            </a:r>
            <a:r>
              <a:rPr lang="en-US" sz="2400" dirty="0" smtClean="0"/>
              <a:t> </a:t>
            </a:r>
            <a:r>
              <a:rPr lang="en-US" sz="2400" dirty="0" err="1" smtClean="0"/>
              <a:t>sagledati</a:t>
            </a:r>
            <a:r>
              <a:rPr lang="en-US" sz="2400" dirty="0" smtClean="0"/>
              <a:t>, a </a:t>
            </a:r>
            <a:r>
              <a:rPr lang="en-US" sz="2400" dirty="0" err="1" smtClean="0"/>
              <a:t>zbog</a:t>
            </a:r>
            <a:r>
              <a:rPr lang="en-US" sz="2400" dirty="0" smtClean="0"/>
              <a:t> </a:t>
            </a:r>
            <a:r>
              <a:rPr lang="en-US" sz="2400" dirty="0" err="1" smtClean="0"/>
              <a:t>uvećanog</a:t>
            </a:r>
            <a:r>
              <a:rPr lang="en-US" sz="2400" dirty="0" smtClean="0"/>
              <a:t> </a:t>
            </a:r>
            <a:r>
              <a:rPr lang="en-US" sz="2400" dirty="0" err="1" smtClean="0"/>
              <a:t>broja</a:t>
            </a:r>
            <a:r>
              <a:rPr lang="en-US" sz="2400" dirty="0" smtClean="0"/>
              <a:t> </a:t>
            </a:r>
            <a:r>
              <a:rPr lang="en-US" sz="2400" dirty="0" err="1" smtClean="0"/>
              <a:t>sta</a:t>
            </a:r>
            <a:r>
              <a:rPr lang="sr-Latn-RS" sz="2400" dirty="0" smtClean="0"/>
              <a:t>nova</a:t>
            </a:r>
            <a:r>
              <a:rPr lang="en-US" sz="2400" dirty="0" smtClean="0"/>
              <a:t>, </a:t>
            </a:r>
            <a:r>
              <a:rPr lang="en-US" sz="2400" dirty="0" err="1" smtClean="0"/>
              <a:t>otežana</a:t>
            </a:r>
            <a:r>
              <a:rPr lang="en-US" sz="2400" dirty="0" smtClean="0"/>
              <a:t> je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identifikacija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r>
              <a:rPr lang="en-US" sz="2400" dirty="0" err="1" smtClean="0"/>
              <a:t>Stoga</a:t>
            </a:r>
            <a:r>
              <a:rPr lang="en-US" sz="2400" dirty="0" smtClean="0"/>
              <a:t> je </a:t>
            </a:r>
            <a:r>
              <a:rPr lang="en-US" sz="2400" dirty="0" err="1" smtClean="0"/>
              <a:t>poželjno</a:t>
            </a:r>
            <a:r>
              <a:rPr lang="en-US" sz="2400" dirty="0" smtClean="0"/>
              <a:t> </a:t>
            </a:r>
            <a:r>
              <a:rPr lang="en-US" sz="2400" dirty="0" err="1" smtClean="0"/>
              <a:t>omogućiti</a:t>
            </a:r>
            <a:r>
              <a:rPr lang="en-US" sz="2400" dirty="0" smtClean="0"/>
              <a:t> </a:t>
            </a:r>
            <a:r>
              <a:rPr lang="en-US" sz="2400" dirty="0" err="1" smtClean="0"/>
              <a:t>izdvajanje</a:t>
            </a:r>
            <a:r>
              <a:rPr lang="en-US" sz="2400" dirty="0" smtClean="0"/>
              <a:t> </a:t>
            </a:r>
            <a:r>
              <a:rPr lang="en-US" sz="2400" dirty="0" err="1" smtClean="0"/>
              <a:t>pojedinačnih</a:t>
            </a:r>
            <a:r>
              <a:rPr lang="en-US" sz="2400" dirty="0" smtClean="0"/>
              <a:t> </a:t>
            </a:r>
            <a:r>
              <a:rPr lang="en-US" sz="2400" dirty="0" err="1" smtClean="0"/>
              <a:t>stambenih</a:t>
            </a:r>
            <a:r>
              <a:rPr lang="en-US" sz="2400" dirty="0" smtClean="0"/>
              <a:t> </a:t>
            </a:r>
            <a:r>
              <a:rPr lang="en-US" sz="2400" dirty="0" err="1" smtClean="0"/>
              <a:t>jedinica</a:t>
            </a:r>
            <a:r>
              <a:rPr lang="en-US" sz="2400" dirty="0" smtClean="0"/>
              <a:t>, </a:t>
            </a:r>
            <a:r>
              <a:rPr lang="en-US" sz="2400" dirty="0" err="1" smtClean="0"/>
              <a:t>izvestan</a:t>
            </a:r>
            <a:r>
              <a:rPr lang="en-US" sz="2400" dirty="0" smtClean="0"/>
              <a:t> </a:t>
            </a:r>
            <a:r>
              <a:rPr lang="en-US" sz="2400" dirty="0" err="1" smtClean="0"/>
              <a:t>stepen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oblik</a:t>
            </a:r>
            <a:r>
              <a:rPr lang="en-US" sz="2400" dirty="0" smtClean="0"/>
              <a:t> </a:t>
            </a:r>
            <a:r>
              <a:rPr lang="en-US" sz="2400" dirty="0" err="1" smtClean="0"/>
              <a:t>njihovog</a:t>
            </a:r>
            <a:r>
              <a:rPr lang="en-US" sz="2400" dirty="0" smtClean="0"/>
              <a:t> </a:t>
            </a:r>
            <a:r>
              <a:rPr lang="en-US" sz="2400" dirty="0" err="1" smtClean="0"/>
              <a:t>osamostaljenja</a:t>
            </a:r>
            <a:r>
              <a:rPr lang="en-US" sz="2400" dirty="0" smtClean="0"/>
              <a:t>, </a:t>
            </a:r>
            <a:r>
              <a:rPr lang="en-US" sz="2400" dirty="0" err="1" smtClean="0"/>
              <a:t>kako</a:t>
            </a:r>
            <a:r>
              <a:rPr lang="en-US" sz="2400" dirty="0" smtClean="0"/>
              <a:t> bi </a:t>
            </a:r>
            <a:r>
              <a:rPr lang="en-US" sz="2400" dirty="0" err="1" smtClean="0"/>
              <a:t>mogle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budu</a:t>
            </a:r>
            <a:r>
              <a:rPr lang="en-US" sz="2400" dirty="0" smtClean="0"/>
              <a:t> </a:t>
            </a:r>
            <a:r>
              <a:rPr lang="en-US" sz="2400" dirty="0" err="1" smtClean="0"/>
              <a:t>prepoznatljive</a:t>
            </a:r>
            <a:r>
              <a:rPr lang="en-US" sz="2400" dirty="0" smtClean="0"/>
              <a:t> u </a:t>
            </a:r>
            <a:r>
              <a:rPr lang="en-US" sz="2400" dirty="0" err="1" smtClean="0"/>
              <a:t>prostoru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se </a:t>
            </a:r>
            <a:r>
              <a:rPr lang="en-US" sz="2400" dirty="0" err="1" smtClean="0"/>
              <a:t>njihovi</a:t>
            </a:r>
            <a:r>
              <a:rPr lang="en-US" sz="2400" dirty="0" smtClean="0"/>
              <a:t> </a:t>
            </a:r>
            <a:r>
              <a:rPr lang="en-US" sz="2400" dirty="0" err="1" smtClean="0"/>
              <a:t>korisnici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njima</a:t>
            </a:r>
            <a:r>
              <a:rPr lang="en-US" sz="2400" dirty="0" smtClean="0"/>
              <a:t> </a:t>
            </a:r>
            <a:r>
              <a:rPr lang="en-US" sz="2400" dirty="0" err="1" smtClean="0"/>
              <a:t>identifikovati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http://www.mayr-keber.at/sites/default/files/photos/GMMK_w06_look_F0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2241326"/>
            <a:ext cx="6715140" cy="461667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algn="r"/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Primena boja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tx2">
              <a:lumMod val="40000"/>
              <a:lumOff val="60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r-Latn-CS" sz="2000" dirty="0">
                <a:solidFill>
                  <a:schemeClr val="tx1"/>
                </a:solidFill>
              </a:rPr>
              <a:t>Look., Beč, Austrija, Gert Mayr-Keber, 2006</a:t>
            </a:r>
            <a:endParaRPr lang="sr-Latn-CS" sz="20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291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Najjednostavniji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najefikasniji</a:t>
            </a:r>
            <a:r>
              <a:rPr lang="en-US" sz="2400" dirty="0" smtClean="0"/>
              <a:t> element </a:t>
            </a:r>
            <a:r>
              <a:rPr lang="en-US" sz="2400" dirty="0" err="1" smtClean="0"/>
              <a:t>identifikacije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objektima</a:t>
            </a:r>
            <a:r>
              <a:rPr lang="en-US" sz="2400" dirty="0" smtClean="0"/>
              <a:t> je </a:t>
            </a:r>
            <a:r>
              <a:rPr lang="en-US" sz="2400" dirty="0" err="1" smtClean="0"/>
              <a:t>primena</a:t>
            </a:r>
            <a:r>
              <a:rPr lang="en-US" sz="2400" dirty="0" smtClean="0"/>
              <a:t> </a:t>
            </a:r>
            <a:r>
              <a:rPr lang="en-US" sz="2400" dirty="0" err="1" smtClean="0"/>
              <a:t>boje</a:t>
            </a:r>
            <a:r>
              <a:rPr lang="en-US" sz="2400" dirty="0" smtClean="0"/>
              <a:t>.</a:t>
            </a:r>
            <a:r>
              <a:rPr lang="sr-Latn-RS" sz="2400" dirty="0" smtClean="0"/>
              <a:t> </a:t>
            </a:r>
            <a:r>
              <a:rPr lang="en-US" sz="2400" dirty="0" err="1" smtClean="0"/>
              <a:t>Boja</a:t>
            </a:r>
            <a:r>
              <a:rPr lang="en-US" sz="2400" dirty="0" smtClean="0"/>
              <a:t> </a:t>
            </a:r>
            <a:r>
              <a:rPr lang="en-US" sz="2400" dirty="0" smtClean="0"/>
              <a:t>se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fasadama</a:t>
            </a:r>
            <a:r>
              <a:rPr lang="en-US" sz="2400" dirty="0" smtClean="0"/>
              <a:t> </a:t>
            </a:r>
            <a:r>
              <a:rPr lang="en-US" sz="2400" dirty="0" err="1" smtClean="0"/>
              <a:t>opaža</a:t>
            </a:r>
            <a:r>
              <a:rPr lang="en-US" sz="2400" dirty="0" smtClean="0"/>
              <a:t> pre </a:t>
            </a:r>
            <a:r>
              <a:rPr lang="en-US" sz="2400" dirty="0" err="1" smtClean="0"/>
              <a:t>nekih</a:t>
            </a:r>
            <a:r>
              <a:rPr lang="en-US" sz="2400" dirty="0" smtClean="0"/>
              <a:t> </a:t>
            </a:r>
            <a:r>
              <a:rPr lang="en-US" sz="2400" dirty="0" err="1" smtClean="0"/>
              <a:t>drugih</a:t>
            </a:r>
            <a:r>
              <a:rPr lang="en-US" sz="2400" dirty="0" smtClean="0"/>
              <a:t> </a:t>
            </a:r>
            <a:r>
              <a:rPr lang="en-US" sz="2400" dirty="0" err="1" smtClean="0"/>
              <a:t>elemenata</a:t>
            </a:r>
            <a:r>
              <a:rPr lang="en-US" sz="2400" dirty="0" smtClean="0"/>
              <a:t>,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što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materijal</a:t>
            </a:r>
            <a:r>
              <a:rPr lang="en-US" sz="2400" dirty="0" smtClean="0"/>
              <a:t>, </a:t>
            </a:r>
            <a:r>
              <a:rPr lang="en-US" sz="2400" dirty="0" err="1" smtClean="0"/>
              <a:t>tekstura</a:t>
            </a:r>
            <a:r>
              <a:rPr lang="en-US" sz="2400" dirty="0" smtClean="0"/>
              <a:t>, </a:t>
            </a:r>
            <a:r>
              <a:rPr lang="en-US" sz="2400" dirty="0" err="1" smtClean="0"/>
              <a:t>sekundarna</a:t>
            </a:r>
            <a:r>
              <a:rPr lang="en-US" sz="2400" dirty="0" smtClean="0"/>
              <a:t> </a:t>
            </a:r>
            <a:r>
              <a:rPr lang="en-US" sz="2400" dirty="0" err="1" smtClean="0"/>
              <a:t>plastika</a:t>
            </a:r>
            <a:r>
              <a:rPr lang="en-US" sz="2400" dirty="0" smtClean="0"/>
              <a:t> </a:t>
            </a:r>
            <a:r>
              <a:rPr lang="en-US" sz="2400" dirty="0" err="1" smtClean="0"/>
              <a:t>itd</a:t>
            </a:r>
            <a:r>
              <a:rPr lang="en-US" sz="2400" dirty="0" smtClean="0"/>
              <a:t>.,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znatno</a:t>
            </a:r>
            <a:r>
              <a:rPr lang="en-US" sz="2400" dirty="0" smtClean="0"/>
              <a:t> </a:t>
            </a:r>
            <a:r>
              <a:rPr lang="en-US" sz="2400" dirty="0" err="1" smtClean="0"/>
              <a:t>doprinosi</a:t>
            </a:r>
            <a:r>
              <a:rPr lang="en-US" sz="2400" dirty="0" smtClean="0"/>
              <a:t> </a:t>
            </a:r>
            <a:r>
              <a:rPr lang="en-US" sz="2400" dirty="0" err="1" smtClean="0"/>
              <a:t>stvaranju</a:t>
            </a:r>
            <a:r>
              <a:rPr lang="en-US" sz="2400" dirty="0" smtClean="0"/>
              <a:t> </a:t>
            </a:r>
            <a:r>
              <a:rPr lang="en-US" sz="2400" dirty="0" err="1" smtClean="0"/>
              <a:t>opšteg</a:t>
            </a:r>
            <a:r>
              <a:rPr lang="en-US" sz="2400" dirty="0" smtClean="0"/>
              <a:t> </a:t>
            </a:r>
            <a:r>
              <a:rPr lang="en-US" sz="2400" dirty="0" err="1" smtClean="0"/>
              <a:t>utiska</a:t>
            </a:r>
            <a:r>
              <a:rPr lang="en-US" sz="2400" dirty="0" smtClean="0"/>
              <a:t> o </a:t>
            </a:r>
            <a:r>
              <a:rPr lang="en-US" sz="2400" dirty="0" err="1" smtClean="0"/>
              <a:t>objektu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88" name="Group 92"/>
          <p:cNvGraphicFramePr>
            <a:graphicFrameLocks noGrp="1"/>
          </p:cNvGraphicFramePr>
          <p:nvPr>
            <p:ph idx="1"/>
          </p:nvPr>
        </p:nvGraphicFramePr>
        <p:xfrm>
          <a:off x="0" y="-1"/>
          <a:ext cx="9144000" cy="6887747"/>
        </p:xfrm>
        <a:graphic>
          <a:graphicData uri="http://schemas.openxmlformats.org/drawingml/2006/table">
            <a:tbl>
              <a:tblPr/>
              <a:tblGrid>
                <a:gridCol w="357158"/>
                <a:gridCol w="1857388"/>
                <a:gridCol w="3429024"/>
                <a:gridCol w="3500430"/>
              </a:tblGrid>
              <a:tr h="3179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</a:t>
                      </a:r>
                      <a:r>
                        <a:rPr kumimoji="0" lang="sr-Latn-R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RITERIJUMI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PORODIČNO STANOVANJE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VIŠEPORODIČNO STANOVANJE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9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Prost. i soc. nivoi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Soba-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kuća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urbani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sklop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Soba-stan-sprat-kuća-urbani sklop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9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Način grupisanja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Horizontalni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sistem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grupisanja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Vertikalni sistem grupisanja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07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Komuniciranje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Horizontalna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direktna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veza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javne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komunikacije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ulaza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Kombinovana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veza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39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Veza jedinica sa tlom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Neposredna-pripadajući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otvoreni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prostor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Jedinice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nemaju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veze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tlom-kompenzacija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lođama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balkonima</a:t>
                      </a:r>
                      <a:r>
                        <a:rPr kumimoji="0" lang="sr-Latn-R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/terasama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98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Odnos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privatno-javno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Dve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kategorije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</a:t>
                      </a:r>
                      <a:r>
                        <a:rPr kumimoji="0" lang="sr-Latn-C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privatno-javno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Tri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kategorije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</a:t>
                      </a:r>
                      <a:r>
                        <a:rPr kumimoji="0" lang="sr-Latn-C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privatno-polujavno-javno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07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Stepen socijalizacije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Jače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susedske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veze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Fizička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bliskost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ne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uslovljava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sociološku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bliskost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4507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Odnos prema uticajnim faktorima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Izraženiji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prirodni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biohigijenski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uticajni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faktori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Izraženiji stvoreni, tehnološki i normativni uticajni faktori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9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Urbanitet i forma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Slobodnija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forma,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manji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urbanitet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Ograničenija forma,</a:t>
                      </a:r>
                      <a:r>
                        <a:rPr kumimoji="0" lang="sr-Latn-C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veći urbanitet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98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Fleksibilitet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Mogući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veći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fleksibilitet-interni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eksterni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Mogući manji fleksibilitet-interni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98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Konstruktivni sistem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Jednostavniji, od funkcije ka konstrukciji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Složeniji, od konstrukcije ka funkciji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07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Korišćenje infrastrukture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Duži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infrastrukturni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tokovi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Racionalnije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korišćenje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infrastrukture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6239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Odnos prema zelenim površinama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Zelene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površine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u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okviru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pojedinačnih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dvorišta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Više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javnih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zelenih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površina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4507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Prateći sadržaji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Zbog manje gustine finansijski manje isplativi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Finansijski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isplativije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uključivanje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pratećih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sadržaja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4507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Saobraćaj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Veća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zavisnost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automobila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Zbog kraćih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distanc</a:t>
                      </a:r>
                      <a:r>
                        <a:rPr kumimoji="0" lang="sr-Latn-C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manja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sr-Latn-C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upotreba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automobila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2284665"/>
            <a:ext cx="3227055" cy="421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22" name="Picture 2" descr="https://upload.wikimedia.org/wikipedia/commons/5/53/Edificio_Mirador_(Madrid)_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285992"/>
            <a:ext cx="5215362" cy="45720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algn="r"/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Vizuelna različitost kao rezultat različitih organizacija stanova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bg1">
              <a:lumMod val="65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2000" dirty="0" err="1">
                <a:solidFill>
                  <a:schemeClr val="tx1"/>
                </a:solidFill>
              </a:rPr>
              <a:t>Mirador</a:t>
            </a:r>
            <a:r>
              <a:rPr lang="en-US" sz="2000" dirty="0">
                <a:solidFill>
                  <a:schemeClr val="tx1"/>
                </a:solidFill>
              </a:rPr>
              <a:t>, Madrid, </a:t>
            </a:r>
            <a:r>
              <a:rPr lang="en-US" sz="2000" dirty="0" err="1">
                <a:solidFill>
                  <a:schemeClr val="tx1"/>
                </a:solidFill>
              </a:rPr>
              <a:t>Španija</a:t>
            </a:r>
            <a:r>
              <a:rPr lang="en-US" sz="2000" dirty="0">
                <a:solidFill>
                  <a:schemeClr val="tx1"/>
                </a:solidFill>
              </a:rPr>
              <a:t>, MVRDV/Blanca </a:t>
            </a:r>
            <a:r>
              <a:rPr lang="en-US" sz="2000" dirty="0" err="1">
                <a:solidFill>
                  <a:schemeClr val="tx1"/>
                </a:solidFill>
              </a:rPr>
              <a:t>Lleo</a:t>
            </a:r>
            <a:r>
              <a:rPr lang="en-US" sz="2000" dirty="0">
                <a:solidFill>
                  <a:schemeClr val="tx1"/>
                </a:solidFill>
              </a:rPr>
              <a:t>, 2005</a:t>
            </a:r>
            <a:endParaRPr lang="sr-Latn-CS" sz="20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291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Neretko</a:t>
            </a:r>
            <a:r>
              <a:rPr lang="en-US" sz="2400" dirty="0" smtClean="0"/>
              <a:t> se </a:t>
            </a:r>
            <a:r>
              <a:rPr lang="en-US" sz="2400" dirty="0" err="1" smtClean="0"/>
              <a:t>raznovrsnost</a:t>
            </a:r>
            <a:r>
              <a:rPr lang="en-US" sz="2400" dirty="0" smtClean="0"/>
              <a:t> </a:t>
            </a:r>
            <a:r>
              <a:rPr lang="en-US" sz="2400" dirty="0" err="1" smtClean="0"/>
              <a:t>tipova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</a:t>
            </a:r>
            <a:r>
              <a:rPr lang="en-US" sz="2400" dirty="0" smtClean="0"/>
              <a:t> </a:t>
            </a:r>
            <a:r>
              <a:rPr lang="en-US" sz="2400" dirty="0" err="1" smtClean="0"/>
              <a:t>reflektuje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fasadi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r>
              <a:rPr lang="en-US" sz="2400" dirty="0" err="1" smtClean="0"/>
              <a:t>Grupe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</a:t>
            </a:r>
            <a:r>
              <a:rPr lang="en-US" sz="2400" dirty="0" smtClean="0"/>
              <a:t> </a:t>
            </a:r>
            <a:r>
              <a:rPr lang="en-US" sz="2400" dirty="0" err="1" smtClean="0"/>
              <a:t>iste</a:t>
            </a:r>
            <a:r>
              <a:rPr lang="sr-Latn-RS" sz="2400" dirty="0" smtClean="0"/>
              <a:t>, ili slične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organizacije</a:t>
            </a:r>
            <a:r>
              <a:rPr lang="en-US" sz="2400" dirty="0" smtClean="0"/>
              <a:t> </a:t>
            </a:r>
            <a:r>
              <a:rPr lang="en-US" sz="2400" dirty="0" err="1" smtClean="0"/>
              <a:t>vizuelno</a:t>
            </a:r>
            <a:r>
              <a:rPr lang="en-US" sz="2400" dirty="0" smtClean="0"/>
              <a:t> se </a:t>
            </a:r>
            <a:r>
              <a:rPr lang="en-US" sz="2400" dirty="0" err="1" smtClean="0"/>
              <a:t>izdvajaju</a:t>
            </a:r>
            <a:r>
              <a:rPr lang="en-US" sz="2400" dirty="0" smtClean="0"/>
              <a:t> </a:t>
            </a:r>
            <a:r>
              <a:rPr lang="en-US" sz="2400" dirty="0" err="1" smtClean="0"/>
              <a:t>korišćenjem</a:t>
            </a:r>
            <a:r>
              <a:rPr lang="en-US" sz="2400" dirty="0" smtClean="0"/>
              <a:t> </a:t>
            </a:r>
            <a:r>
              <a:rPr lang="sr-Latn-RS" sz="2400" dirty="0" smtClean="0"/>
              <a:t>karakterističnih</a:t>
            </a:r>
            <a:r>
              <a:rPr lang="en-US" sz="2400" dirty="0" smtClean="0"/>
              <a:t> </a:t>
            </a:r>
            <a:r>
              <a:rPr lang="en-US" sz="2400" dirty="0" err="1" smtClean="0"/>
              <a:t>kombinacija</a:t>
            </a:r>
            <a:r>
              <a:rPr lang="en-US" sz="2400" dirty="0" smtClean="0"/>
              <a:t> </a:t>
            </a:r>
            <a:r>
              <a:rPr lang="en-US" sz="2400" dirty="0" err="1" smtClean="0"/>
              <a:t>otvora</a:t>
            </a:r>
            <a:r>
              <a:rPr lang="en-US" sz="2400" dirty="0" smtClean="0"/>
              <a:t>, </a:t>
            </a:r>
            <a:r>
              <a:rPr lang="en-US" sz="2400" dirty="0" err="1" smtClean="0"/>
              <a:t>materijala</a:t>
            </a:r>
            <a:r>
              <a:rPr lang="en-US" sz="2400" dirty="0" smtClean="0"/>
              <a:t>, </a:t>
            </a:r>
            <a:r>
              <a:rPr lang="en-US" sz="2400" dirty="0" err="1" smtClean="0"/>
              <a:t>teksture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boje</a:t>
            </a:r>
            <a:r>
              <a:rPr lang="en-US" sz="2400" dirty="0" smtClean="0"/>
              <a:t>, </a:t>
            </a:r>
            <a:r>
              <a:rPr lang="en-US" sz="2400" dirty="0" err="1" smtClean="0"/>
              <a:t>te</a:t>
            </a:r>
            <a:r>
              <a:rPr lang="en-US" sz="2400" dirty="0" smtClean="0"/>
              <a:t> one </a:t>
            </a:r>
            <a:r>
              <a:rPr lang="en-US" sz="2400" dirty="0" err="1" smtClean="0"/>
              <a:t>lako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biti</a:t>
            </a:r>
            <a:r>
              <a:rPr lang="en-US" sz="2400" dirty="0" smtClean="0"/>
              <a:t> </a:t>
            </a:r>
            <a:r>
              <a:rPr lang="en-US" sz="2400" dirty="0" err="1" smtClean="0"/>
              <a:t>razlikovane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drugih</a:t>
            </a:r>
            <a:r>
              <a:rPr lang="en-US" sz="2400" dirty="0" smtClean="0"/>
              <a:t> </a:t>
            </a:r>
            <a:r>
              <a:rPr lang="en-US" sz="2400" dirty="0" err="1" smtClean="0"/>
              <a:t>grupa</a:t>
            </a:r>
            <a:r>
              <a:rPr lang="en-US" sz="2400" dirty="0" smtClean="0"/>
              <a:t> u </a:t>
            </a:r>
            <a:r>
              <a:rPr lang="en-US" sz="2400" dirty="0" err="1" smtClean="0"/>
              <a:t>okviru</a:t>
            </a:r>
            <a:r>
              <a:rPr lang="en-US" sz="2400" dirty="0" smtClean="0"/>
              <a:t> </a:t>
            </a:r>
            <a:r>
              <a:rPr lang="en-US" sz="2400" dirty="0" err="1" smtClean="0"/>
              <a:t>celine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http://www.architectsjournal.co.uk/pictures/636xAny/6/8/3/1214683_LB_Image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536009"/>
            <a:ext cx="6286512" cy="43219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algn="r"/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Dekomponovanje volumena objekta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bg2">
              <a:lumMod val="75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r-Latn-CS" sz="2000" dirty="0" smtClean="0">
                <a:solidFill>
                  <a:schemeClr val="tx1"/>
                </a:solidFill>
              </a:rPr>
              <a:t>Granville New Homes, London, UK, Levitt Bernstein </a:t>
            </a:r>
            <a:r>
              <a:rPr lang="sr-Latn-CS" sz="2000" dirty="0" smtClean="0">
                <a:solidFill>
                  <a:schemeClr val="tx1"/>
                </a:solidFill>
              </a:rPr>
              <a:t>Assoc.</a:t>
            </a:r>
            <a:endParaRPr lang="sr-Latn-CS" sz="20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291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Dekomponovanje</a:t>
            </a:r>
            <a:r>
              <a:rPr lang="en-US" sz="2400" dirty="0" smtClean="0"/>
              <a:t> </a:t>
            </a:r>
            <a:r>
              <a:rPr lang="en-US" sz="2400" dirty="0" err="1" smtClean="0"/>
              <a:t>volumena</a:t>
            </a:r>
            <a:r>
              <a:rPr lang="en-US" sz="2400" dirty="0" smtClean="0"/>
              <a:t> </a:t>
            </a:r>
            <a:r>
              <a:rPr lang="en-US" sz="2400" dirty="0" err="1" smtClean="0"/>
              <a:t>objekta</a:t>
            </a:r>
            <a:r>
              <a:rPr lang="sr-Latn-RS" sz="2400" dirty="0" smtClean="0"/>
              <a:t> </a:t>
            </a:r>
            <a:r>
              <a:rPr lang="en-US" sz="2400" dirty="0" err="1" smtClean="0"/>
              <a:t>takođe</a:t>
            </a:r>
            <a:r>
              <a:rPr lang="en-US" sz="2400" dirty="0" smtClean="0"/>
              <a:t> </a:t>
            </a:r>
            <a:r>
              <a:rPr lang="en-US" sz="2400" dirty="0" err="1" smtClean="0"/>
              <a:t>doprinos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vizuelnom</a:t>
            </a:r>
            <a:r>
              <a:rPr lang="en-US" sz="2400" dirty="0" smtClean="0"/>
              <a:t> </a:t>
            </a:r>
            <a:r>
              <a:rPr lang="en-US" sz="2400" dirty="0" err="1" smtClean="0"/>
              <a:t>identitetu</a:t>
            </a:r>
            <a:r>
              <a:rPr lang="en-US" sz="2400" dirty="0" smtClean="0"/>
              <a:t>.</a:t>
            </a:r>
            <a:r>
              <a:rPr lang="sr-Latn-RS" sz="2400" dirty="0" smtClean="0"/>
              <a:t> </a:t>
            </a:r>
            <a:r>
              <a:rPr lang="en-US" sz="2400" dirty="0" err="1" smtClean="0"/>
              <a:t>Raščlanjivanje</a:t>
            </a:r>
            <a:r>
              <a:rPr lang="en-US" sz="2400" dirty="0" smtClean="0"/>
              <a:t> </a:t>
            </a:r>
            <a:r>
              <a:rPr lang="sr-Latn-RS" sz="2400" dirty="0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duboko</a:t>
            </a:r>
            <a:r>
              <a:rPr lang="en-US" sz="2400" dirty="0" smtClean="0"/>
              <a:t> </a:t>
            </a:r>
            <a:r>
              <a:rPr lang="en-US" sz="2400" dirty="0" err="1" smtClean="0"/>
              <a:t>povlačenje</a:t>
            </a:r>
            <a:r>
              <a:rPr lang="en-US" sz="2400" dirty="0" smtClean="0"/>
              <a:t> </a:t>
            </a:r>
            <a:r>
              <a:rPr lang="en-US" sz="2400" dirty="0" err="1" smtClean="0"/>
              <a:t>fasadnih</a:t>
            </a:r>
            <a:r>
              <a:rPr lang="en-US" sz="2400" dirty="0" smtClean="0"/>
              <a:t> </a:t>
            </a:r>
            <a:r>
              <a:rPr lang="en-US" sz="2400" dirty="0" err="1" smtClean="0"/>
              <a:t>ravni</a:t>
            </a:r>
            <a:r>
              <a:rPr lang="en-US" sz="2400" dirty="0" smtClean="0"/>
              <a:t> </a:t>
            </a:r>
            <a:r>
              <a:rPr lang="en-US" sz="2400" dirty="0" err="1" smtClean="0"/>
              <a:t>dovode</a:t>
            </a:r>
            <a:r>
              <a:rPr lang="en-US" sz="2400" dirty="0" smtClean="0"/>
              <a:t> do </a:t>
            </a:r>
            <a:r>
              <a:rPr lang="en-US" sz="2400" dirty="0" err="1" smtClean="0"/>
              <a:t>fizičkog</a:t>
            </a:r>
            <a:r>
              <a:rPr lang="en-US" sz="2400" dirty="0" smtClean="0"/>
              <a:t> </a:t>
            </a:r>
            <a:r>
              <a:rPr lang="en-US" sz="2400" dirty="0" err="1" smtClean="0"/>
              <a:t>razdvajanja</a:t>
            </a:r>
            <a:r>
              <a:rPr lang="en-US" sz="2400" dirty="0" smtClean="0"/>
              <a:t> </a:t>
            </a:r>
            <a:r>
              <a:rPr lang="en-US" sz="2400" dirty="0" err="1" smtClean="0"/>
              <a:t>stambenih</a:t>
            </a:r>
            <a:r>
              <a:rPr lang="en-US" sz="2400" dirty="0" smtClean="0"/>
              <a:t> </a:t>
            </a:r>
            <a:r>
              <a:rPr lang="en-US" sz="2400" dirty="0" err="1" smtClean="0"/>
              <a:t>jedinica</a:t>
            </a:r>
            <a:r>
              <a:rPr lang="en-US" sz="2400" dirty="0" smtClean="0"/>
              <a:t>, pa se </a:t>
            </a:r>
            <a:r>
              <a:rPr lang="en-US" sz="2400" dirty="0" err="1" smtClean="0"/>
              <a:t>otvara</a:t>
            </a:r>
            <a:r>
              <a:rPr lang="en-US" sz="2400" dirty="0" smtClean="0"/>
              <a:t> </a:t>
            </a:r>
            <a:r>
              <a:rPr lang="en-US" sz="2400" dirty="0" err="1" smtClean="0"/>
              <a:t>mogućnost</a:t>
            </a:r>
            <a:r>
              <a:rPr lang="en-US" sz="2400" dirty="0" smtClean="0"/>
              <a:t> </a:t>
            </a:r>
            <a:r>
              <a:rPr lang="en-US" sz="2400" dirty="0" err="1" smtClean="0"/>
              <a:t>orijentacije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više</a:t>
            </a:r>
            <a:r>
              <a:rPr lang="en-US" sz="2400" dirty="0" smtClean="0"/>
              <a:t> </a:t>
            </a:r>
            <a:r>
              <a:rPr lang="en-US" sz="2400" dirty="0" err="1" smtClean="0"/>
              <a:t>strana</a:t>
            </a:r>
            <a:r>
              <a:rPr lang="en-US" sz="2400" dirty="0" smtClean="0"/>
              <a:t>, a </a:t>
            </a:r>
            <a:r>
              <a:rPr lang="en-US" sz="2400" dirty="0" err="1" smtClean="0"/>
              <a:t>stanovi</a:t>
            </a:r>
            <a:r>
              <a:rPr lang="en-US" sz="2400" dirty="0" smtClean="0"/>
              <a:t> </a:t>
            </a:r>
            <a:r>
              <a:rPr lang="en-US" sz="2400" dirty="0" err="1" smtClean="0"/>
              <a:t>postaju</a:t>
            </a:r>
            <a:r>
              <a:rPr lang="en-US" sz="2400" dirty="0" smtClean="0"/>
              <a:t> </a:t>
            </a:r>
            <a:r>
              <a:rPr lang="en-US" sz="2400" dirty="0" err="1" smtClean="0"/>
              <a:t>vizuelno</a:t>
            </a:r>
            <a:r>
              <a:rPr lang="en-US" sz="2400" dirty="0" smtClean="0"/>
              <a:t> </a:t>
            </a:r>
            <a:r>
              <a:rPr lang="en-US" sz="2400" dirty="0" err="1" smtClean="0"/>
              <a:t>prepoznatljivi</a:t>
            </a:r>
            <a:r>
              <a:rPr lang="en-US" sz="2400" dirty="0" smtClean="0"/>
              <a:t> u </a:t>
            </a:r>
            <a:r>
              <a:rPr lang="en-US" sz="2400" dirty="0" err="1" smtClean="0"/>
              <a:t>celini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2251355"/>
            <a:ext cx="5786447" cy="4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626" name="Picture 2" descr="http://tajvedelem.hu/Tankonyv/TH_en/images/web/7_kortars_kulfoldi/2003_dellekamp_arquitectos_alfonso_reyes_58_apartments_mexico/TH7_2003DELLEKAMP_1_k_(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357430"/>
            <a:ext cx="3335204" cy="450057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algn="r"/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Vizuelno izdvajanje pojedinačnih stambenih jedinica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bg2">
              <a:lumMod val="90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2000" spc="-80" dirty="0" err="1" smtClean="0">
                <a:solidFill>
                  <a:schemeClr val="tx1"/>
                </a:solidFill>
              </a:rPr>
              <a:t>Stamb</a:t>
            </a:r>
            <a:r>
              <a:rPr lang="sr-Latn-RS" sz="2000" spc="-80" dirty="0" smtClean="0">
                <a:solidFill>
                  <a:schemeClr val="tx1"/>
                </a:solidFill>
              </a:rPr>
              <a:t>ena</a:t>
            </a:r>
            <a:r>
              <a:rPr lang="en-US" sz="2000" spc="-80" dirty="0" smtClean="0">
                <a:solidFill>
                  <a:schemeClr val="tx1"/>
                </a:solidFill>
              </a:rPr>
              <a:t> </a:t>
            </a:r>
            <a:r>
              <a:rPr lang="en-US" sz="2000" spc="-80" dirty="0" err="1" smtClean="0">
                <a:solidFill>
                  <a:schemeClr val="tx1"/>
                </a:solidFill>
              </a:rPr>
              <a:t>zgrada</a:t>
            </a:r>
            <a:r>
              <a:rPr lang="sr-Latn-RS" sz="2000" spc="-80" dirty="0" smtClean="0">
                <a:solidFill>
                  <a:schemeClr val="tx1"/>
                </a:solidFill>
              </a:rPr>
              <a:t> </a:t>
            </a:r>
            <a:r>
              <a:rPr lang="en-US" sz="2000" spc="-80" dirty="0" smtClean="0">
                <a:solidFill>
                  <a:schemeClr val="tx1"/>
                </a:solidFill>
              </a:rPr>
              <a:t>u </a:t>
            </a:r>
            <a:r>
              <a:rPr lang="en-US" sz="2000" spc="-80" dirty="0" err="1">
                <a:solidFill>
                  <a:schemeClr val="tx1"/>
                </a:solidFill>
              </a:rPr>
              <a:t>ul</a:t>
            </a:r>
            <a:r>
              <a:rPr lang="en-US" sz="2000" spc="-80" dirty="0">
                <a:solidFill>
                  <a:schemeClr val="tx1"/>
                </a:solidFill>
              </a:rPr>
              <a:t>. Alfonso Reyes 58, </a:t>
            </a:r>
            <a:r>
              <a:rPr lang="en-US" sz="2000" spc="-80" dirty="0" err="1">
                <a:solidFill>
                  <a:schemeClr val="tx1"/>
                </a:solidFill>
              </a:rPr>
              <a:t>Meksiko</a:t>
            </a:r>
            <a:r>
              <a:rPr lang="en-US" sz="2000" spc="-80" dirty="0">
                <a:solidFill>
                  <a:schemeClr val="tx1"/>
                </a:solidFill>
              </a:rPr>
              <a:t> </a:t>
            </a:r>
            <a:r>
              <a:rPr lang="en-US" sz="2000" spc="-80" dirty="0" err="1">
                <a:solidFill>
                  <a:schemeClr val="tx1"/>
                </a:solidFill>
              </a:rPr>
              <a:t>Siti</a:t>
            </a:r>
            <a:r>
              <a:rPr lang="en-US" sz="2000" spc="-80" dirty="0">
                <a:solidFill>
                  <a:schemeClr val="tx1"/>
                </a:solidFill>
              </a:rPr>
              <a:t>, </a:t>
            </a:r>
            <a:r>
              <a:rPr lang="en-US" sz="2000" spc="-80" dirty="0" err="1">
                <a:solidFill>
                  <a:schemeClr val="tx1"/>
                </a:solidFill>
              </a:rPr>
              <a:t>Meksiko</a:t>
            </a:r>
            <a:r>
              <a:rPr lang="en-US" sz="2000" spc="-80" dirty="0">
                <a:solidFill>
                  <a:schemeClr val="tx1"/>
                </a:solidFill>
              </a:rPr>
              <a:t>, </a:t>
            </a:r>
            <a:r>
              <a:rPr lang="sr-Latn-CS" sz="2000" spc="-80" dirty="0">
                <a:solidFill>
                  <a:schemeClr val="tx1"/>
                </a:solidFill>
              </a:rPr>
              <a:t>Dellekamp </a:t>
            </a:r>
            <a:r>
              <a:rPr lang="sr-Latn-CS" sz="2000" spc="-80" dirty="0" smtClean="0">
                <a:solidFill>
                  <a:schemeClr val="tx1"/>
                </a:solidFill>
              </a:rPr>
              <a:t>Arq., </a:t>
            </a:r>
            <a:r>
              <a:rPr lang="sr-Latn-CS" sz="2000" spc="-80" dirty="0">
                <a:solidFill>
                  <a:schemeClr val="tx1"/>
                </a:solidFill>
              </a:rPr>
              <a:t>2002</a:t>
            </a:r>
            <a:endParaRPr lang="sr-Latn-CS" sz="2000" spc="-80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291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Vizuelnu p</a:t>
            </a:r>
            <a:r>
              <a:rPr lang="en-US" sz="2400" dirty="0" err="1" smtClean="0"/>
              <a:t>repoznatljivost</a:t>
            </a:r>
            <a:r>
              <a:rPr lang="en-US" sz="2400" dirty="0" smtClean="0"/>
              <a:t> </a:t>
            </a:r>
            <a:r>
              <a:rPr lang="sr-Latn-RS" sz="2400" dirty="0" smtClean="0"/>
              <a:t>pojedinačnih </a:t>
            </a:r>
            <a:r>
              <a:rPr lang="en-US" sz="2400" dirty="0" err="1" smtClean="0"/>
              <a:t>stambenih</a:t>
            </a:r>
            <a:r>
              <a:rPr lang="en-US" sz="2400" dirty="0" smtClean="0"/>
              <a:t> </a:t>
            </a:r>
            <a:r>
              <a:rPr lang="en-US" sz="2400" dirty="0" err="1" smtClean="0"/>
              <a:t>jedinica</a:t>
            </a:r>
            <a:r>
              <a:rPr lang="en-US" sz="2400" dirty="0" smtClean="0"/>
              <a:t> </a:t>
            </a:r>
            <a:r>
              <a:rPr lang="en-US" sz="2400" dirty="0" err="1" smtClean="0"/>
              <a:t>moguće</a:t>
            </a:r>
            <a:r>
              <a:rPr lang="en-US" sz="2400" dirty="0" smtClean="0"/>
              <a:t> je </a:t>
            </a:r>
            <a:r>
              <a:rPr lang="en-US" sz="2400" dirty="0" err="1" smtClean="0"/>
              <a:t>postići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rešenjem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bi </a:t>
            </a:r>
            <a:r>
              <a:rPr lang="en-US" sz="2400" dirty="0" err="1" smtClean="0"/>
              <a:t>ponudilo</a:t>
            </a:r>
            <a:r>
              <a:rPr lang="en-US" sz="2400" dirty="0" smtClean="0"/>
              <a:t> </a:t>
            </a:r>
            <a:r>
              <a:rPr lang="en-US" sz="2400" dirty="0" err="1" smtClean="0"/>
              <a:t>raz</a:t>
            </a:r>
            <a:r>
              <a:rPr lang="sr-Latn-RS" sz="2400" dirty="0" smtClean="0"/>
              <a:t>ličite</a:t>
            </a:r>
            <a:r>
              <a:rPr lang="en-US" sz="2400" dirty="0" smtClean="0"/>
              <a:t> </a:t>
            </a:r>
            <a:r>
              <a:rPr lang="en-US" sz="2400" dirty="0" err="1" smtClean="0"/>
              <a:t>spoljašnj</a:t>
            </a:r>
            <a:r>
              <a:rPr lang="sr-Latn-RS" sz="2400" dirty="0" smtClean="0"/>
              <a:t>e</a:t>
            </a:r>
            <a:r>
              <a:rPr lang="en-US" sz="2400" dirty="0" smtClean="0"/>
              <a:t> </a:t>
            </a:r>
            <a:r>
              <a:rPr lang="en-US" sz="2400" dirty="0" err="1" smtClean="0"/>
              <a:t>izgled</a:t>
            </a:r>
            <a:r>
              <a:rPr lang="sr-Latn-RS" sz="2400" dirty="0" smtClean="0"/>
              <a:t>e</a:t>
            </a:r>
            <a:r>
              <a:rPr lang="en-US" sz="2400" dirty="0" smtClean="0"/>
              <a:t> </a:t>
            </a:r>
            <a:r>
              <a:rPr lang="en-US" sz="2400" dirty="0" err="1" smtClean="0"/>
              <a:t>jedinica</a:t>
            </a:r>
            <a:r>
              <a:rPr lang="sr-Latn-RS" sz="2400" dirty="0" smtClean="0"/>
              <a:t>, čime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sam</a:t>
            </a:r>
            <a:r>
              <a:rPr lang="en-US" sz="2400" dirty="0" smtClean="0"/>
              <a:t> </a:t>
            </a:r>
            <a:r>
              <a:rPr lang="en-US" sz="2400" dirty="0" err="1" smtClean="0"/>
              <a:t>objekat</a:t>
            </a:r>
            <a:r>
              <a:rPr lang="en-US" sz="2400" dirty="0" smtClean="0"/>
              <a:t> </a:t>
            </a:r>
            <a:r>
              <a:rPr lang="en-US" sz="2400" dirty="0" err="1" smtClean="0"/>
              <a:t>dobija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karakteristike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ga</a:t>
            </a:r>
            <a:r>
              <a:rPr lang="en-US" sz="2400" dirty="0" smtClean="0"/>
              <a:t> </a:t>
            </a:r>
            <a:r>
              <a:rPr lang="en-US" sz="2400" dirty="0" err="1" smtClean="0"/>
              <a:t>čine</a:t>
            </a:r>
            <a:r>
              <a:rPr lang="en-US" sz="2400" dirty="0" smtClean="0"/>
              <a:t> </a:t>
            </a:r>
            <a:r>
              <a:rPr lang="en-US" sz="2400" dirty="0" err="1" smtClean="0"/>
              <a:t>posebnim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jedinstvenim</a:t>
            </a:r>
            <a:r>
              <a:rPr lang="en-US" sz="2400" dirty="0" smtClean="0"/>
              <a:t> u </a:t>
            </a:r>
            <a:r>
              <a:rPr lang="en-US" sz="2400" dirty="0" err="1" smtClean="0"/>
              <a:t>širem</a:t>
            </a:r>
            <a:r>
              <a:rPr lang="en-US" sz="2400" dirty="0" smtClean="0"/>
              <a:t> </a:t>
            </a:r>
            <a:r>
              <a:rPr lang="en-US" sz="2400" dirty="0" err="1" smtClean="0"/>
              <a:t>okruženju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Autofit/>
          </a:bodyPr>
          <a:lstStyle/>
          <a:p>
            <a:pPr algn="r"/>
            <a:r>
              <a:rPr 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Zajedničke otvorene površine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Z</a:t>
            </a:r>
            <a:r>
              <a:rPr lang="en-US" sz="2400" dirty="0" err="1" smtClean="0"/>
              <a:t>elene</a:t>
            </a:r>
            <a:r>
              <a:rPr lang="en-US" sz="2400" dirty="0" smtClean="0"/>
              <a:t> </a:t>
            </a:r>
            <a:r>
              <a:rPr lang="en-US" sz="2400" dirty="0" err="1" smtClean="0"/>
              <a:t>površine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otvoreni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prostori</a:t>
            </a:r>
            <a:r>
              <a:rPr lang="en-US" sz="2400" dirty="0" smtClean="0"/>
              <a:t> </a:t>
            </a:r>
            <a:r>
              <a:rPr lang="en-US" sz="2400" dirty="0" err="1" smtClean="0"/>
              <a:t>oko</a:t>
            </a:r>
            <a:r>
              <a:rPr lang="en-US" sz="2400" dirty="0" smtClean="0"/>
              <a:t> </a:t>
            </a:r>
            <a:r>
              <a:rPr lang="en-US" sz="2400" dirty="0" err="1" smtClean="0"/>
              <a:t>zgrada</a:t>
            </a:r>
            <a:r>
              <a:rPr lang="en-US" sz="2400" dirty="0" smtClean="0"/>
              <a:t> nude </a:t>
            </a:r>
            <a:r>
              <a:rPr lang="en-US" sz="2400" dirty="0" err="1" smtClean="0"/>
              <a:t>veliki</a:t>
            </a:r>
            <a:r>
              <a:rPr lang="en-US" sz="2400" dirty="0" smtClean="0"/>
              <a:t> </a:t>
            </a:r>
            <a:r>
              <a:rPr lang="en-US" sz="2400" dirty="0" err="1" smtClean="0"/>
              <a:t>potencijal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formiranje</a:t>
            </a:r>
            <a:r>
              <a:rPr lang="en-US" sz="2400" dirty="0" smtClean="0"/>
              <a:t> </a:t>
            </a:r>
            <a:r>
              <a:rPr lang="en-US" sz="2400" dirty="0" err="1" smtClean="0"/>
              <a:t>stambenih</a:t>
            </a:r>
            <a:r>
              <a:rPr lang="en-US" sz="2400" dirty="0" smtClean="0"/>
              <a:t> </a:t>
            </a:r>
            <a:r>
              <a:rPr lang="en-US" sz="2400" dirty="0" err="1" smtClean="0"/>
              <a:t>ambijenata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stimulišu</a:t>
            </a:r>
            <a:r>
              <a:rPr lang="sr-Latn-RS" sz="2400" dirty="0" smtClean="0"/>
              <a:t> komunikaciju među susedima,</a:t>
            </a:r>
            <a:r>
              <a:rPr lang="en-US" sz="2400" dirty="0" smtClean="0"/>
              <a:t> </a:t>
            </a:r>
            <a:r>
              <a:rPr lang="en-US" sz="2400" dirty="0" err="1" smtClean="0"/>
              <a:t>podstiču</a:t>
            </a:r>
            <a:r>
              <a:rPr lang="en-US" sz="2400" dirty="0" smtClean="0"/>
              <a:t> </a:t>
            </a:r>
            <a:r>
              <a:rPr lang="en-US" sz="2400" dirty="0" err="1" smtClean="0"/>
              <a:t>aktivnosti</a:t>
            </a:r>
            <a:r>
              <a:rPr lang="en-US" sz="2400" dirty="0" smtClean="0"/>
              <a:t> </a:t>
            </a:r>
            <a:r>
              <a:rPr lang="en-US" sz="2400" dirty="0" err="1" smtClean="0"/>
              <a:t>korisnika</a:t>
            </a:r>
            <a:r>
              <a:rPr lang="en-US" sz="2400" dirty="0" smtClean="0"/>
              <a:t>, </a:t>
            </a:r>
            <a:r>
              <a:rPr lang="en-US" sz="2400" dirty="0" err="1" smtClean="0"/>
              <a:t>doprinose</a:t>
            </a:r>
            <a:r>
              <a:rPr lang="en-US" sz="2400" dirty="0" smtClean="0"/>
              <a:t> </a:t>
            </a:r>
            <a:r>
              <a:rPr lang="en-US" sz="2400" dirty="0" err="1" smtClean="0"/>
              <a:t>orijentaciji</a:t>
            </a:r>
            <a:r>
              <a:rPr lang="en-US" sz="2400" dirty="0" smtClean="0"/>
              <a:t> u </a:t>
            </a:r>
            <a:r>
              <a:rPr lang="en-US" sz="2400" dirty="0" err="1" smtClean="0"/>
              <a:t>prostoru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stvaraju</a:t>
            </a:r>
            <a:r>
              <a:rPr lang="en-US" sz="2400" dirty="0" smtClean="0"/>
              <a:t> </a:t>
            </a:r>
            <a:r>
              <a:rPr lang="en-US" sz="2400" dirty="0" err="1" smtClean="0"/>
              <a:t>identitet</a:t>
            </a:r>
            <a:r>
              <a:rPr lang="en-US" sz="2400" dirty="0" smtClean="0"/>
              <a:t>.</a:t>
            </a:r>
            <a:endParaRPr lang="sr-Latn-R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sps-architekten.com/images/projekte/28_samer-moesl_detailbild_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4286256"/>
            <a:ext cx="3147318" cy="2143116"/>
          </a:xfrm>
          <a:prstGeom prst="rect">
            <a:avLst/>
          </a:prstGeom>
          <a:noFill/>
        </p:spPr>
      </p:pic>
      <p:pic>
        <p:nvPicPr>
          <p:cNvPr id="147458" name="Picture 2" descr="http://www.wooddays.eu/typo3temp/pics/d9da4051d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9536" y="3357562"/>
            <a:ext cx="3344464" cy="35004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algn="r"/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Stambena dvorišta - mirujući saobraćaj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rgbClr val="FFC000">
              <a:alpha val="50000"/>
            </a:srgbClr>
          </a:solidFill>
        </p:spPr>
        <p:txBody>
          <a:bodyPr>
            <a:noAutofit/>
          </a:bodyPr>
          <a:lstStyle/>
          <a:p>
            <a:pPr algn="r"/>
            <a:r>
              <a:rPr lang="sr-Latn-CS" sz="2000" dirty="0" smtClean="0">
                <a:solidFill>
                  <a:schemeClr val="tx1"/>
                </a:solidFill>
              </a:rPr>
              <a:t>Samer Mösl, Salcburg, Austrija, SPS-architekten, 2006</a:t>
            </a:r>
          </a:p>
        </p:txBody>
      </p:sp>
      <p:pic>
        <p:nvPicPr>
          <p:cNvPr id="147467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286256"/>
            <a:ext cx="2579813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64291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400" dirty="0" smtClean="0"/>
              <a:t>U </a:t>
            </a:r>
            <a:r>
              <a:rPr lang="sr-Latn-CS" sz="2400" dirty="0" smtClean="0"/>
              <a:t>naseljima sa povećanom gustinom </a:t>
            </a:r>
            <a:r>
              <a:rPr lang="sr-Latn-CS" sz="2400" dirty="0" smtClean="0"/>
              <a:t>stanovanja, </a:t>
            </a:r>
            <a:r>
              <a:rPr lang="sr-Latn-CS" sz="2400" dirty="0" smtClean="0"/>
              <a:t>parkiranje vozila može da predstavlja veliki problem - potrebno je obezbediti dovoljan broj parking mesta, da parking prostor bude dovoljno blizu stambenih jedinica, a da opet što manje prostora oko zgrada bude zauzeto vozilima.</a:t>
            </a:r>
          </a:p>
          <a:p>
            <a:r>
              <a:rPr lang="sr-Latn-CS" sz="2400" dirty="0" smtClean="0"/>
              <a:t>Predviđanjem podzemnih garaža, ispod samih objekata ili ispod slobodnog dela parcele, prostor oko objekta se oslobađa za zelenilo, pešačke staze, površine za igru dece itd...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62032" y="2571745"/>
            <a:ext cx="3381968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530" name="Picture 2" descr="http://www.wohnmodelle.at/content/images/a4e339612432a4b831014eb57bbaa8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571744"/>
            <a:ext cx="5715008" cy="42862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algn="r"/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Stambena dvorišta - tradicionalni blok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accent6">
              <a:lumMod val="75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r-Latn-CS" sz="2000" dirty="0">
                <a:solidFill>
                  <a:schemeClr val="tx1"/>
                </a:solidFill>
              </a:rPr>
              <a:t>Miss Sargfabrik, Beč, Austrija, BKK3, 2001</a:t>
            </a:r>
            <a:endParaRPr lang="sr-Latn-CS" sz="20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291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Kako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stambena</a:t>
            </a:r>
            <a:r>
              <a:rPr lang="en-US" sz="2400" dirty="0" smtClean="0"/>
              <a:t> </a:t>
            </a:r>
            <a:r>
              <a:rPr lang="en-US" sz="2400" dirty="0" err="1" smtClean="0"/>
              <a:t>dvorišta</a:t>
            </a:r>
            <a:r>
              <a:rPr lang="en-US" sz="2400" dirty="0" smtClean="0"/>
              <a:t> </a:t>
            </a:r>
            <a:r>
              <a:rPr lang="en-US" sz="2400" dirty="0" err="1" smtClean="0"/>
              <a:t>namenjena</a:t>
            </a:r>
            <a:r>
              <a:rPr lang="en-US" sz="2400" dirty="0" smtClean="0"/>
              <a:t> </a:t>
            </a:r>
            <a:r>
              <a:rPr lang="en-US" sz="2400" dirty="0" err="1" smtClean="0"/>
              <a:t>većem</a:t>
            </a:r>
            <a:r>
              <a:rPr lang="en-US" sz="2400" dirty="0" smtClean="0"/>
              <a:t> </a:t>
            </a:r>
            <a:r>
              <a:rPr lang="en-US" sz="2400" dirty="0" err="1" smtClean="0"/>
              <a:t>broju</a:t>
            </a:r>
            <a:r>
              <a:rPr lang="en-US" sz="2400" dirty="0" smtClean="0"/>
              <a:t> </a:t>
            </a:r>
            <a:r>
              <a:rPr lang="en-US" sz="2400" dirty="0" err="1" smtClean="0"/>
              <a:t>korisnika</a:t>
            </a:r>
            <a:r>
              <a:rPr lang="en-US" sz="2400" dirty="0" smtClean="0"/>
              <a:t>, u </a:t>
            </a:r>
            <a:r>
              <a:rPr lang="en-US" sz="2400" dirty="0" err="1" smtClean="0"/>
              <a:t>njima</a:t>
            </a:r>
            <a:r>
              <a:rPr lang="en-US" sz="2400" dirty="0" smtClean="0"/>
              <a:t> je </a:t>
            </a:r>
            <a:r>
              <a:rPr lang="en-US" sz="2400" dirty="0" err="1" smtClean="0"/>
              <a:t>privatnost</a:t>
            </a:r>
            <a:r>
              <a:rPr lang="en-US" sz="2400" dirty="0" smtClean="0"/>
              <a:t> </a:t>
            </a:r>
            <a:r>
              <a:rPr lang="en-US" sz="2400" dirty="0" err="1" smtClean="0"/>
              <a:t>posebno</a:t>
            </a:r>
            <a:r>
              <a:rPr lang="en-US" sz="2400" dirty="0" smtClean="0"/>
              <a:t> </a:t>
            </a:r>
            <a:r>
              <a:rPr lang="en-US" sz="2400" dirty="0" err="1" smtClean="0"/>
              <a:t>umanjena</a:t>
            </a:r>
            <a:r>
              <a:rPr lang="en-US" sz="2400" dirty="0" smtClean="0"/>
              <a:t>.</a:t>
            </a:r>
            <a:r>
              <a:rPr lang="sr-Latn-RS" sz="2400" dirty="0" smtClean="0"/>
              <a:t> </a:t>
            </a:r>
            <a:r>
              <a:rPr lang="en-US" sz="2400" dirty="0" err="1" smtClean="0"/>
              <a:t>Jasno</a:t>
            </a:r>
            <a:r>
              <a:rPr lang="en-US" sz="2400" dirty="0" smtClean="0"/>
              <a:t> </a:t>
            </a:r>
            <a:r>
              <a:rPr lang="en-US" sz="2400" dirty="0" err="1" smtClean="0"/>
              <a:t>određena</a:t>
            </a:r>
            <a:r>
              <a:rPr lang="en-US" sz="2400" dirty="0" smtClean="0"/>
              <a:t> </a:t>
            </a:r>
            <a:r>
              <a:rPr lang="en-US" sz="2400" dirty="0" err="1" smtClean="0"/>
              <a:t>dvorišta</a:t>
            </a:r>
            <a:r>
              <a:rPr lang="en-US" sz="2400" dirty="0" smtClean="0"/>
              <a:t>, </a:t>
            </a:r>
            <a:r>
              <a:rPr lang="en-US" sz="2400" dirty="0" err="1" smtClean="0"/>
              <a:t>fizički</a:t>
            </a:r>
            <a:r>
              <a:rPr lang="en-US" sz="2400" dirty="0" smtClean="0"/>
              <a:t> </a:t>
            </a:r>
            <a:r>
              <a:rPr lang="en-US" sz="2400" dirty="0" err="1" smtClean="0"/>
              <a:t>ograđena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saglediva</a:t>
            </a:r>
            <a:r>
              <a:rPr lang="en-US" sz="2400" dirty="0" smtClean="0"/>
              <a:t>, </a:t>
            </a:r>
            <a:r>
              <a:rPr lang="en-US" sz="2400" dirty="0" err="1" smtClean="0"/>
              <a:t>što</a:t>
            </a:r>
            <a:r>
              <a:rPr lang="en-US" sz="2400" dirty="0" smtClean="0"/>
              <a:t> je </a:t>
            </a:r>
            <a:r>
              <a:rPr lang="en-US" sz="2400" dirty="0" err="1" smtClean="0"/>
              <a:t>najčešće</a:t>
            </a:r>
            <a:r>
              <a:rPr lang="en-US" sz="2400" dirty="0" smtClean="0"/>
              <a:t> </a:t>
            </a:r>
            <a:r>
              <a:rPr lang="en-US" sz="2400" dirty="0" err="1" smtClean="0"/>
              <a:t>slučaj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dvorištima</a:t>
            </a:r>
            <a:r>
              <a:rPr lang="en-US" sz="2400" dirty="0" smtClean="0"/>
              <a:t> </a:t>
            </a:r>
            <a:r>
              <a:rPr lang="en-US" sz="2400" dirty="0" err="1" smtClean="0"/>
              <a:t>tradicionalnog</a:t>
            </a:r>
            <a:r>
              <a:rPr lang="en-US" sz="2400" dirty="0" smtClean="0"/>
              <a:t> </a:t>
            </a:r>
            <a:r>
              <a:rPr lang="en-US" sz="2400" dirty="0" err="1" smtClean="0"/>
              <a:t>gradskog</a:t>
            </a:r>
            <a:r>
              <a:rPr lang="en-US" sz="2400" dirty="0" smtClean="0"/>
              <a:t> </a:t>
            </a:r>
            <a:r>
              <a:rPr lang="en-US" sz="2400" dirty="0" err="1" smtClean="0"/>
              <a:t>bloka</a:t>
            </a:r>
            <a:r>
              <a:rPr lang="en-US" sz="2400" dirty="0" smtClean="0"/>
              <a:t>,</a:t>
            </a:r>
            <a:r>
              <a:rPr lang="sr-Latn-RS" sz="2400" dirty="0" smtClean="0"/>
              <a:t> </a:t>
            </a:r>
            <a:r>
              <a:rPr lang="en-US" sz="2400" dirty="0" err="1" smtClean="0"/>
              <a:t>lakše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stanarima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pružaju</a:t>
            </a:r>
            <a:r>
              <a:rPr lang="en-US" sz="2400" dirty="0" smtClean="0"/>
              <a:t> </a:t>
            </a:r>
            <a:r>
              <a:rPr lang="en-US" sz="2400" dirty="0" err="1" smtClean="0"/>
              <a:t>osećaj</a:t>
            </a:r>
            <a:r>
              <a:rPr lang="en-US" sz="2400" dirty="0" smtClean="0"/>
              <a:t> </a:t>
            </a:r>
            <a:r>
              <a:rPr lang="en-US" sz="2400" dirty="0" err="1" smtClean="0"/>
              <a:t>pripadnosti</a:t>
            </a:r>
            <a:r>
              <a:rPr lang="en-US" sz="2400" dirty="0" smtClean="0"/>
              <a:t>, </a:t>
            </a:r>
            <a:r>
              <a:rPr lang="en-US" sz="2400" dirty="0" err="1" smtClean="0"/>
              <a:t>sigurnosti</a:t>
            </a:r>
            <a:r>
              <a:rPr lang="en-US" sz="2400" dirty="0" smtClean="0"/>
              <a:t>, </a:t>
            </a:r>
            <a:r>
              <a:rPr lang="en-US" sz="2400" dirty="0" err="1" smtClean="0"/>
              <a:t>intimnosti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zajedništva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85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5204450" y="2918449"/>
            <a:ext cx="6286518" cy="159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6153" y="2285992"/>
            <a:ext cx="5811898" cy="457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algn="r"/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Stambena dvorišta - blok moderne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bg1">
              <a:lumMod val="85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r-Latn-CS" sz="2000" dirty="0">
                <a:solidFill>
                  <a:schemeClr val="tx1"/>
                </a:solidFill>
              </a:rPr>
              <a:t>Stambeni kompleks Werdwies, Cirih, Švajcarska, Adrian Streich, 2007</a:t>
            </a:r>
            <a:endParaRPr lang="sr-Latn-CS" sz="20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2918"/>
            <a:ext cx="76438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Tačkasti</a:t>
            </a:r>
            <a:r>
              <a:rPr lang="en-US" sz="2400" dirty="0" smtClean="0"/>
              <a:t> </a:t>
            </a:r>
            <a:r>
              <a:rPr lang="en-US" sz="2400" dirty="0" err="1" smtClean="0"/>
              <a:t>tipovi</a:t>
            </a:r>
            <a:r>
              <a:rPr lang="en-US" sz="2400" dirty="0" smtClean="0"/>
              <a:t> </a:t>
            </a:r>
            <a:r>
              <a:rPr lang="en-US" sz="2400" dirty="0" err="1" smtClean="0"/>
              <a:t>arhitektonskog</a:t>
            </a:r>
            <a:r>
              <a:rPr lang="en-US" sz="2400" dirty="0" smtClean="0"/>
              <a:t> </a:t>
            </a:r>
            <a:r>
              <a:rPr lang="en-US" sz="2400" dirty="0" err="1" smtClean="0"/>
              <a:t>sklopa</a:t>
            </a:r>
            <a:r>
              <a:rPr lang="en-US" sz="2400" dirty="0" smtClean="0"/>
              <a:t> </a:t>
            </a:r>
            <a:r>
              <a:rPr lang="en-US" sz="2400" dirty="0" err="1" smtClean="0"/>
              <a:t>nemaju</a:t>
            </a:r>
            <a:r>
              <a:rPr lang="en-US" sz="2400" dirty="0" smtClean="0"/>
              <a:t> </a:t>
            </a:r>
            <a:r>
              <a:rPr lang="en-US" sz="2400" dirty="0" err="1" smtClean="0"/>
              <a:t>mogućnost</a:t>
            </a:r>
            <a:r>
              <a:rPr lang="en-US" sz="2400" dirty="0" smtClean="0"/>
              <a:t> </a:t>
            </a:r>
            <a:r>
              <a:rPr lang="en-US" sz="2400" dirty="0" err="1" smtClean="0"/>
              <a:t>formiranja</a:t>
            </a:r>
            <a:r>
              <a:rPr lang="en-US" sz="2400" dirty="0" smtClean="0"/>
              <a:t> </a:t>
            </a:r>
            <a:r>
              <a:rPr lang="en-US" sz="2400" dirty="0" err="1" smtClean="0"/>
              <a:t>ograđenih</a:t>
            </a:r>
            <a:r>
              <a:rPr lang="en-US" sz="2400" dirty="0" smtClean="0"/>
              <a:t> </a:t>
            </a:r>
            <a:r>
              <a:rPr lang="en-US" sz="2400" dirty="0" err="1" smtClean="0"/>
              <a:t>zajedničkih</a:t>
            </a:r>
            <a:r>
              <a:rPr lang="en-US" sz="2400" dirty="0" smtClean="0"/>
              <a:t> </a:t>
            </a:r>
            <a:r>
              <a:rPr lang="sr-Latn-RS" sz="2400" dirty="0" smtClean="0"/>
              <a:t>dvorišta</a:t>
            </a:r>
            <a:r>
              <a:rPr lang="en-US" sz="2400" dirty="0" smtClean="0"/>
              <a:t>, </a:t>
            </a:r>
            <a:r>
              <a:rPr lang="en-US" sz="2400" dirty="0" err="1" smtClean="0"/>
              <a:t>ali</a:t>
            </a:r>
            <a:r>
              <a:rPr lang="en-US" sz="2400" dirty="0" smtClean="0"/>
              <a:t> </a:t>
            </a:r>
            <a:r>
              <a:rPr lang="en-US" sz="2400" dirty="0" err="1" smtClean="0"/>
              <a:t>njihov</a:t>
            </a:r>
            <a:r>
              <a:rPr lang="en-US" sz="2400" dirty="0" smtClean="0"/>
              <a:t> </a:t>
            </a:r>
            <a:r>
              <a:rPr lang="en-US" sz="2400" dirty="0" err="1" smtClean="0"/>
              <a:t>raspored</a:t>
            </a:r>
            <a:r>
              <a:rPr lang="sr-Latn-RS" sz="2400" dirty="0" smtClean="0"/>
              <a:t>, </a:t>
            </a:r>
            <a:r>
              <a:rPr lang="en-US" sz="2400" dirty="0" err="1" smtClean="0"/>
              <a:t>međusobni</a:t>
            </a:r>
            <a:r>
              <a:rPr lang="en-US" sz="2400" dirty="0" smtClean="0"/>
              <a:t> </a:t>
            </a:r>
            <a:r>
              <a:rPr lang="en-US" sz="2400" dirty="0" err="1" smtClean="0"/>
              <a:t>položaj</a:t>
            </a:r>
            <a:r>
              <a:rPr lang="en-US" sz="2400" dirty="0" smtClean="0"/>
              <a:t> </a:t>
            </a:r>
            <a:r>
              <a:rPr lang="sr-Latn-RS" sz="2400" dirty="0" smtClean="0"/>
              <a:t>i opremanje </a:t>
            </a:r>
            <a:r>
              <a:rPr lang="en-US" sz="2400" dirty="0" err="1" smtClean="0"/>
              <a:t>doprinose</a:t>
            </a:r>
            <a:r>
              <a:rPr lang="en-US" sz="2400" dirty="0" smtClean="0"/>
              <a:t> </a:t>
            </a:r>
            <a:r>
              <a:rPr lang="en-US" sz="2400" dirty="0" err="1" smtClean="0"/>
              <a:t>stvaranju</a:t>
            </a:r>
            <a:r>
              <a:rPr lang="en-US" sz="2400" dirty="0" smtClean="0"/>
              <a:t> </a:t>
            </a:r>
            <a:r>
              <a:rPr lang="en-US" sz="2400" dirty="0" err="1" smtClean="0"/>
              <a:t>mikroambijenata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 flipH="1">
            <a:off x="6673128" y="4029937"/>
            <a:ext cx="3227264" cy="171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6438" name="Picture 6" descr="https://s-media-cache-ak0.pinimg.com/236x/e8/fe/80/e8fe80a4cde391851c39597e1d8872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286124"/>
            <a:ext cx="2363175" cy="3214686"/>
          </a:xfrm>
          <a:prstGeom prst="rect">
            <a:avLst/>
          </a:prstGeom>
          <a:noFill/>
        </p:spPr>
      </p:pic>
      <p:pic>
        <p:nvPicPr>
          <p:cNvPr id="146440" name="Picture 8" descr="http://src.lafargeholcim-foundation.org/img/608a882f-9b53-44eb-8bda-dad7223742c7/bennyfarm-249-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0298" y="3286124"/>
            <a:ext cx="2368716" cy="3214686"/>
          </a:xfrm>
          <a:prstGeom prst="rect">
            <a:avLst/>
          </a:prstGeom>
          <a:noFill/>
        </p:spPr>
      </p:pic>
      <p:pic>
        <p:nvPicPr>
          <p:cNvPr id="146444" name="Picture 12" descr="http://www.claudecormier.com/wordpress/wp-content/uploads/2013/11/benny-farm-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286124"/>
            <a:ext cx="2358633" cy="32146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algn="r"/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Stambena dvorišta - diversifikacija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</p:spPr>
        <p:txBody>
          <a:bodyPr>
            <a:noAutofit/>
          </a:bodyPr>
          <a:lstStyle/>
          <a:p>
            <a:pPr algn="r"/>
            <a:r>
              <a:rPr lang="sr-Latn-CS" sz="2000" spc="-20" dirty="0">
                <a:solidFill>
                  <a:schemeClr val="tx1"/>
                </a:solidFill>
              </a:rPr>
              <a:t>Benny Farm, Montreal, Canada, Saia/Barbarese/Laverdière/Giguêre, 2000</a:t>
            </a:r>
            <a:endParaRPr lang="sr-Latn-CS" sz="2000" spc="-20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291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Kao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kod</a:t>
            </a:r>
            <a:r>
              <a:rPr lang="en-US" sz="2400" dirty="0" smtClean="0"/>
              <a:t> </a:t>
            </a:r>
            <a:r>
              <a:rPr lang="en-US" sz="2400" dirty="0" err="1" smtClean="0"/>
              <a:t>ponude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organizacije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</a:t>
            </a:r>
            <a:r>
              <a:rPr lang="en-US" sz="2400" dirty="0" smtClean="0"/>
              <a:t>,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sr-Latn-RS" sz="2400" dirty="0" smtClean="0"/>
              <a:t>stambena </a:t>
            </a:r>
            <a:r>
              <a:rPr lang="en-US" sz="2400" dirty="0" err="1" smtClean="0"/>
              <a:t>dvorišta</a:t>
            </a:r>
            <a:r>
              <a:rPr lang="en-US" sz="2400" dirty="0" smtClean="0"/>
              <a:t> </a:t>
            </a:r>
            <a:r>
              <a:rPr lang="en-US" sz="2400" dirty="0" err="1" smtClean="0"/>
              <a:t>treba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odlikuj</a:t>
            </a:r>
            <a:r>
              <a:rPr lang="sr-Latn-RS" sz="2400" dirty="0" smtClean="0"/>
              <a:t>e </a:t>
            </a:r>
            <a:r>
              <a:rPr lang="en-US" sz="2400" dirty="0" err="1" smtClean="0"/>
              <a:t>diversifikacija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širok</a:t>
            </a:r>
            <a:r>
              <a:rPr lang="en-US" sz="2400" dirty="0" smtClean="0"/>
              <a:t> </a:t>
            </a:r>
            <a:r>
              <a:rPr lang="en-US" sz="2400" dirty="0" err="1" smtClean="0"/>
              <a:t>spektar</a:t>
            </a:r>
            <a:r>
              <a:rPr lang="en-US" sz="2400" dirty="0" smtClean="0"/>
              <a:t> </a:t>
            </a:r>
            <a:r>
              <a:rPr lang="en-US" sz="2400" dirty="0" err="1" smtClean="0"/>
              <a:t>individualnih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zajedničkih</a:t>
            </a:r>
            <a:r>
              <a:rPr lang="en-US" sz="2400" dirty="0" smtClean="0"/>
              <a:t> </a:t>
            </a:r>
            <a:r>
              <a:rPr lang="en-US" sz="2400" dirty="0" err="1" smtClean="0"/>
              <a:t>aktivnosti</a:t>
            </a:r>
            <a:r>
              <a:rPr lang="en-US" sz="2400" dirty="0" smtClean="0"/>
              <a:t>.</a:t>
            </a:r>
            <a:r>
              <a:rPr lang="sr-Latn-RS" sz="2400" dirty="0" smtClean="0"/>
              <a:t> Poželjno je formirati više </a:t>
            </a:r>
            <a:r>
              <a:rPr lang="sr-Latn-RS" sz="2400" dirty="0" smtClean="0"/>
              <a:t>mikrombijenata za </a:t>
            </a:r>
            <a:r>
              <a:rPr lang="sr-Latn-RS" sz="2400" dirty="0" smtClean="0"/>
              <a:t>različite </a:t>
            </a:r>
            <a:r>
              <a:rPr lang="en-US" sz="2400" dirty="0" err="1" smtClean="0"/>
              <a:t>grupe</a:t>
            </a:r>
            <a:r>
              <a:rPr lang="sr-Latn-RS" sz="2400" dirty="0" smtClean="0"/>
              <a:t> </a:t>
            </a:r>
            <a:r>
              <a:rPr lang="sr-Latn-RS" sz="2400" dirty="0" smtClean="0"/>
              <a:t>korisnika. Posebno </a:t>
            </a:r>
            <a:r>
              <a:rPr lang="en-US" sz="2400" dirty="0" err="1" smtClean="0"/>
              <a:t>važan</a:t>
            </a:r>
            <a:r>
              <a:rPr lang="en-US" sz="2400" dirty="0" smtClean="0"/>
              <a:t> </a:t>
            </a:r>
            <a:r>
              <a:rPr lang="en-US" sz="2400" dirty="0" err="1" smtClean="0"/>
              <a:t>aspekt</a:t>
            </a:r>
            <a:r>
              <a:rPr lang="en-US" sz="2400" dirty="0" smtClean="0"/>
              <a:t> o</a:t>
            </a:r>
            <a:r>
              <a:rPr lang="sr-Latn-RS" sz="2400" dirty="0" smtClean="0"/>
              <a:t>v</a:t>
            </a:r>
            <a:r>
              <a:rPr lang="en-US" sz="2400" dirty="0" err="1" smtClean="0"/>
              <a:t>ih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prostora</a:t>
            </a:r>
            <a:r>
              <a:rPr lang="en-US" sz="2400" dirty="0" smtClean="0"/>
              <a:t> je </a:t>
            </a:r>
            <a:r>
              <a:rPr lang="en-US" sz="2400" dirty="0" err="1" smtClean="0"/>
              <a:t>veza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prirodom</a:t>
            </a:r>
            <a:r>
              <a:rPr lang="en-US" sz="2400" dirty="0" smtClean="0"/>
              <a:t>, </a:t>
            </a:r>
            <a:r>
              <a:rPr lang="en-US" sz="2400" dirty="0" err="1" smtClean="0"/>
              <a:t>odnosno</a:t>
            </a:r>
            <a:r>
              <a:rPr lang="en-US" sz="2400" dirty="0" smtClean="0"/>
              <a:t> </a:t>
            </a:r>
            <a:r>
              <a:rPr lang="sr-Latn-RS" sz="2400" dirty="0" smtClean="0"/>
              <a:t>planiranje zelenih površina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2486895"/>
            <a:ext cx="6357950" cy="437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algn="r"/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Zajedničke krovne terase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accent6"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r-Latn-CS" sz="2000" dirty="0" smtClean="0">
                <a:solidFill>
                  <a:schemeClr val="tx1"/>
                </a:solidFill>
              </a:rPr>
              <a:t>The Verdesian, Njujork, SAD, </a:t>
            </a:r>
            <a:r>
              <a:rPr lang="en-US" sz="2000" dirty="0" smtClean="0">
                <a:solidFill>
                  <a:schemeClr val="tx1"/>
                </a:solidFill>
              </a:rPr>
              <a:t>Cesar </a:t>
            </a:r>
            <a:r>
              <a:rPr lang="en-US" sz="2000" dirty="0" err="1" smtClean="0">
                <a:solidFill>
                  <a:schemeClr val="tx1"/>
                </a:solidFill>
              </a:rPr>
              <a:t>Pelli</a:t>
            </a:r>
            <a:r>
              <a:rPr lang="en-US" sz="2000" dirty="0" smtClean="0">
                <a:solidFill>
                  <a:schemeClr val="tx1"/>
                </a:solidFill>
              </a:rPr>
              <a:t> &amp; Associates</a:t>
            </a:r>
            <a:r>
              <a:rPr lang="sr-Latn-RS" sz="2000" dirty="0" smtClean="0">
                <a:solidFill>
                  <a:schemeClr val="tx1"/>
                </a:solidFill>
              </a:rPr>
              <a:t>, 2005</a:t>
            </a:r>
            <a:endParaRPr lang="sr-Latn-CS" sz="20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291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Krovne</a:t>
            </a:r>
            <a:r>
              <a:rPr lang="en-US" sz="2400" dirty="0" smtClean="0"/>
              <a:t> </a:t>
            </a:r>
            <a:r>
              <a:rPr lang="en-US" sz="2400" dirty="0" err="1" smtClean="0"/>
              <a:t>terase</a:t>
            </a:r>
            <a:r>
              <a:rPr lang="sr-Latn-RS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zajednički</a:t>
            </a:r>
            <a:r>
              <a:rPr lang="en-US" sz="2400" dirty="0" smtClean="0"/>
              <a:t> </a:t>
            </a:r>
            <a:r>
              <a:rPr lang="en-US" sz="2400" dirty="0" err="1" smtClean="0"/>
              <a:t>otvoreni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prostori</a:t>
            </a:r>
            <a:r>
              <a:rPr lang="sr-Latn-RS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takođe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biti</a:t>
            </a:r>
            <a:r>
              <a:rPr lang="en-US" sz="2400" dirty="0" smtClean="0"/>
              <a:t> </a:t>
            </a:r>
            <a:r>
              <a:rPr lang="en-US" sz="2400" dirty="0" err="1" smtClean="0"/>
              <a:t>pogodne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raznovrsne</a:t>
            </a:r>
            <a:r>
              <a:rPr lang="en-US" sz="2400" dirty="0" smtClean="0"/>
              <a:t> </a:t>
            </a:r>
            <a:r>
              <a:rPr lang="sr-Latn-RS" sz="2400" dirty="0" smtClean="0"/>
              <a:t>pojedinačne ili zajedničke </a:t>
            </a:r>
            <a:r>
              <a:rPr lang="en-US" sz="2400" dirty="0" err="1" smtClean="0"/>
              <a:t>aktivnosti</a:t>
            </a:r>
            <a:r>
              <a:rPr lang="en-US" sz="2400" dirty="0" smtClean="0"/>
              <a:t> </a:t>
            </a:r>
            <a:r>
              <a:rPr lang="en-US" sz="2400" dirty="0" err="1" smtClean="0"/>
              <a:t>stanara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r>
              <a:rPr lang="en-US" sz="2400" dirty="0" smtClean="0"/>
              <a:t>U </a:t>
            </a:r>
            <a:r>
              <a:rPr lang="en-US" sz="2400" dirty="0" err="1" smtClean="0"/>
              <a:t>poslednje</a:t>
            </a:r>
            <a:r>
              <a:rPr lang="en-US" sz="2400" dirty="0" smtClean="0"/>
              <a:t> </a:t>
            </a:r>
            <a:r>
              <a:rPr lang="en-US" sz="2400" dirty="0" err="1" smtClean="0"/>
              <a:t>vreme</a:t>
            </a:r>
            <a:r>
              <a:rPr lang="en-US" sz="2400" dirty="0" smtClean="0"/>
              <a:t> </a:t>
            </a:r>
            <a:r>
              <a:rPr lang="en-US" sz="2400" dirty="0" err="1" smtClean="0"/>
              <a:t>sve</a:t>
            </a:r>
            <a:r>
              <a:rPr lang="en-US" sz="2400" dirty="0" smtClean="0"/>
              <a:t> </a:t>
            </a:r>
            <a:r>
              <a:rPr lang="en-US" sz="2400" dirty="0" err="1" smtClean="0"/>
              <a:t>češću</a:t>
            </a:r>
            <a:r>
              <a:rPr lang="en-US" sz="2400" dirty="0" smtClean="0"/>
              <a:t> </a:t>
            </a:r>
            <a:r>
              <a:rPr lang="en-US" sz="2400" dirty="0" err="1" smtClean="0"/>
              <a:t>primenu</a:t>
            </a:r>
            <a:r>
              <a:rPr lang="en-US" sz="2400" dirty="0" smtClean="0"/>
              <a:t> </a:t>
            </a:r>
            <a:r>
              <a:rPr lang="en-US" sz="2400" dirty="0" err="1" smtClean="0"/>
              <a:t>nalaze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zeleni</a:t>
            </a:r>
            <a:r>
              <a:rPr lang="en-US" sz="2400" dirty="0" smtClean="0"/>
              <a:t> </a:t>
            </a:r>
            <a:r>
              <a:rPr lang="en-US" sz="2400" dirty="0" err="1" smtClean="0"/>
              <a:t>krovovi</a:t>
            </a:r>
            <a:r>
              <a:rPr lang="en-US" sz="2400" dirty="0" smtClean="0"/>
              <a:t>. </a:t>
            </a:r>
            <a:r>
              <a:rPr lang="en-US" sz="2400" dirty="0" err="1" smtClean="0"/>
              <a:t>Osim</a:t>
            </a:r>
            <a:r>
              <a:rPr lang="en-US" sz="2400" dirty="0" smtClean="0"/>
              <a:t> </a:t>
            </a:r>
            <a:r>
              <a:rPr lang="en-US" sz="2400" dirty="0" err="1" smtClean="0"/>
              <a:t>benefita</a:t>
            </a:r>
            <a:r>
              <a:rPr lang="en-US" sz="2400" dirty="0" smtClean="0"/>
              <a:t> u </a:t>
            </a:r>
            <a:r>
              <a:rPr lang="en-US" sz="2400" dirty="0" err="1" smtClean="0"/>
              <a:t>uštedi</a:t>
            </a:r>
            <a:r>
              <a:rPr lang="en-US" sz="2400" dirty="0" smtClean="0"/>
              <a:t> </a:t>
            </a:r>
            <a:r>
              <a:rPr lang="en-US" sz="2400" dirty="0" err="1" smtClean="0"/>
              <a:t>energije</a:t>
            </a:r>
            <a:r>
              <a:rPr lang="en-US" sz="2400" dirty="0" smtClean="0"/>
              <a:t>, </a:t>
            </a:r>
            <a:r>
              <a:rPr lang="en-US" sz="2400" dirty="0" err="1" smtClean="0"/>
              <a:t>značajn</a:t>
            </a:r>
            <a:r>
              <a:rPr lang="sr-Latn-RS" sz="2400" dirty="0" smtClean="0"/>
              <a:t>i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jer</a:t>
            </a:r>
            <a:r>
              <a:rPr lang="en-US" sz="2400" dirty="0" smtClean="0"/>
              <a:t> </a:t>
            </a:r>
            <a:r>
              <a:rPr lang="sr-Latn-RS" sz="2400" dirty="0" smtClean="0"/>
              <a:t>predstavljaju</a:t>
            </a:r>
            <a:r>
              <a:rPr lang="en-US" sz="2400" dirty="0" smtClean="0"/>
              <a:t> </a:t>
            </a:r>
            <a:r>
              <a:rPr lang="en-US" sz="2400" dirty="0" err="1" smtClean="0"/>
              <a:t>oaze</a:t>
            </a:r>
            <a:r>
              <a:rPr lang="en-US" sz="2400" dirty="0" smtClean="0"/>
              <a:t> </a:t>
            </a:r>
            <a:r>
              <a:rPr lang="en-US" sz="2400" dirty="0" err="1" smtClean="0"/>
              <a:t>zelenila</a:t>
            </a:r>
            <a:r>
              <a:rPr lang="en-US" sz="2400" dirty="0" smtClean="0"/>
              <a:t> u </a:t>
            </a:r>
            <a:r>
              <a:rPr lang="en-US" sz="2400" dirty="0" err="1" smtClean="0"/>
              <a:t>urbanim</a:t>
            </a:r>
            <a:r>
              <a:rPr lang="en-US" sz="2400" dirty="0" smtClean="0"/>
              <a:t> </a:t>
            </a:r>
            <a:r>
              <a:rPr lang="en-US" sz="2400" dirty="0" err="1" smtClean="0"/>
              <a:t>sredinama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3"/>
          <p:cNvSpPr txBox="1">
            <a:spLocks/>
          </p:cNvSpPr>
          <p:nvPr/>
        </p:nvSpPr>
        <p:spPr>
          <a:xfrm>
            <a:off x="0" y="0"/>
            <a:ext cx="9144000" cy="1071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230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230400" algn="l"/>
              </a:tabLst>
              <a:defRPr/>
            </a:pPr>
            <a:r>
              <a:rPr kumimoji="0" lang="sr-Latn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Modeli unapređenja kvaliteta VPS</a:t>
            </a:r>
            <a:endParaRPr lang="sr-Latn-RS" sz="28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r" defTabSz="230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230400" algn="l"/>
              </a:tabLst>
              <a:defRPr/>
            </a:pPr>
            <a:r>
              <a:rPr kumimoji="0" lang="sr-Latn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primenom koncepta individualizacije</a:t>
            </a:r>
            <a:endParaRPr kumimoji="0" lang="sr-Latn-C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230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230400" algn="l"/>
              </a:tabLst>
              <a:defRPr/>
            </a:pPr>
            <a:endParaRPr kumimoji="0" lang="sr-Latn-C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230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230400" algn="l"/>
              </a:tabLst>
              <a:defRPr/>
            </a:pPr>
            <a:endParaRPr kumimoji="0" lang="sr-Latn-C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703016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U </a:t>
            </a:r>
            <a:r>
              <a:rPr lang="en-US" sz="2400" dirty="0" err="1" smtClean="0"/>
              <a:t>današnje</a:t>
            </a:r>
            <a:r>
              <a:rPr lang="en-US" sz="2400" dirty="0" smtClean="0"/>
              <a:t> </a:t>
            </a:r>
            <a:r>
              <a:rPr lang="en-US" sz="2400" dirty="0" err="1" smtClean="0"/>
              <a:t>vreme</a:t>
            </a:r>
            <a:r>
              <a:rPr lang="en-US" sz="2400" dirty="0" smtClean="0"/>
              <a:t>, </a:t>
            </a:r>
            <a:r>
              <a:rPr lang="en-US" sz="2400" dirty="0" err="1" smtClean="0"/>
              <a:t>kada</a:t>
            </a:r>
            <a:r>
              <a:rPr lang="en-US" sz="2400" dirty="0" smtClean="0"/>
              <a:t> se </a:t>
            </a:r>
            <a:r>
              <a:rPr lang="sr-Latn-RS" sz="2400" dirty="0" smtClean="0"/>
              <a:t>višeporodično stanovanje </a:t>
            </a:r>
            <a:r>
              <a:rPr lang="en-US" sz="2400" dirty="0" err="1" smtClean="0"/>
              <a:t>nameće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racionalno</a:t>
            </a:r>
            <a:r>
              <a:rPr lang="en-US" sz="2400" dirty="0" smtClean="0"/>
              <a:t> </a:t>
            </a:r>
            <a:r>
              <a:rPr lang="en-US" sz="2400" dirty="0" err="1" smtClean="0"/>
              <a:t>rešenje</a:t>
            </a:r>
            <a:r>
              <a:rPr lang="en-US" sz="2400" dirty="0" smtClean="0"/>
              <a:t> </a:t>
            </a:r>
            <a:r>
              <a:rPr lang="en-US" sz="2400" dirty="0" err="1" smtClean="0"/>
              <a:t>stambenih</a:t>
            </a:r>
            <a:r>
              <a:rPr lang="en-US" sz="2400" dirty="0" smtClean="0"/>
              <a:t> </a:t>
            </a:r>
            <a:r>
              <a:rPr lang="en-US" sz="2400" dirty="0" err="1" smtClean="0"/>
              <a:t>problema</a:t>
            </a:r>
            <a:r>
              <a:rPr lang="sr-Latn-RS" sz="2400" dirty="0" smtClean="0"/>
              <a:t>, </a:t>
            </a:r>
            <a:r>
              <a:rPr lang="en-US" sz="2400" dirty="0" smtClean="0"/>
              <a:t>a </a:t>
            </a:r>
            <a:r>
              <a:rPr lang="en-US" sz="2400" dirty="0" err="1" smtClean="0"/>
              <a:t>istovremeno</a:t>
            </a:r>
            <a:r>
              <a:rPr lang="en-US" sz="2400" dirty="0" smtClean="0"/>
              <a:t> </a:t>
            </a:r>
            <a:r>
              <a:rPr lang="en-US" sz="2400" dirty="0" err="1" smtClean="0"/>
              <a:t>većina</a:t>
            </a:r>
            <a:r>
              <a:rPr lang="en-US" sz="2400" dirty="0" smtClean="0"/>
              <a:t> </a:t>
            </a:r>
            <a:r>
              <a:rPr lang="en-US" sz="2400" dirty="0" err="1" smtClean="0"/>
              <a:t>stanovništva</a:t>
            </a:r>
            <a:r>
              <a:rPr lang="en-US" sz="2400" dirty="0" smtClean="0"/>
              <a:t> </a:t>
            </a:r>
            <a:r>
              <a:rPr lang="en-US" sz="2400" dirty="0" err="1" smtClean="0"/>
              <a:t>sanja</a:t>
            </a:r>
            <a:r>
              <a:rPr lang="en-US" sz="2400" dirty="0" smtClean="0"/>
              <a:t> o </a:t>
            </a:r>
            <a:r>
              <a:rPr lang="en-US" sz="2400" dirty="0" err="1" smtClean="0"/>
              <a:t>mirnoj</a:t>
            </a:r>
            <a:r>
              <a:rPr lang="en-US" sz="2400" dirty="0" smtClean="0"/>
              <a:t> </a:t>
            </a:r>
            <a:r>
              <a:rPr lang="en-US" sz="2400" dirty="0" err="1" smtClean="0"/>
              <a:t>porodičnoj</a:t>
            </a:r>
            <a:r>
              <a:rPr lang="en-US" sz="2400" dirty="0" smtClean="0"/>
              <a:t> </a:t>
            </a:r>
            <a:r>
              <a:rPr lang="en-US" sz="2400" dirty="0" err="1" smtClean="0"/>
              <a:t>kući</a:t>
            </a:r>
            <a:r>
              <a:rPr lang="sr-Latn-RS" sz="2400" dirty="0" smtClean="0"/>
              <a:t>, </a:t>
            </a:r>
            <a:r>
              <a:rPr lang="en-US" sz="2400" dirty="0" err="1" smtClean="0"/>
              <a:t>primena</a:t>
            </a:r>
            <a:r>
              <a:rPr lang="en-US" sz="2400" dirty="0" smtClean="0"/>
              <a:t> </a:t>
            </a:r>
            <a:r>
              <a:rPr lang="en-US" sz="2400" dirty="0" err="1" smtClean="0"/>
              <a:t>koncepta</a:t>
            </a:r>
            <a:r>
              <a:rPr lang="en-US" sz="2400" dirty="0" smtClean="0"/>
              <a:t> </a:t>
            </a:r>
            <a:r>
              <a:rPr lang="en-US" sz="2400" dirty="0" err="1" smtClean="0"/>
              <a:t>individualizacije</a:t>
            </a:r>
            <a:r>
              <a:rPr lang="en-US" sz="2400" dirty="0" smtClean="0"/>
              <a:t> je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kako</a:t>
            </a:r>
            <a:r>
              <a:rPr lang="en-US" sz="2400" dirty="0" smtClean="0"/>
              <a:t> </a:t>
            </a:r>
            <a:r>
              <a:rPr lang="en-US" sz="2400" dirty="0" err="1" smtClean="0"/>
              <a:t>potrebna</a:t>
            </a:r>
            <a:r>
              <a:rPr lang="en-US" sz="2400" dirty="0" smtClean="0"/>
              <a:t>, </a:t>
            </a:r>
            <a:r>
              <a:rPr lang="en-US" sz="2400" dirty="0" err="1" smtClean="0"/>
              <a:t>jer</a:t>
            </a:r>
            <a:r>
              <a:rPr lang="en-US" sz="2400" dirty="0" smtClean="0"/>
              <a:t> </a:t>
            </a:r>
            <a:r>
              <a:rPr lang="en-US" sz="2400" dirty="0" err="1" smtClean="0"/>
              <a:t>ima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cilj</a:t>
            </a:r>
            <a:r>
              <a:rPr lang="en-US" sz="2400" dirty="0" smtClean="0"/>
              <a:t> </a:t>
            </a:r>
            <a:r>
              <a:rPr lang="en-US" sz="2400" dirty="0" err="1" smtClean="0"/>
              <a:t>kompromis</a:t>
            </a:r>
            <a:r>
              <a:rPr lang="en-US" sz="2400" dirty="0" smtClean="0"/>
              <a:t> </a:t>
            </a:r>
            <a:r>
              <a:rPr lang="en-US" sz="2400" dirty="0" err="1" smtClean="0"/>
              <a:t>između</a:t>
            </a:r>
            <a:r>
              <a:rPr lang="en-US" sz="2400" dirty="0" smtClean="0"/>
              <a:t> ova </a:t>
            </a:r>
            <a:r>
              <a:rPr lang="en-US" sz="2400" dirty="0" err="1" smtClean="0"/>
              <a:t>dva</a:t>
            </a:r>
            <a:r>
              <a:rPr lang="en-US" sz="2400" dirty="0" smtClean="0"/>
              <a:t> </a:t>
            </a:r>
            <a:r>
              <a:rPr lang="en-US" sz="2400" dirty="0" err="1" smtClean="0"/>
              <a:t>ekstrema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pPr>
              <a:defRPr/>
            </a:pPr>
            <a:r>
              <a:rPr lang="en-US" sz="2400" dirty="0" smtClean="0"/>
              <a:t>U </a:t>
            </a:r>
            <a:r>
              <a:rPr lang="en-US" sz="2400" dirty="0" err="1" smtClean="0"/>
              <a:t>projektantskom</a:t>
            </a:r>
            <a:r>
              <a:rPr lang="en-US" sz="2400" dirty="0" smtClean="0"/>
              <a:t> </a:t>
            </a:r>
            <a:r>
              <a:rPr lang="en-US" sz="2400" dirty="0" err="1" smtClean="0"/>
              <a:t>smislu</a:t>
            </a:r>
            <a:r>
              <a:rPr lang="en-US" sz="2400" dirty="0" smtClean="0"/>
              <a:t>, </a:t>
            </a:r>
            <a:r>
              <a:rPr lang="en-US" sz="2400" dirty="0" err="1" smtClean="0"/>
              <a:t>ono</a:t>
            </a:r>
            <a:r>
              <a:rPr lang="en-US" sz="2400" dirty="0" smtClean="0"/>
              <a:t> </a:t>
            </a:r>
            <a:r>
              <a:rPr lang="en-US" sz="2400" dirty="0" err="1" smtClean="0"/>
              <a:t>što</a:t>
            </a:r>
            <a:r>
              <a:rPr lang="en-US" sz="2400" dirty="0" smtClean="0"/>
              <a:t> </a:t>
            </a:r>
            <a:r>
              <a:rPr lang="en-US" sz="2400" dirty="0" err="1" smtClean="0"/>
              <a:t>će</a:t>
            </a:r>
            <a:r>
              <a:rPr lang="en-US" sz="2400" dirty="0" smtClean="0"/>
              <a:t> </a:t>
            </a:r>
            <a:r>
              <a:rPr lang="sr-Latn-RS" sz="2400" dirty="0" smtClean="0"/>
              <a:t>višeporodično stanovanje </a:t>
            </a:r>
            <a:r>
              <a:rPr lang="en-US" sz="2400" dirty="0" err="1" smtClean="0"/>
              <a:t>učiniti</a:t>
            </a:r>
            <a:r>
              <a:rPr lang="en-US" sz="2400" dirty="0" smtClean="0"/>
              <a:t> </a:t>
            </a:r>
            <a:r>
              <a:rPr lang="en-US" sz="2400" dirty="0" err="1" smtClean="0"/>
              <a:t>atraktivnijim</a:t>
            </a:r>
            <a:r>
              <a:rPr lang="sr-Latn-RS" sz="2400" dirty="0" smtClean="0"/>
              <a:t> i kvalitetnijim</a:t>
            </a:r>
            <a:r>
              <a:rPr lang="en-US" sz="2400" dirty="0" smtClean="0"/>
              <a:t>, </a:t>
            </a:r>
            <a:r>
              <a:rPr lang="en-US" sz="2400" dirty="0" err="1" smtClean="0"/>
              <a:t>jesu</a:t>
            </a:r>
            <a:r>
              <a:rPr lang="en-US" sz="2400" dirty="0" smtClean="0"/>
              <a:t> </a:t>
            </a:r>
            <a:r>
              <a:rPr lang="en-US" sz="2400" dirty="0" err="1" smtClean="0"/>
              <a:t>modaliteti</a:t>
            </a:r>
            <a:r>
              <a:rPr lang="en-US" sz="2400" dirty="0" smtClean="0"/>
              <a:t> </a:t>
            </a:r>
            <a:r>
              <a:rPr lang="en-US" sz="2400" dirty="0" err="1" smtClean="0"/>
              <a:t>individualizacije</a:t>
            </a:r>
            <a:r>
              <a:rPr lang="en-US" sz="2400" dirty="0" smtClean="0"/>
              <a:t>, </a:t>
            </a:r>
            <a:r>
              <a:rPr lang="en-US" sz="2400" dirty="0" err="1" smtClean="0"/>
              <a:t>čijom</a:t>
            </a:r>
            <a:r>
              <a:rPr lang="en-US" sz="2400" dirty="0" smtClean="0"/>
              <a:t> </a:t>
            </a:r>
            <a:r>
              <a:rPr lang="en-US" sz="2400" dirty="0" err="1" smtClean="0"/>
              <a:t>će</a:t>
            </a:r>
            <a:r>
              <a:rPr lang="en-US" sz="2400" dirty="0" smtClean="0"/>
              <a:t> se </a:t>
            </a:r>
            <a:r>
              <a:rPr lang="en-US" sz="2400" dirty="0" err="1" smtClean="0"/>
              <a:t>primenom</a:t>
            </a:r>
            <a:r>
              <a:rPr lang="en-US" sz="2400" dirty="0" smtClean="0"/>
              <a:t> </a:t>
            </a:r>
            <a:r>
              <a:rPr lang="en-US" sz="2400" dirty="0" err="1" smtClean="0"/>
              <a:t>neki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kvaliteta</a:t>
            </a:r>
            <a:r>
              <a:rPr lang="en-US" sz="2400" dirty="0" smtClean="0"/>
              <a:t> </a:t>
            </a:r>
            <a:r>
              <a:rPr lang="sr-Latn-RS" sz="2400" dirty="0" smtClean="0"/>
              <a:t>jednoporodičnog </a:t>
            </a:r>
            <a:r>
              <a:rPr lang="en-US" sz="2400" dirty="0" err="1" smtClean="0"/>
              <a:t>pronaći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u </a:t>
            </a:r>
            <a:r>
              <a:rPr lang="sr-Latn-RS" sz="2400" dirty="0" smtClean="0"/>
              <a:t>višeporodičnom stanovanju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pPr>
              <a:defRPr/>
            </a:pPr>
            <a:r>
              <a:rPr lang="en-US" sz="2400" dirty="0" err="1" smtClean="0"/>
              <a:t>Ovo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neke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preporuka</a:t>
            </a:r>
            <a:r>
              <a:rPr lang="sr-Latn-R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projektovanje</a:t>
            </a:r>
            <a:r>
              <a:rPr lang="sr-Latn-RS" sz="2400" dirty="0" smtClean="0"/>
              <a:t> višeporodičnih stambenih zgrada.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1" y="1285860"/>
            <a:ext cx="7429519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accent2">
              <a:lumMod val="75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Java-</a:t>
            </a:r>
            <a:r>
              <a:rPr lang="en-US" sz="2000" dirty="0" err="1" smtClean="0">
                <a:solidFill>
                  <a:schemeClr val="tx1"/>
                </a:solidFill>
              </a:rPr>
              <a:t>eiland</a:t>
            </a:r>
            <a:r>
              <a:rPr lang="sr-Latn-RS" sz="2000" dirty="0" smtClean="0">
                <a:solidFill>
                  <a:schemeClr val="tx1"/>
                </a:solidFill>
              </a:rPr>
              <a:t>,</a:t>
            </a:r>
            <a:r>
              <a:rPr lang="en-US" sz="2000" dirty="0" smtClean="0">
                <a:solidFill>
                  <a:schemeClr val="tx1"/>
                </a:solidFill>
              </a:rPr>
              <a:t> Amsterdam, Netherlands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 smtClean="0"/>
              <a:t>Iako</a:t>
            </a:r>
            <a:r>
              <a:rPr lang="en-US" sz="2400" dirty="0" smtClean="0"/>
              <a:t> </a:t>
            </a:r>
            <a:r>
              <a:rPr lang="en-US" sz="2400" dirty="0" err="1" smtClean="0"/>
              <a:t>dublje</a:t>
            </a:r>
            <a:r>
              <a:rPr lang="en-US" sz="2400" dirty="0" smtClean="0"/>
              <a:t> </a:t>
            </a:r>
            <a:r>
              <a:rPr lang="en-US" sz="2400" dirty="0" err="1" smtClean="0"/>
              <a:t>istraživanje</a:t>
            </a:r>
            <a:r>
              <a:rPr lang="sr-Latn-RS" sz="2400" dirty="0" smtClean="0"/>
              <a:t> VPS </a:t>
            </a:r>
            <a:r>
              <a:rPr lang="en-US" sz="2400" dirty="0" err="1" smtClean="0"/>
              <a:t>otkriva</a:t>
            </a:r>
            <a:r>
              <a:rPr lang="en-US" sz="2400" dirty="0" smtClean="0"/>
              <a:t> </a:t>
            </a:r>
            <a:r>
              <a:rPr lang="en-US" sz="2400" dirty="0" err="1" smtClean="0"/>
              <a:t>složenu</a:t>
            </a:r>
            <a:r>
              <a:rPr lang="en-US" sz="2400" dirty="0" smtClean="0"/>
              <a:t> </a:t>
            </a:r>
            <a:r>
              <a:rPr lang="en-US" sz="2400" dirty="0" err="1" smtClean="0"/>
              <a:t>mešavinu</a:t>
            </a:r>
            <a:r>
              <a:rPr lang="en-US" sz="2400" dirty="0" smtClean="0"/>
              <a:t> </a:t>
            </a:r>
            <a:r>
              <a:rPr lang="en-US" sz="2400" dirty="0" err="1" smtClean="0"/>
              <a:t>nedostataka</a:t>
            </a:r>
            <a:r>
              <a:rPr lang="sr-Latn-RS" sz="2400" dirty="0" smtClean="0"/>
              <a:t> ali i </a:t>
            </a:r>
            <a:r>
              <a:rPr lang="en-US" sz="2400" dirty="0" err="1" smtClean="0"/>
              <a:t>prednosti</a:t>
            </a:r>
            <a:r>
              <a:rPr lang="en-US" sz="2400" dirty="0" smtClean="0"/>
              <a:t>, </a:t>
            </a:r>
            <a:r>
              <a:rPr lang="en-US" sz="2400" dirty="0" err="1" smtClean="0"/>
              <a:t>porodično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stanovanje</a:t>
            </a:r>
            <a:r>
              <a:rPr lang="en-US" sz="2400" dirty="0" smtClean="0"/>
              <a:t> se</a:t>
            </a:r>
            <a:r>
              <a:rPr lang="sr-Latn-RS" sz="2400" dirty="0" smtClean="0"/>
              <a:t>, generalno,</a:t>
            </a:r>
            <a:r>
              <a:rPr lang="en-US" sz="2400" dirty="0" smtClean="0"/>
              <a:t> </a:t>
            </a:r>
            <a:r>
              <a:rPr lang="en-US" sz="2400" dirty="0" err="1" smtClean="0"/>
              <a:t>smatra</a:t>
            </a:r>
            <a:r>
              <a:rPr lang="en-US" sz="2400" dirty="0" smtClean="0"/>
              <a:t> </a:t>
            </a:r>
            <a:r>
              <a:rPr lang="en-US" sz="2400" dirty="0" err="1" smtClean="0"/>
              <a:t>kvalitetnijim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humanijim</a:t>
            </a:r>
            <a:r>
              <a:rPr lang="en-US" sz="2400" dirty="0" smtClean="0"/>
              <a:t> </a:t>
            </a:r>
            <a:r>
              <a:rPr lang="en-US" sz="2400" dirty="0" err="1" smtClean="0"/>
              <a:t>tipom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stanovanja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oduvek</a:t>
            </a:r>
            <a:r>
              <a:rPr lang="en-US" sz="2400" dirty="0" smtClean="0"/>
              <a:t> je </a:t>
            </a:r>
            <a:r>
              <a:rPr lang="en-US" sz="2400" dirty="0" err="1" smtClean="0"/>
              <a:t>bilo</a:t>
            </a:r>
            <a:r>
              <a:rPr lang="en-US" sz="2400" dirty="0" smtClean="0"/>
              <a:t> </a:t>
            </a:r>
            <a:r>
              <a:rPr lang="en-US" sz="2400" dirty="0" err="1" smtClean="0"/>
              <a:t>želja</a:t>
            </a:r>
            <a:r>
              <a:rPr lang="en-US" sz="2400" dirty="0" smtClean="0"/>
              <a:t> </a:t>
            </a:r>
            <a:r>
              <a:rPr lang="en-US" sz="2400" dirty="0" err="1" smtClean="0"/>
              <a:t>većine</a:t>
            </a:r>
            <a:r>
              <a:rPr lang="en-US" sz="2400" dirty="0" smtClean="0"/>
              <a:t> </a:t>
            </a:r>
            <a:r>
              <a:rPr lang="en-US" sz="2400" dirty="0" err="1" smtClean="0"/>
              <a:t>ljudi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s://www.gesobau.de/uploads/pics/Eichhorster_Weg_Maerkisches_Viertel_-_hellere_Hauseingaenge___bessere_Orientierung_2_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1746537"/>
            <a:ext cx="7429520" cy="5111465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9144000" cy="571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Ulaz u zgradu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accent6">
              <a:lumMod val="75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r-Latn-RS" sz="2000" dirty="0" smtClean="0">
                <a:solidFill>
                  <a:schemeClr val="bg1"/>
                </a:solidFill>
              </a:rPr>
              <a:t>Markisches Viertel, Berlin, Nemačka</a:t>
            </a:r>
            <a:endParaRPr lang="sr-Latn-CS" sz="2000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291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 smtClean="0"/>
              <a:t>Ulaz</a:t>
            </a:r>
            <a:r>
              <a:rPr lang="en-US" sz="2400" dirty="0" smtClean="0"/>
              <a:t> u </a:t>
            </a:r>
            <a:r>
              <a:rPr lang="en-US" sz="2400" dirty="0" err="1" smtClean="0"/>
              <a:t>zgradu</a:t>
            </a:r>
            <a:r>
              <a:rPr lang="en-US" sz="2400" dirty="0" smtClean="0"/>
              <a:t> </a:t>
            </a:r>
            <a:r>
              <a:rPr lang="en-US" sz="2400" dirty="0" err="1" smtClean="0"/>
              <a:t>treba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bude</a:t>
            </a:r>
            <a:r>
              <a:rPr lang="en-US" sz="2400" dirty="0" smtClean="0"/>
              <a:t> </a:t>
            </a:r>
            <a:r>
              <a:rPr lang="en-US" sz="2400" dirty="0" err="1" smtClean="0"/>
              <a:t>jasno</a:t>
            </a:r>
            <a:r>
              <a:rPr lang="en-US" sz="2400" dirty="0" smtClean="0"/>
              <a:t> </a:t>
            </a:r>
            <a:r>
              <a:rPr lang="en-US" sz="2400" dirty="0" err="1" smtClean="0"/>
              <a:t>artikulisan</a:t>
            </a:r>
            <a:r>
              <a:rPr lang="en-US" sz="2400" dirty="0" smtClean="0"/>
              <a:t>, </a:t>
            </a:r>
            <a:r>
              <a:rPr lang="en-US" sz="2400" dirty="0" err="1" smtClean="0"/>
              <a:t>lako</a:t>
            </a:r>
            <a:r>
              <a:rPr lang="en-US" sz="2400" dirty="0" smtClean="0"/>
              <a:t> </a:t>
            </a:r>
            <a:r>
              <a:rPr lang="en-US" sz="2400" dirty="0" err="1" smtClean="0"/>
              <a:t>saglediv</a:t>
            </a:r>
            <a:r>
              <a:rPr lang="en-US" sz="2400" dirty="0" smtClean="0"/>
              <a:t>, </a:t>
            </a:r>
            <a:r>
              <a:rPr lang="en-US" sz="2400" dirty="0" err="1" smtClean="0"/>
              <a:t>i</a:t>
            </a:r>
            <a:r>
              <a:rPr lang="en-US" sz="2400" dirty="0" smtClean="0"/>
              <a:t> pre </a:t>
            </a:r>
            <a:r>
              <a:rPr lang="en-US" sz="2400" dirty="0" err="1" smtClean="0"/>
              <a:t>svega</a:t>
            </a:r>
            <a:r>
              <a:rPr lang="en-US" sz="2400" dirty="0" smtClean="0"/>
              <a:t> </a:t>
            </a:r>
            <a:r>
              <a:rPr lang="en-US" sz="2400" dirty="0" err="1" smtClean="0"/>
              <a:t>prepoznatljiv</a:t>
            </a:r>
            <a:r>
              <a:rPr lang="en-US" sz="2400" dirty="0" smtClean="0"/>
              <a:t>, </a:t>
            </a:r>
            <a:r>
              <a:rPr lang="en-US" sz="2400" dirty="0" err="1" smtClean="0"/>
              <a:t>kako</a:t>
            </a:r>
            <a:r>
              <a:rPr lang="en-US" sz="2400" dirty="0" smtClean="0"/>
              <a:t> bi </a:t>
            </a:r>
            <a:r>
              <a:rPr lang="en-US" sz="2400" dirty="0" err="1" smtClean="0"/>
              <a:t>stanari</a:t>
            </a:r>
            <a:r>
              <a:rPr lang="en-US" sz="2400" dirty="0" smtClean="0"/>
              <a:t> </a:t>
            </a:r>
            <a:r>
              <a:rPr lang="en-US" sz="2400" dirty="0" err="1" smtClean="0"/>
              <a:t>mogli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ga</a:t>
            </a:r>
            <a:r>
              <a:rPr lang="en-US" sz="2400" dirty="0" smtClean="0"/>
              <a:t> </a:t>
            </a:r>
            <a:r>
              <a:rPr lang="en-US" sz="2400" dirty="0" err="1" smtClean="0"/>
              <a:t>lako</a:t>
            </a:r>
            <a:r>
              <a:rPr lang="en-US" sz="2400" dirty="0" smtClean="0"/>
              <a:t> </a:t>
            </a:r>
            <a:r>
              <a:rPr lang="en-US" sz="2400" dirty="0" err="1" smtClean="0"/>
              <a:t>uoče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identifikuju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sr-Latn-RS" sz="2400" dirty="0" smtClean="0"/>
              <a:t>“</a:t>
            </a:r>
            <a:r>
              <a:rPr lang="en-US" sz="2400" dirty="0" err="1" smtClean="0"/>
              <a:t>svoj</a:t>
            </a:r>
            <a:r>
              <a:rPr lang="en-US" sz="2400" dirty="0" smtClean="0"/>
              <a:t> </a:t>
            </a:r>
            <a:r>
              <a:rPr lang="en-US" sz="2400" dirty="0" err="1" smtClean="0"/>
              <a:t>dom</a:t>
            </a:r>
            <a:r>
              <a:rPr lang="sr-Latn-RS" sz="2400" dirty="0" smtClean="0"/>
              <a:t>”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http://www.gat.st/sites/default/files/imagecache/Vollbild/public/slo_interviews_5_03_condo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143098"/>
            <a:ext cx="6858016" cy="4714901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9144000" cy="571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Ulazni</a:t>
            </a:r>
            <a:r>
              <a:rPr kumimoji="0" lang="sr-Latn-C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hol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rgbClr val="00B050">
              <a:alpha val="50000"/>
            </a:srgbClr>
          </a:solidFill>
        </p:spPr>
        <p:txBody>
          <a:bodyPr>
            <a:noAutofit/>
          </a:bodyPr>
          <a:lstStyle/>
          <a:p>
            <a:pPr algn="r"/>
            <a:r>
              <a:rPr lang="sr-Latn-RS" sz="2000" dirty="0" smtClean="0">
                <a:solidFill>
                  <a:schemeClr val="tx1"/>
                </a:solidFill>
              </a:rPr>
              <a:t>Trnovski Pristan, Ljubljana, Slovenija, Sadar/Vuga, 2004</a:t>
            </a:r>
            <a:endParaRPr lang="sr-Latn-CS" sz="20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291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Ulazni</a:t>
            </a:r>
            <a:r>
              <a:rPr lang="en-US" sz="2400" dirty="0" smtClean="0"/>
              <a:t> </a:t>
            </a:r>
            <a:r>
              <a:rPr lang="en-US" sz="2400" dirty="0" err="1" smtClean="0"/>
              <a:t>hol</a:t>
            </a:r>
            <a:r>
              <a:rPr lang="en-US" sz="2400" dirty="0" smtClean="0"/>
              <a:t> </a:t>
            </a:r>
            <a:r>
              <a:rPr lang="en-US" sz="2400" dirty="0" err="1" smtClean="0"/>
              <a:t>treba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bude</a:t>
            </a:r>
            <a:r>
              <a:rPr lang="en-US" sz="2400" dirty="0" smtClean="0"/>
              <a:t> </a:t>
            </a:r>
            <a:r>
              <a:rPr lang="en-US" sz="2400" dirty="0" err="1" smtClean="0"/>
              <a:t>odgovarajuće</a:t>
            </a:r>
            <a:r>
              <a:rPr lang="en-US" sz="2400" dirty="0" smtClean="0"/>
              <a:t> </a:t>
            </a:r>
            <a:r>
              <a:rPr lang="en-US" sz="2400" dirty="0" err="1" smtClean="0"/>
              <a:t>dimenzionisan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opremljen</a:t>
            </a:r>
            <a:r>
              <a:rPr lang="en-US" sz="2400" dirty="0" smtClean="0"/>
              <a:t>,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mogućim</a:t>
            </a:r>
            <a:r>
              <a:rPr lang="en-US" sz="2400" dirty="0" smtClean="0"/>
              <a:t> </a:t>
            </a:r>
            <a:r>
              <a:rPr lang="en-US" sz="2400" dirty="0" err="1" smtClean="0"/>
              <a:t>dopunskim</a:t>
            </a:r>
            <a:r>
              <a:rPr lang="en-US" sz="2400" dirty="0" smtClean="0"/>
              <a:t> </a:t>
            </a:r>
            <a:r>
              <a:rPr lang="en-US" sz="2400" dirty="0" err="1" smtClean="0"/>
              <a:t>sadržajima</a:t>
            </a:r>
            <a:r>
              <a:rPr lang="en-US" sz="2400" dirty="0" smtClean="0"/>
              <a:t>, </a:t>
            </a:r>
            <a:r>
              <a:rPr lang="en-US" sz="2400" dirty="0" err="1" smtClean="0"/>
              <a:t>kako</a:t>
            </a:r>
            <a:r>
              <a:rPr lang="en-US" sz="2400" dirty="0" smtClean="0"/>
              <a:t> bi </a:t>
            </a:r>
            <a:r>
              <a:rPr lang="en-US" sz="2400" dirty="0" err="1" smtClean="0"/>
              <a:t>postao</a:t>
            </a:r>
            <a:r>
              <a:rPr lang="en-US" sz="2400" dirty="0" smtClean="0"/>
              <a:t> </a:t>
            </a:r>
            <a:r>
              <a:rPr lang="en-US" sz="2400" dirty="0" err="1" smtClean="0"/>
              <a:t>prijatan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</a:t>
            </a:r>
            <a:r>
              <a:rPr lang="en-US" sz="2400" dirty="0" smtClean="0"/>
              <a:t> u </a:t>
            </a:r>
            <a:r>
              <a:rPr lang="en-US" sz="2400" dirty="0" err="1" smtClean="0"/>
              <a:t>kome</a:t>
            </a:r>
            <a:r>
              <a:rPr lang="en-US" sz="2400" dirty="0" smtClean="0"/>
              <a:t> </a:t>
            </a:r>
            <a:r>
              <a:rPr lang="en-US" sz="2400" dirty="0" err="1" smtClean="0"/>
              <a:t>ima</a:t>
            </a:r>
            <a:r>
              <a:rPr lang="en-US" sz="2400" dirty="0" smtClean="0"/>
              <a:t> </a:t>
            </a:r>
            <a:r>
              <a:rPr lang="en-US" sz="2400" dirty="0" err="1" smtClean="0"/>
              <a:t>uslova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uspostavljanje</a:t>
            </a:r>
            <a:r>
              <a:rPr lang="en-US" sz="2400" dirty="0" smtClean="0"/>
              <a:t> </a:t>
            </a:r>
            <a:r>
              <a:rPr lang="en-US" sz="2400" dirty="0" err="1" smtClean="0"/>
              <a:t>spontanih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namernih</a:t>
            </a:r>
            <a:r>
              <a:rPr lang="en-US" sz="2400" dirty="0" smtClean="0"/>
              <a:t> </a:t>
            </a:r>
            <a:r>
              <a:rPr lang="en-US" sz="2400" dirty="0" err="1" smtClean="0"/>
              <a:t>kontakata</a:t>
            </a:r>
            <a:r>
              <a:rPr lang="en-US" sz="2400" dirty="0" smtClean="0"/>
              <a:t> </a:t>
            </a:r>
            <a:r>
              <a:rPr lang="en-US" sz="2400" dirty="0" err="1" smtClean="0"/>
              <a:t>među</a:t>
            </a:r>
            <a:r>
              <a:rPr lang="en-US" sz="2400" dirty="0" smtClean="0"/>
              <a:t> </a:t>
            </a:r>
            <a:r>
              <a:rPr lang="en-US" sz="2400" dirty="0" err="1" smtClean="0"/>
              <a:t>stanarima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www.kcap.eu/images/p_000965_stadstuin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0370" y="1857364"/>
            <a:ext cx="7273630" cy="5000637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9144000" cy="571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Pristup stanovima u prizemlju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accent2">
              <a:lumMod val="75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r-Latn-RS" sz="2000" dirty="0" smtClean="0">
                <a:solidFill>
                  <a:schemeClr val="tx1"/>
                </a:solidFill>
              </a:rPr>
              <a:t>Stadstuinen, Roterdam, Holandija, KCAP, 2002</a:t>
            </a:r>
            <a:endParaRPr lang="sr-Latn-CS" sz="20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291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Predviđanje</a:t>
            </a:r>
            <a:r>
              <a:rPr lang="en-US" sz="2400" dirty="0" smtClean="0"/>
              <a:t> </a:t>
            </a:r>
            <a:r>
              <a:rPr lang="en-US" sz="2400" dirty="0" err="1" smtClean="0"/>
              <a:t>ulaza</a:t>
            </a:r>
            <a:r>
              <a:rPr lang="en-US" sz="2400" dirty="0" smtClean="0"/>
              <a:t> u </a:t>
            </a:r>
            <a:r>
              <a:rPr lang="en-US" sz="2400" dirty="0" err="1" smtClean="0"/>
              <a:t>stanove</a:t>
            </a:r>
            <a:r>
              <a:rPr lang="en-US" sz="2400" dirty="0" smtClean="0"/>
              <a:t> u </a:t>
            </a:r>
            <a:r>
              <a:rPr lang="en-US" sz="2400" dirty="0" err="1" smtClean="0"/>
              <a:t>prizemlju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ulice</a:t>
            </a:r>
            <a:r>
              <a:rPr lang="en-US" sz="2400" dirty="0" smtClean="0"/>
              <a:t> </a:t>
            </a:r>
            <a:r>
              <a:rPr lang="sr-Latn-RS" sz="2400" dirty="0" smtClean="0"/>
              <a:t>“</a:t>
            </a:r>
            <a:r>
              <a:rPr lang="en-US" sz="2400" dirty="0" err="1" smtClean="0"/>
              <a:t>aktivira</a:t>
            </a:r>
            <a:r>
              <a:rPr lang="sr-Latn-RS" sz="2400" dirty="0" smtClean="0"/>
              <a:t>”</a:t>
            </a:r>
            <a:r>
              <a:rPr lang="en-US" sz="2400" dirty="0" smtClean="0"/>
              <a:t> </a:t>
            </a:r>
            <a:r>
              <a:rPr lang="en-US" sz="2400" dirty="0" err="1" smtClean="0"/>
              <a:t>ulični</a:t>
            </a:r>
            <a:r>
              <a:rPr lang="en-US" sz="2400" dirty="0" smtClean="0"/>
              <a:t> front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čini</a:t>
            </a:r>
            <a:r>
              <a:rPr lang="en-US" sz="2400" dirty="0" smtClean="0"/>
              <a:t> </a:t>
            </a:r>
            <a:r>
              <a:rPr lang="en-US" sz="2400" dirty="0" err="1" smtClean="0"/>
              <a:t>ga</a:t>
            </a:r>
            <a:r>
              <a:rPr lang="en-US" sz="2400" dirty="0" smtClean="0"/>
              <a:t> </a:t>
            </a:r>
            <a:r>
              <a:rPr lang="en-US" sz="2400" dirty="0" err="1" smtClean="0"/>
              <a:t>vizuelno</a:t>
            </a:r>
            <a:r>
              <a:rPr lang="en-US" sz="2400" dirty="0" smtClean="0"/>
              <a:t> </a:t>
            </a:r>
            <a:r>
              <a:rPr lang="en-US" sz="2400" dirty="0" err="1" smtClean="0"/>
              <a:t>zanimljivim</a:t>
            </a:r>
            <a:r>
              <a:rPr lang="en-US" sz="2400" dirty="0" smtClean="0"/>
              <a:t>, a </a:t>
            </a:r>
            <a:r>
              <a:rPr lang="en-US" sz="2400" dirty="0" err="1" smtClean="0"/>
              <a:t>stanovi</a:t>
            </a:r>
            <a:r>
              <a:rPr lang="en-US" sz="2400" dirty="0" smtClean="0"/>
              <a:t> </a:t>
            </a:r>
            <a:r>
              <a:rPr lang="en-US" sz="2400" dirty="0" err="1" smtClean="0"/>
              <a:t>dobijaju</a:t>
            </a:r>
            <a:r>
              <a:rPr lang="en-US" sz="2400" dirty="0" smtClean="0"/>
              <a:t> </a:t>
            </a:r>
            <a:r>
              <a:rPr lang="en-US" sz="2400" dirty="0" err="1" smtClean="0"/>
              <a:t>jedan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glavnih</a:t>
            </a:r>
            <a:r>
              <a:rPr lang="en-US" sz="2400" dirty="0" smtClean="0"/>
              <a:t> </a:t>
            </a:r>
            <a:r>
              <a:rPr lang="en-US" sz="2400" dirty="0" err="1" smtClean="0"/>
              <a:t>kvaliteta</a:t>
            </a:r>
            <a:r>
              <a:rPr lang="en-US" sz="2400" dirty="0" smtClean="0"/>
              <a:t> </a:t>
            </a:r>
            <a:r>
              <a:rPr lang="en-US" sz="2400" dirty="0" err="1" smtClean="0"/>
              <a:t>porodičnih</a:t>
            </a:r>
            <a:r>
              <a:rPr lang="en-US" sz="2400" dirty="0" smtClean="0"/>
              <a:t> </a:t>
            </a:r>
            <a:r>
              <a:rPr lang="en-US" sz="2400" dirty="0" err="1" smtClean="0"/>
              <a:t>kuća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7" y="1928802"/>
            <a:ext cx="8443675" cy="468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"/>
            <a:ext cx="9144000" cy="571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Pristup stanovima - više stanova po etaži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</p:spPr>
        <p:txBody>
          <a:bodyPr>
            <a:noAutofit/>
          </a:bodyPr>
          <a:lstStyle/>
          <a:p>
            <a:pPr algn="r"/>
            <a:r>
              <a:rPr lang="sr-Latn-RS" sz="2000" dirty="0" smtClean="0">
                <a:solidFill>
                  <a:schemeClr val="tx1"/>
                </a:solidFill>
              </a:rPr>
              <a:t>Stambeno naselje, Mastriht, Holandija, MBM Architects, 1998</a:t>
            </a:r>
            <a:endParaRPr lang="sr-Latn-CS" sz="2000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291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Prilikom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organizacije</a:t>
            </a:r>
            <a:r>
              <a:rPr lang="en-US" sz="2400" dirty="0" smtClean="0"/>
              <a:t> </a:t>
            </a:r>
            <a:r>
              <a:rPr lang="en-US" sz="2400" dirty="0" err="1" smtClean="0"/>
              <a:t>osnove</a:t>
            </a:r>
            <a:r>
              <a:rPr lang="en-US" sz="2400" dirty="0" smtClean="0"/>
              <a:t> </a:t>
            </a:r>
            <a:r>
              <a:rPr lang="en-US" sz="2400" dirty="0" err="1" smtClean="0"/>
              <a:t>sklopa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više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</a:t>
            </a:r>
            <a:r>
              <a:rPr lang="en-US" sz="2400" dirty="0" smtClean="0"/>
              <a:t> </a:t>
            </a:r>
            <a:r>
              <a:rPr lang="en-US" sz="2400" dirty="0" err="1" smtClean="0"/>
              <a:t>po</a:t>
            </a:r>
            <a:r>
              <a:rPr lang="en-US" sz="2400" dirty="0" smtClean="0"/>
              <a:t> </a:t>
            </a:r>
            <a:r>
              <a:rPr lang="en-US" sz="2400" dirty="0" err="1" smtClean="0"/>
              <a:t>spratu</a:t>
            </a:r>
            <a:r>
              <a:rPr lang="en-US" sz="2400" dirty="0" smtClean="0"/>
              <a:t> </a:t>
            </a:r>
            <a:r>
              <a:rPr lang="en-US" sz="2400" dirty="0" err="1" smtClean="0"/>
              <a:t>poželjno</a:t>
            </a:r>
            <a:r>
              <a:rPr lang="en-US" sz="2400" dirty="0" smtClean="0"/>
              <a:t> je </a:t>
            </a:r>
            <a:r>
              <a:rPr lang="en-US" sz="2400" dirty="0" err="1" smtClean="0"/>
              <a:t>odvojiti</a:t>
            </a:r>
            <a:r>
              <a:rPr lang="en-US" sz="2400" dirty="0" smtClean="0"/>
              <a:t> </a:t>
            </a:r>
            <a:r>
              <a:rPr lang="en-US" sz="2400" dirty="0" err="1" smtClean="0"/>
              <a:t>vertikalne</a:t>
            </a:r>
            <a:r>
              <a:rPr lang="en-US" sz="2400" dirty="0" smtClean="0"/>
              <a:t> </a:t>
            </a:r>
            <a:r>
              <a:rPr lang="sr-Latn-RS" sz="2400" dirty="0" smtClean="0"/>
              <a:t>od horizontalnih </a:t>
            </a:r>
            <a:r>
              <a:rPr lang="en-US" sz="2400" dirty="0" err="1" smtClean="0"/>
              <a:t>komunikacij</a:t>
            </a:r>
            <a:r>
              <a:rPr lang="sr-Latn-RS" sz="2400" dirty="0" smtClean="0"/>
              <a:t>a</a:t>
            </a:r>
            <a:r>
              <a:rPr lang="en-US" sz="2400" dirty="0" smtClean="0"/>
              <a:t>, </a:t>
            </a:r>
            <a:r>
              <a:rPr lang="sr-Latn-RS" sz="2400" dirty="0" smtClean="0"/>
              <a:t>kako bi se dobio </a:t>
            </a:r>
            <a:r>
              <a:rPr lang="en-US" sz="2400" dirty="0" err="1" smtClean="0"/>
              <a:t>intimniji</a:t>
            </a:r>
            <a:r>
              <a:rPr lang="en-US" sz="2400" dirty="0" smtClean="0"/>
              <a:t> </a:t>
            </a:r>
            <a:r>
              <a:rPr lang="en-US" sz="2400" dirty="0" err="1" smtClean="0"/>
              <a:t>predprostor</a:t>
            </a:r>
            <a:r>
              <a:rPr lang="en-US" sz="2400" dirty="0" smtClean="0"/>
              <a:t> </a:t>
            </a:r>
            <a:r>
              <a:rPr lang="en-US" sz="2400" dirty="0" err="1" smtClean="0"/>
              <a:t>ispred</a:t>
            </a:r>
            <a:r>
              <a:rPr lang="en-US" sz="2400" dirty="0" smtClean="0"/>
              <a:t> </a:t>
            </a:r>
            <a:r>
              <a:rPr lang="en-US" sz="2400" dirty="0" err="1" smtClean="0"/>
              <a:t>ulaza</a:t>
            </a:r>
            <a:r>
              <a:rPr lang="en-US" sz="2400" dirty="0" smtClean="0"/>
              <a:t> u </a:t>
            </a:r>
            <a:r>
              <a:rPr lang="en-US" sz="2400" dirty="0" err="1" smtClean="0"/>
              <a:t>grupu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javierterrados.com/images/descargas/CON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618848"/>
            <a:ext cx="5143504" cy="4239151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"/>
            <a:ext cx="9144000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Pristup stanovima - koridorski sklopovi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accent3">
              <a:lumMod val="75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r-Latn-RS" sz="2000" dirty="0" smtClean="0">
                <a:solidFill>
                  <a:schemeClr val="tx1"/>
                </a:solidFill>
              </a:rPr>
              <a:t>Stambena zgrada, Conil, Španija, </a:t>
            </a:r>
            <a:r>
              <a:rPr lang="sr-Latn-CS" sz="2000" dirty="0" smtClean="0">
                <a:solidFill>
                  <a:schemeClr val="tx1"/>
                </a:solidFill>
              </a:rPr>
              <a:t>Javier Terrados, 1999</a:t>
            </a: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6255270" y="3674556"/>
            <a:ext cx="1848402" cy="392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64291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Koridorski</a:t>
            </a:r>
            <a:r>
              <a:rPr lang="en-US" sz="2400" dirty="0" smtClean="0"/>
              <a:t> </a:t>
            </a:r>
            <a:r>
              <a:rPr lang="en-US" sz="2400" dirty="0" err="1" smtClean="0"/>
              <a:t>sklopovi</a:t>
            </a:r>
            <a:r>
              <a:rPr lang="en-US" sz="2400" dirty="0" smtClean="0"/>
              <a:t>,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najnepovoljniji</a:t>
            </a:r>
            <a:r>
              <a:rPr lang="en-US" sz="2400" dirty="0" smtClean="0"/>
              <a:t> </a:t>
            </a:r>
            <a:r>
              <a:rPr lang="en-US" sz="2400" dirty="0" err="1" smtClean="0"/>
              <a:t>tipološki</a:t>
            </a:r>
            <a:r>
              <a:rPr lang="en-US" sz="2400" dirty="0" smtClean="0"/>
              <a:t> </a:t>
            </a:r>
            <a:r>
              <a:rPr lang="en-US" sz="2400" dirty="0" err="1" smtClean="0"/>
              <a:t>oblik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aspekta</a:t>
            </a:r>
            <a:r>
              <a:rPr lang="en-US" sz="2400" dirty="0" smtClean="0"/>
              <a:t> </a:t>
            </a:r>
            <a:r>
              <a:rPr lang="en-US" sz="2400" dirty="0" err="1" smtClean="0"/>
              <a:t>individualizacije</a:t>
            </a:r>
            <a:r>
              <a:rPr lang="en-US" sz="2400" dirty="0" smtClean="0"/>
              <a:t>, </a:t>
            </a:r>
            <a:r>
              <a:rPr lang="en-US" sz="2400" dirty="0" err="1" smtClean="0"/>
              <a:t>treba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budu</a:t>
            </a:r>
            <a:r>
              <a:rPr lang="en-US" sz="2400" dirty="0" smtClean="0"/>
              <a:t> </a:t>
            </a:r>
            <a:r>
              <a:rPr lang="en-US" sz="2400" dirty="0" err="1" smtClean="0"/>
              <a:t>projektovani</a:t>
            </a:r>
            <a:r>
              <a:rPr lang="en-US" sz="2400" dirty="0" smtClean="0"/>
              <a:t> </a:t>
            </a:r>
            <a:r>
              <a:rPr lang="en-US" sz="2400" dirty="0" err="1" smtClean="0"/>
              <a:t>tako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se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određenim</a:t>
            </a:r>
            <a:r>
              <a:rPr lang="en-US" sz="2400" dirty="0" smtClean="0"/>
              <a:t> </a:t>
            </a:r>
            <a:r>
              <a:rPr lang="en-US" sz="2400" dirty="0" err="1" smtClean="0"/>
              <a:t>mestima</a:t>
            </a:r>
            <a:r>
              <a:rPr lang="en-US" sz="2400" dirty="0" smtClean="0"/>
              <a:t> </a:t>
            </a:r>
            <a:r>
              <a:rPr lang="en-US" sz="2400" dirty="0" err="1" smtClean="0"/>
              <a:t>omogući</a:t>
            </a:r>
            <a:r>
              <a:rPr lang="en-US" sz="2400" dirty="0" smtClean="0"/>
              <a:t> </a:t>
            </a:r>
            <a:r>
              <a:rPr lang="en-US" sz="2400" dirty="0" err="1" smtClean="0"/>
              <a:t>dobro</a:t>
            </a:r>
            <a:r>
              <a:rPr lang="en-US" sz="2400" dirty="0" smtClean="0"/>
              <a:t> </a:t>
            </a:r>
            <a:r>
              <a:rPr lang="en-US" sz="2400" dirty="0" err="1" smtClean="0"/>
              <a:t>prirodno</a:t>
            </a:r>
            <a:r>
              <a:rPr lang="en-US" sz="2400" dirty="0" smtClean="0"/>
              <a:t> </a:t>
            </a:r>
            <a:r>
              <a:rPr lang="en-US" sz="2400" dirty="0" err="1" smtClean="0"/>
              <a:t>osvetlj</a:t>
            </a:r>
            <a:r>
              <a:rPr lang="sr-Latn-RS" sz="2400" dirty="0" smtClean="0"/>
              <a:t>ava</a:t>
            </a:r>
            <a:r>
              <a:rPr lang="en-US" sz="2400" dirty="0" err="1" smtClean="0"/>
              <a:t>nje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provetravanje</a:t>
            </a:r>
            <a:r>
              <a:rPr lang="en-US" sz="2400" dirty="0" smtClean="0"/>
              <a:t> </a:t>
            </a:r>
            <a:r>
              <a:rPr lang="en-US" sz="2400" dirty="0" err="1" smtClean="0"/>
              <a:t>koridora</a:t>
            </a:r>
            <a:r>
              <a:rPr lang="en-US" sz="2400" dirty="0" smtClean="0"/>
              <a:t> - </a:t>
            </a:r>
            <a:r>
              <a:rPr lang="sr-Latn-RS" sz="2400" dirty="0" smtClean="0"/>
              <a:t>pri</a:t>
            </a:r>
            <a:r>
              <a:rPr lang="en-US" sz="2400" dirty="0" err="1" smtClean="0"/>
              <a:t>dodavanjem</a:t>
            </a:r>
            <a:r>
              <a:rPr lang="en-US" sz="2400" dirty="0" smtClean="0"/>
              <a:t> </a:t>
            </a:r>
            <a:r>
              <a:rPr lang="sr-Latn-RS" sz="2400" dirty="0" smtClean="0"/>
              <a:t>koridoru </a:t>
            </a:r>
            <a:r>
              <a:rPr lang="en-US" sz="2400" dirty="0" err="1" smtClean="0"/>
              <a:t>prostora</a:t>
            </a:r>
            <a:r>
              <a:rPr lang="en-US" sz="2400" dirty="0" smtClean="0"/>
              <a:t> </a:t>
            </a:r>
            <a:r>
              <a:rPr lang="sr-Latn-RS" sz="2400" dirty="0" smtClean="0"/>
              <a:t>koji izlaze na fasadu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sr-Latn-RS" sz="2400" dirty="0" smtClean="0"/>
              <a:t>umet</a:t>
            </a:r>
            <a:r>
              <a:rPr lang="en-US" sz="2400" dirty="0" err="1" smtClean="0"/>
              <a:t>anjem</a:t>
            </a:r>
            <a:r>
              <a:rPr lang="en-US" sz="2400" dirty="0" smtClean="0"/>
              <a:t> </a:t>
            </a:r>
            <a:r>
              <a:rPr lang="en-US" sz="2400" dirty="0" err="1" smtClean="0"/>
              <a:t>svetlarnika</a:t>
            </a:r>
            <a:r>
              <a:rPr lang="en-US" sz="2400" dirty="0" smtClean="0"/>
              <a:t> </a:t>
            </a:r>
            <a:r>
              <a:rPr lang="sr-Latn-RS" sz="2400" dirty="0" smtClean="0"/>
              <a:t>- kako bi i sami postali pogodni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razne</a:t>
            </a:r>
            <a:r>
              <a:rPr lang="en-US" sz="2400" dirty="0" smtClean="0"/>
              <a:t> </a:t>
            </a:r>
            <a:r>
              <a:rPr lang="en-US" sz="2400" dirty="0" err="1" smtClean="0"/>
              <a:t>aktivnosti</a:t>
            </a:r>
            <a:r>
              <a:rPr lang="en-US" sz="2400" dirty="0" smtClean="0"/>
              <a:t> </a:t>
            </a:r>
            <a:r>
              <a:rPr lang="en-US" sz="2400" dirty="0" err="1" smtClean="0"/>
              <a:t>stanara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61446" y="2214554"/>
            <a:ext cx="4082554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9144000" cy="571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Pristup stanovima - urbane vile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</p:spPr>
        <p:txBody>
          <a:bodyPr>
            <a:noAutofit/>
          </a:bodyPr>
          <a:lstStyle/>
          <a:p>
            <a:pPr algn="r"/>
            <a:r>
              <a:rPr lang="sr-Latn-RS" sz="2000" dirty="0" smtClean="0">
                <a:solidFill>
                  <a:schemeClr val="tx1"/>
                </a:solidFill>
              </a:rPr>
              <a:t>Urbana vila u Istarskoj, Zagreb, Hrvatska, Dva arhitekta, 2009</a:t>
            </a:r>
            <a:endParaRPr lang="sr-Latn-CS" sz="20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291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svih</a:t>
            </a:r>
            <a:r>
              <a:rPr lang="en-US" sz="2400" dirty="0" smtClean="0"/>
              <a:t> </a:t>
            </a:r>
            <a:r>
              <a:rPr lang="en-US" sz="2400" dirty="0" err="1" smtClean="0"/>
              <a:t>tipova</a:t>
            </a:r>
            <a:r>
              <a:rPr lang="en-US" sz="2400" dirty="0" smtClean="0"/>
              <a:t> </a:t>
            </a:r>
            <a:r>
              <a:rPr lang="en-US" sz="2400" dirty="0" err="1" smtClean="0"/>
              <a:t>arhitektonski</a:t>
            </a:r>
            <a:r>
              <a:rPr lang="sr-Latn-RS" sz="2400" dirty="0" smtClean="0"/>
              <a:t>h </a:t>
            </a:r>
            <a:r>
              <a:rPr lang="en-US" sz="2400" dirty="0" err="1" smtClean="0"/>
              <a:t>sklopova</a:t>
            </a:r>
            <a:r>
              <a:rPr lang="en-US" sz="2400" dirty="0" smtClean="0"/>
              <a:t>, urbane vile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galerijski</a:t>
            </a:r>
            <a:r>
              <a:rPr lang="en-US" sz="2400" dirty="0" smtClean="0"/>
              <a:t> </a:t>
            </a:r>
            <a:r>
              <a:rPr lang="en-US" sz="2400" dirty="0" err="1" smtClean="0"/>
              <a:t>sklopovi</a:t>
            </a:r>
            <a:r>
              <a:rPr lang="en-US" sz="2400" dirty="0" smtClean="0"/>
              <a:t> </a:t>
            </a:r>
            <a:r>
              <a:rPr lang="en-US" sz="2400" dirty="0" err="1" smtClean="0"/>
              <a:t>imaju</a:t>
            </a:r>
            <a:r>
              <a:rPr lang="en-US" sz="2400" dirty="0" smtClean="0"/>
              <a:t> </a:t>
            </a:r>
            <a:r>
              <a:rPr lang="en-US" sz="2400" dirty="0" err="1" smtClean="0"/>
              <a:t>najviše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karakteristika</a:t>
            </a:r>
            <a:r>
              <a:rPr lang="en-US" sz="2400" dirty="0" smtClean="0"/>
              <a:t> </a:t>
            </a:r>
            <a:r>
              <a:rPr lang="en-US" sz="2400" dirty="0" err="1" smtClean="0"/>
              <a:t>individualnog</a:t>
            </a:r>
            <a:r>
              <a:rPr lang="en-US" sz="2400" dirty="0" smtClean="0"/>
              <a:t>,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u tom </a:t>
            </a:r>
            <a:r>
              <a:rPr lang="en-US" sz="2400" dirty="0" err="1" smtClean="0"/>
              <a:t>smislu</a:t>
            </a:r>
            <a:r>
              <a:rPr lang="en-US" sz="2400" dirty="0" smtClean="0"/>
              <a:t> </a:t>
            </a:r>
            <a:r>
              <a:rPr lang="en-US" sz="2400" dirty="0" err="1" smtClean="0"/>
              <a:t>najbliže</a:t>
            </a:r>
            <a:r>
              <a:rPr lang="en-US" sz="2400" dirty="0" smtClean="0"/>
              <a:t> </a:t>
            </a:r>
            <a:r>
              <a:rPr lang="en-US" sz="2400" dirty="0" err="1" smtClean="0"/>
              <a:t>porodičnom</a:t>
            </a:r>
            <a:r>
              <a:rPr lang="en-US" sz="2400" dirty="0" smtClean="0"/>
              <a:t> </a:t>
            </a:r>
            <a:r>
              <a:rPr lang="en-US" sz="2400" dirty="0" err="1" smtClean="0"/>
              <a:t>tipu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stanovanja</a:t>
            </a:r>
            <a:r>
              <a:rPr lang="en-US" sz="2400" dirty="0" smtClean="0"/>
              <a:t>.</a:t>
            </a:r>
            <a:r>
              <a:rPr lang="sr-Latn-RS" sz="2400" dirty="0" smtClean="0"/>
              <a:t> </a:t>
            </a:r>
            <a:r>
              <a:rPr lang="en-US" sz="2400" dirty="0" err="1" smtClean="0"/>
              <a:t>Stoga</a:t>
            </a:r>
            <a:r>
              <a:rPr lang="en-US" sz="2400" dirty="0" smtClean="0"/>
              <a:t> </a:t>
            </a:r>
            <a:r>
              <a:rPr lang="en-US" sz="2400" dirty="0" smtClean="0"/>
              <a:t>bi, u </a:t>
            </a:r>
            <a:r>
              <a:rPr lang="en-US" sz="2400" dirty="0" err="1" smtClean="0"/>
              <a:t>zavisnosti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sr-Latn-RS" sz="2400" dirty="0" smtClean="0"/>
              <a:t>konkretnih uslova</a:t>
            </a:r>
            <a:r>
              <a:rPr lang="en-US" sz="2400" dirty="0" smtClean="0"/>
              <a:t>, </a:t>
            </a:r>
            <a:r>
              <a:rPr lang="en-US" sz="2400" dirty="0" err="1" smtClean="0"/>
              <a:t>trebalo</a:t>
            </a:r>
            <a:r>
              <a:rPr lang="en-US" sz="2400" dirty="0" smtClean="0"/>
              <a:t> </a:t>
            </a:r>
            <a:r>
              <a:rPr lang="en-US" sz="2400" dirty="0" err="1" smtClean="0"/>
              <a:t>ohrabrivati</a:t>
            </a:r>
            <a:r>
              <a:rPr lang="en-US" sz="2400" dirty="0" smtClean="0"/>
              <a:t> </a:t>
            </a:r>
            <a:r>
              <a:rPr lang="en-US" sz="2400" dirty="0" err="1" smtClean="0"/>
              <a:t>izgradnju</a:t>
            </a:r>
            <a:r>
              <a:rPr lang="en-US" sz="2400" dirty="0" smtClean="0"/>
              <a:t> </a:t>
            </a:r>
            <a:r>
              <a:rPr lang="en-US" sz="2400" dirty="0" err="1" smtClean="0"/>
              <a:t>ovih</a:t>
            </a:r>
            <a:r>
              <a:rPr lang="en-US" sz="2400" dirty="0" smtClean="0"/>
              <a:t> </a:t>
            </a:r>
            <a:r>
              <a:rPr lang="en-US" sz="2400" dirty="0" err="1" smtClean="0"/>
              <a:t>tipova</a:t>
            </a:r>
            <a:r>
              <a:rPr lang="en-US" sz="2400" dirty="0" smtClean="0"/>
              <a:t> </a:t>
            </a:r>
            <a:r>
              <a:rPr lang="en-US" sz="2400" dirty="0" err="1" smtClean="0"/>
              <a:t>sklopova</a:t>
            </a:r>
            <a:r>
              <a:rPr lang="en-US" sz="2400" dirty="0" smtClean="0"/>
              <a:t>.</a:t>
            </a:r>
            <a:endParaRPr lang="sr-Latn-R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2143116"/>
            <a:ext cx="50720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Urban</a:t>
            </a:r>
            <a:r>
              <a:rPr lang="sr-Latn-RS" sz="2400" dirty="0" smtClean="0"/>
              <a:t>u</a:t>
            </a:r>
            <a:r>
              <a:rPr lang="en-US" sz="2400" dirty="0" smtClean="0"/>
              <a:t> </a:t>
            </a:r>
            <a:r>
              <a:rPr lang="en-US" sz="2400" dirty="0" err="1" smtClean="0"/>
              <a:t>vil</a:t>
            </a:r>
            <a:r>
              <a:rPr lang="sr-Latn-RS" sz="2400" dirty="0" smtClean="0"/>
              <a:t>u odlikuje mali broj stanova po spratu,</a:t>
            </a:r>
            <a:r>
              <a:rPr lang="en-US" sz="2400" dirty="0" smtClean="0"/>
              <a:t> </a:t>
            </a:r>
            <a:r>
              <a:rPr lang="en-US" sz="2400" dirty="0" err="1" smtClean="0"/>
              <a:t>najoptimalnij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uslov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osunčanja</a:t>
            </a:r>
            <a:r>
              <a:rPr lang="en-US" sz="2400" dirty="0" smtClean="0"/>
              <a:t>, </a:t>
            </a:r>
            <a:r>
              <a:rPr lang="en-US" sz="2400" dirty="0" err="1" smtClean="0"/>
              <a:t>provetravanja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vizuelnog</a:t>
            </a:r>
            <a:r>
              <a:rPr lang="en-US" sz="2400" dirty="0" smtClean="0"/>
              <a:t> </a:t>
            </a:r>
            <a:r>
              <a:rPr lang="en-US" sz="2400" dirty="0" err="1" smtClean="0"/>
              <a:t>kontakta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okruženjem</a:t>
            </a:r>
            <a:r>
              <a:rPr lang="en-US" sz="2400" dirty="0" smtClean="0"/>
              <a:t>,</a:t>
            </a:r>
            <a:r>
              <a:rPr lang="sr-Latn-RS" sz="2400" dirty="0" smtClean="0"/>
              <a:t> </a:t>
            </a:r>
            <a:r>
              <a:rPr lang="en-US" sz="2400" dirty="0" err="1" smtClean="0"/>
              <a:t>mogućnost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većom</a:t>
            </a:r>
            <a:r>
              <a:rPr lang="en-US" sz="2400" dirty="0" smtClean="0"/>
              <a:t> </a:t>
            </a:r>
            <a:r>
              <a:rPr lang="en-US" sz="2400" dirty="0" err="1" smtClean="0"/>
              <a:t>slobodom</a:t>
            </a:r>
            <a:r>
              <a:rPr lang="en-US" sz="2400" dirty="0" smtClean="0"/>
              <a:t> </a:t>
            </a:r>
            <a:r>
              <a:rPr lang="en-US" sz="2400" dirty="0" err="1" smtClean="0"/>
              <a:t>forme</a:t>
            </a:r>
            <a:r>
              <a:rPr lang="en-US" sz="2400" dirty="0" smtClean="0"/>
              <a:t> </a:t>
            </a:r>
            <a:r>
              <a:rPr lang="en-US" sz="2400" dirty="0" err="1" smtClean="0"/>
              <a:t>itd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mitarh.rs/projects/14f53ca545935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78957"/>
            <a:ext cx="4380653" cy="2779043"/>
          </a:xfrm>
          <a:prstGeom prst="rect">
            <a:avLst/>
          </a:prstGeom>
          <a:noFill/>
        </p:spPr>
      </p:pic>
      <p:pic>
        <p:nvPicPr>
          <p:cNvPr id="82948" name="Picture 4" descr="http://www.mitarh.rs/projects/14f53ca545a2e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82688" y="642918"/>
            <a:ext cx="4661312" cy="6215082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1"/>
            <a:ext cx="9144000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Pristup stanovima - galerijski sklopovi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rgbClr val="FFC000">
              <a:alpha val="50000"/>
            </a:srgbClr>
          </a:solidFill>
        </p:spPr>
        <p:txBody>
          <a:bodyPr>
            <a:noAutofit/>
          </a:bodyPr>
          <a:lstStyle/>
          <a:p>
            <a:pPr algn="r"/>
            <a:r>
              <a:rPr lang="sr-Latn-RS" sz="2000" dirty="0" smtClean="0">
                <a:solidFill>
                  <a:schemeClr val="tx1"/>
                </a:solidFill>
              </a:rPr>
              <a:t>Blok 32, Novi Beograd, Srbija, MITarh, 2007</a:t>
            </a:r>
            <a:endParaRPr lang="sr-Latn-CS" sz="20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2918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Stanovi</a:t>
            </a:r>
            <a:r>
              <a:rPr lang="en-US" sz="2400" dirty="0" smtClean="0"/>
              <a:t> u </a:t>
            </a:r>
            <a:r>
              <a:rPr lang="en-US" sz="2400" dirty="0" err="1" smtClean="0"/>
              <a:t>galerijskim</a:t>
            </a:r>
            <a:r>
              <a:rPr lang="en-US" sz="2400" dirty="0" smtClean="0"/>
              <a:t> </a:t>
            </a:r>
            <a:r>
              <a:rPr lang="en-US" sz="2400" dirty="0" err="1" smtClean="0"/>
              <a:t>sklopovima</a:t>
            </a:r>
            <a:r>
              <a:rPr lang="en-US" sz="2400" dirty="0" smtClean="0"/>
              <a:t> </a:t>
            </a:r>
            <a:r>
              <a:rPr lang="en-US" sz="2400" dirty="0" err="1" smtClean="0"/>
              <a:t>po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organizaciji</a:t>
            </a:r>
            <a:r>
              <a:rPr lang="en-US" sz="2400" dirty="0" smtClean="0"/>
              <a:t> </a:t>
            </a:r>
            <a:r>
              <a:rPr lang="en-US" sz="2400" dirty="0" err="1" smtClean="0"/>
              <a:t>najviše</a:t>
            </a:r>
            <a:r>
              <a:rPr lang="en-US" sz="2400" dirty="0" smtClean="0"/>
              <a:t> </a:t>
            </a:r>
            <a:r>
              <a:rPr lang="en-US" sz="2400" dirty="0" err="1" smtClean="0"/>
              <a:t>podsećaju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kuće</a:t>
            </a:r>
            <a:r>
              <a:rPr lang="en-US" sz="2400" dirty="0" smtClean="0"/>
              <a:t> u </a:t>
            </a:r>
            <a:r>
              <a:rPr lang="en-US" sz="2400" dirty="0" err="1" smtClean="0"/>
              <a:t>nizu</a:t>
            </a:r>
            <a:r>
              <a:rPr lang="en-US" sz="2400" dirty="0" smtClean="0"/>
              <a:t>, a </a:t>
            </a:r>
            <a:r>
              <a:rPr lang="en-US" sz="2400" dirty="0" err="1" smtClean="0"/>
              <a:t>njihovo</a:t>
            </a:r>
            <a:r>
              <a:rPr lang="en-US" sz="2400" dirty="0" smtClean="0"/>
              <a:t> </a:t>
            </a:r>
            <a:r>
              <a:rPr lang="en-US" sz="2400" dirty="0" err="1" smtClean="0"/>
              <a:t>grupisanje</a:t>
            </a:r>
            <a:r>
              <a:rPr lang="en-US" sz="2400" dirty="0" smtClean="0"/>
              <a:t> </a:t>
            </a:r>
            <a:r>
              <a:rPr lang="en-US" sz="2400" dirty="0" err="1" smtClean="0"/>
              <a:t>duž</a:t>
            </a:r>
            <a:r>
              <a:rPr lang="en-US" sz="2400" dirty="0" smtClean="0"/>
              <a:t> </a:t>
            </a:r>
            <a:r>
              <a:rPr lang="en-US" sz="2400" dirty="0" err="1" smtClean="0"/>
              <a:t>galerije</a:t>
            </a:r>
            <a:r>
              <a:rPr lang="en-US" sz="2400" dirty="0" smtClean="0"/>
              <a:t> </a:t>
            </a:r>
            <a:r>
              <a:rPr lang="en-US" sz="2400" dirty="0" err="1" smtClean="0"/>
              <a:t>podseća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grupisanje</a:t>
            </a:r>
            <a:r>
              <a:rPr lang="en-US" sz="2400" dirty="0" smtClean="0"/>
              <a:t> </a:t>
            </a:r>
            <a:r>
              <a:rPr lang="en-US" sz="2400" dirty="0" err="1" smtClean="0"/>
              <a:t>kuća</a:t>
            </a:r>
            <a:r>
              <a:rPr lang="en-US" sz="2400" dirty="0" smtClean="0"/>
              <a:t> </a:t>
            </a:r>
            <a:r>
              <a:rPr lang="en-US" sz="2400" dirty="0" err="1" smtClean="0"/>
              <a:t>uz</a:t>
            </a:r>
            <a:r>
              <a:rPr lang="en-US" sz="2400" dirty="0" smtClean="0"/>
              <a:t> </a:t>
            </a:r>
            <a:r>
              <a:rPr lang="en-US" sz="2400" dirty="0" err="1" smtClean="0"/>
              <a:t>pešačku</a:t>
            </a:r>
            <a:r>
              <a:rPr lang="en-US" sz="2400" dirty="0" smtClean="0"/>
              <a:t> </a:t>
            </a:r>
            <a:r>
              <a:rPr lang="en-US" sz="2400" dirty="0" err="1" smtClean="0"/>
              <a:t>ulicu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r>
              <a:rPr lang="en-US" sz="2400" dirty="0" err="1" smtClean="0"/>
              <a:t>Galerije</a:t>
            </a:r>
            <a:r>
              <a:rPr lang="en-US" sz="2400" dirty="0" smtClean="0"/>
              <a:t> </a:t>
            </a:r>
            <a:r>
              <a:rPr lang="en-US" sz="2400" dirty="0" err="1" smtClean="0"/>
              <a:t>predstavljaju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pogodan</a:t>
            </a:r>
            <a:r>
              <a:rPr lang="en-US" sz="2400" dirty="0" smtClean="0"/>
              <a:t> </a:t>
            </a:r>
            <a:r>
              <a:rPr lang="en-US" sz="2400" dirty="0" err="1" smtClean="0"/>
              <a:t>fizički</a:t>
            </a:r>
            <a:r>
              <a:rPr lang="en-US" sz="2400" dirty="0" smtClean="0"/>
              <a:t> </a:t>
            </a:r>
            <a:r>
              <a:rPr lang="en-US" sz="2400" dirty="0" err="1" smtClean="0"/>
              <a:t>okvir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raznorazne</a:t>
            </a:r>
            <a:r>
              <a:rPr lang="en-US" sz="2400" dirty="0" smtClean="0"/>
              <a:t> </a:t>
            </a:r>
            <a:r>
              <a:rPr lang="en-US" sz="2400" dirty="0" err="1" smtClean="0"/>
              <a:t>aktivnosti</a:t>
            </a:r>
            <a:r>
              <a:rPr lang="en-US" sz="2400" dirty="0" smtClean="0"/>
              <a:t> </a:t>
            </a:r>
            <a:r>
              <a:rPr lang="en-US" sz="2400" dirty="0" err="1" smtClean="0"/>
              <a:t>stanara</a:t>
            </a:r>
            <a:r>
              <a:rPr lang="sr-Latn-RS" sz="2400" dirty="0" smtClean="0"/>
              <a:t> i socijalne interakcije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1"/>
            <a:ext cx="9144000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Organizacija stanova - diversifikacija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3673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492897"/>
            <a:ext cx="4500563" cy="615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</p:spPr>
        <p:txBody>
          <a:bodyPr>
            <a:noAutofit/>
          </a:bodyPr>
          <a:lstStyle/>
          <a:p>
            <a:pPr algn="r"/>
            <a:r>
              <a:rPr lang="sr-Latn-RS" sz="2000" dirty="0" smtClean="0">
                <a:solidFill>
                  <a:schemeClr val="tx1"/>
                </a:solidFill>
              </a:rPr>
              <a:t>VM House, Kopenhagen, Danska, BIG+JDS, 2005</a:t>
            </a:r>
            <a:endParaRPr lang="sr-Latn-CS" sz="2000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2918"/>
            <a:ext cx="47148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Kako</a:t>
            </a:r>
            <a:r>
              <a:rPr lang="en-US" sz="2400" dirty="0" smtClean="0"/>
              <a:t> se u </a:t>
            </a:r>
            <a:r>
              <a:rPr lang="en-US" sz="2400" dirty="0" err="1" smtClean="0"/>
              <a:t>fazi</a:t>
            </a:r>
            <a:r>
              <a:rPr lang="en-US" sz="2400" dirty="0" smtClean="0"/>
              <a:t> </a:t>
            </a:r>
            <a:r>
              <a:rPr lang="en-US" sz="2400" dirty="0" err="1" smtClean="0"/>
              <a:t>projektovanja</a:t>
            </a:r>
            <a:r>
              <a:rPr lang="en-US" sz="2400" dirty="0" smtClean="0"/>
              <a:t> </a:t>
            </a:r>
            <a:r>
              <a:rPr lang="en-US" sz="2400" dirty="0" err="1" smtClean="0"/>
              <a:t>najčešće</a:t>
            </a:r>
            <a:r>
              <a:rPr lang="en-US" sz="2400" dirty="0" smtClean="0"/>
              <a:t> ne </a:t>
            </a:r>
            <a:r>
              <a:rPr lang="en-US" sz="2400" dirty="0" err="1" smtClean="0"/>
              <a:t>znaju</a:t>
            </a:r>
            <a:r>
              <a:rPr lang="en-US" sz="2400" dirty="0" smtClean="0"/>
              <a:t> </a:t>
            </a:r>
            <a:r>
              <a:rPr lang="en-US" sz="2400" dirty="0" err="1" smtClean="0"/>
              <a:t>budući</a:t>
            </a:r>
            <a:r>
              <a:rPr lang="en-US" sz="2400" dirty="0" smtClean="0"/>
              <a:t> </a:t>
            </a:r>
            <a:r>
              <a:rPr lang="en-US" sz="2400" dirty="0" err="1" smtClean="0"/>
              <a:t>korisnici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</a:t>
            </a:r>
            <a:r>
              <a:rPr lang="en-US" sz="2400" dirty="0" smtClean="0"/>
              <a:t>, </a:t>
            </a:r>
            <a:r>
              <a:rPr lang="en-US" sz="2400" dirty="0" err="1" smtClean="0"/>
              <a:t>poželjno</a:t>
            </a:r>
            <a:r>
              <a:rPr lang="en-US" sz="2400" dirty="0" smtClean="0"/>
              <a:t> bi </a:t>
            </a:r>
            <a:r>
              <a:rPr lang="en-US" sz="2400" dirty="0" err="1" smtClean="0"/>
              <a:t>bilo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se u </a:t>
            </a:r>
            <a:r>
              <a:rPr lang="en-US" sz="2400" dirty="0" err="1" smtClean="0"/>
              <a:t>ponudi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</a:t>
            </a:r>
            <a:r>
              <a:rPr lang="en-US" sz="2400" dirty="0" smtClean="0"/>
              <a:t> </a:t>
            </a:r>
            <a:r>
              <a:rPr lang="en-US" sz="2400" dirty="0" err="1" smtClean="0"/>
              <a:t>nađu</a:t>
            </a:r>
            <a:r>
              <a:rPr lang="en-US" sz="2400" dirty="0" smtClean="0"/>
              <a:t> </a:t>
            </a:r>
            <a:r>
              <a:rPr lang="en-US" sz="2400" dirty="0" err="1" smtClean="0"/>
              <a:t>raznovrsne</a:t>
            </a:r>
            <a:r>
              <a:rPr lang="en-US" sz="2400" dirty="0" smtClean="0"/>
              <a:t> </a:t>
            </a:r>
            <a:r>
              <a:rPr lang="en-US" sz="2400" dirty="0" err="1" smtClean="0"/>
              <a:t>šeme</a:t>
            </a:r>
            <a:r>
              <a:rPr lang="en-US" sz="2400" dirty="0" smtClean="0"/>
              <a:t>, </a:t>
            </a:r>
            <a:r>
              <a:rPr lang="en-US" sz="2400" dirty="0" err="1" smtClean="0"/>
              <a:t>čime</a:t>
            </a:r>
            <a:r>
              <a:rPr lang="en-US" sz="2400" dirty="0" smtClean="0"/>
              <a:t> bi se </a:t>
            </a:r>
            <a:r>
              <a:rPr lang="en-US" sz="2400" dirty="0" err="1" smtClean="0"/>
              <a:t>mogle</a:t>
            </a:r>
            <a:r>
              <a:rPr lang="en-US" sz="2400" dirty="0" smtClean="0"/>
              <a:t> </a:t>
            </a:r>
            <a:r>
              <a:rPr lang="en-US" sz="2400" dirty="0" err="1" smtClean="0"/>
              <a:t>zadovoljiti</a:t>
            </a:r>
            <a:r>
              <a:rPr lang="en-US" sz="2400" dirty="0" smtClean="0"/>
              <a:t> </a:t>
            </a:r>
            <a:r>
              <a:rPr lang="en-US" sz="2400" dirty="0" err="1" smtClean="0"/>
              <a:t>stambene</a:t>
            </a:r>
            <a:r>
              <a:rPr lang="en-US" sz="2400" dirty="0" smtClean="0"/>
              <a:t> </a:t>
            </a:r>
            <a:r>
              <a:rPr lang="en-US" sz="2400" dirty="0" err="1" smtClean="0"/>
              <a:t>potrebe</a:t>
            </a:r>
            <a:r>
              <a:rPr lang="en-US" sz="2400" dirty="0" smtClean="0"/>
              <a:t> </a:t>
            </a:r>
            <a:r>
              <a:rPr lang="en-US" sz="2400" dirty="0" err="1" smtClean="0"/>
              <a:t>različitih</a:t>
            </a:r>
            <a:r>
              <a:rPr lang="en-US" sz="2400" dirty="0" smtClean="0"/>
              <a:t> </a:t>
            </a:r>
            <a:r>
              <a:rPr lang="en-US" sz="2400" dirty="0" err="1" smtClean="0"/>
              <a:t>tipova</a:t>
            </a:r>
            <a:r>
              <a:rPr lang="en-US" sz="2400" dirty="0" smtClean="0"/>
              <a:t> </a:t>
            </a:r>
            <a:r>
              <a:rPr lang="en-US" sz="2400" dirty="0" err="1" smtClean="0"/>
              <a:t>domaćinstava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r>
              <a:rPr lang="en-US" sz="2400" dirty="0" err="1" smtClean="0"/>
              <a:t>Takođe</a:t>
            </a:r>
            <a:r>
              <a:rPr lang="en-US" sz="2400" dirty="0" smtClean="0"/>
              <a:t>, </a:t>
            </a:r>
            <a:r>
              <a:rPr lang="en-US" sz="2400" dirty="0" err="1" smtClean="0"/>
              <a:t>kako</a:t>
            </a:r>
            <a:r>
              <a:rPr lang="en-US" sz="2400" dirty="0" smtClean="0"/>
              <a:t> bi </a:t>
            </a:r>
            <a:r>
              <a:rPr lang="en-US" sz="2400" dirty="0" err="1" smtClean="0"/>
              <a:t>stan</a:t>
            </a:r>
            <a:r>
              <a:rPr lang="en-US" sz="2400" dirty="0" smtClean="0"/>
              <a:t> </a:t>
            </a:r>
            <a:r>
              <a:rPr lang="en-US" sz="2400" dirty="0" err="1" smtClean="0"/>
              <a:t>mogao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'</a:t>
            </a:r>
            <a:r>
              <a:rPr lang="en-US" sz="2400" dirty="0" err="1" smtClean="0"/>
              <a:t>odgovori</a:t>
            </a:r>
            <a:r>
              <a:rPr lang="en-US" sz="2400" dirty="0" smtClean="0"/>
              <a:t>'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promene</a:t>
            </a:r>
            <a:r>
              <a:rPr lang="en-US" sz="2400" dirty="0" smtClean="0"/>
              <a:t> </a:t>
            </a:r>
            <a:r>
              <a:rPr lang="en-US" sz="2400" dirty="0" err="1" smtClean="0"/>
              <a:t>potreba</a:t>
            </a:r>
            <a:r>
              <a:rPr lang="en-US" sz="2400" dirty="0" smtClean="0"/>
              <a:t> </a:t>
            </a:r>
            <a:r>
              <a:rPr lang="en-US" sz="2400" dirty="0" err="1" smtClean="0"/>
              <a:t>domaćinstva</a:t>
            </a:r>
            <a:r>
              <a:rPr lang="en-US" sz="2400" dirty="0" smtClean="0"/>
              <a:t> </a:t>
            </a:r>
            <a:r>
              <a:rPr lang="en-US" sz="2400" dirty="0" err="1" smtClean="0"/>
              <a:t>tokom</a:t>
            </a:r>
            <a:r>
              <a:rPr lang="en-US" sz="2400" dirty="0" smtClean="0"/>
              <a:t> </a:t>
            </a:r>
            <a:r>
              <a:rPr lang="en-US" sz="2400" dirty="0" err="1" smtClean="0"/>
              <a:t>vremena</a:t>
            </a:r>
            <a:r>
              <a:rPr lang="en-US" sz="2400" dirty="0" smtClean="0"/>
              <a:t>,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promenu</a:t>
            </a:r>
            <a:r>
              <a:rPr lang="en-US" sz="2400" dirty="0" smtClean="0"/>
              <a:t> </a:t>
            </a:r>
            <a:r>
              <a:rPr lang="en-US" sz="2400" dirty="0" err="1" smtClean="0"/>
              <a:t>korisnika</a:t>
            </a:r>
            <a:r>
              <a:rPr lang="en-US" sz="2400" dirty="0" smtClean="0"/>
              <a:t>, </a:t>
            </a:r>
            <a:r>
              <a:rPr lang="en-US" sz="2400" dirty="0" err="1" smtClean="0"/>
              <a:t>trebalo</a:t>
            </a:r>
            <a:r>
              <a:rPr lang="en-US" sz="2400" dirty="0" smtClean="0"/>
              <a:t> bi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bude</a:t>
            </a:r>
            <a:r>
              <a:rPr lang="en-US" sz="2400" dirty="0" smtClean="0"/>
              <a:t> </a:t>
            </a:r>
            <a:r>
              <a:rPr lang="en-US" sz="2400" dirty="0" err="1" smtClean="0"/>
              <a:t>adaptibilan</a:t>
            </a:r>
            <a:r>
              <a:rPr lang="en-US" sz="2400" dirty="0" smtClean="0"/>
              <a:t>, </a:t>
            </a:r>
            <a:r>
              <a:rPr lang="en-US" sz="2400" dirty="0" err="1" smtClean="0"/>
              <a:t>odnosno</a:t>
            </a:r>
            <a:r>
              <a:rPr lang="en-US" sz="2400" dirty="0" smtClean="0"/>
              <a:t> </a:t>
            </a:r>
            <a:r>
              <a:rPr lang="en-US" sz="2400" dirty="0" err="1" smtClean="0"/>
              <a:t>prilagodljiv</a:t>
            </a:r>
            <a:r>
              <a:rPr lang="en-US" sz="2400" dirty="0" smtClean="0"/>
              <a:t> </a:t>
            </a:r>
            <a:r>
              <a:rPr lang="en-US" sz="2400" dirty="0" err="1" smtClean="0"/>
              <a:t>različitim</a:t>
            </a:r>
            <a:r>
              <a:rPr lang="en-US" sz="2400" dirty="0" smtClean="0"/>
              <a:t> </a:t>
            </a:r>
            <a:r>
              <a:rPr lang="en-US" sz="2400" dirty="0" err="1" smtClean="0"/>
              <a:t>uslovima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1"/>
            <a:ext cx="9144000" cy="571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Organizacija stanova</a:t>
            </a:r>
            <a:r>
              <a:rPr kumimoji="0" lang="sr-Latn-C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- 3D uklapanje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1" y="1857364"/>
            <a:ext cx="4571999" cy="464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accent5"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r-Latn-RS" sz="2000" dirty="0" smtClean="0">
                <a:solidFill>
                  <a:schemeClr val="tx1"/>
                </a:solidFill>
              </a:rPr>
              <a:t>VM House, Kopenhagen, Danska, BIG+JDS, 2005</a:t>
            </a:r>
            <a:endParaRPr lang="sr-Latn-CS" sz="2000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291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S </a:t>
            </a:r>
            <a:r>
              <a:rPr lang="en-US" sz="2400" dirty="0" err="1" smtClean="0"/>
              <a:t>druge</a:t>
            </a:r>
            <a:r>
              <a:rPr lang="en-US" sz="2400" dirty="0" smtClean="0"/>
              <a:t> </a:t>
            </a:r>
            <a:r>
              <a:rPr lang="en-US" sz="2400" dirty="0" err="1" smtClean="0"/>
              <a:t>strane</a:t>
            </a:r>
            <a:r>
              <a:rPr lang="en-US" sz="2400" dirty="0" smtClean="0"/>
              <a:t>, </a:t>
            </a:r>
            <a:r>
              <a:rPr lang="en-US" sz="2400" dirty="0" err="1" smtClean="0"/>
              <a:t>projektovanjem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</a:t>
            </a:r>
            <a:r>
              <a:rPr lang="en-US" sz="2400" dirty="0" smtClean="0"/>
              <a:t> u </a:t>
            </a:r>
            <a:r>
              <a:rPr lang="en-US" sz="2400" dirty="0" err="1" smtClean="0"/>
              <a:t>više</a:t>
            </a:r>
            <a:r>
              <a:rPr lang="en-US" sz="2400" dirty="0" smtClean="0"/>
              <a:t> </a:t>
            </a:r>
            <a:r>
              <a:rPr lang="en-US" sz="2400" dirty="0" err="1" smtClean="0"/>
              <a:t>nivoa</a:t>
            </a:r>
            <a:r>
              <a:rPr lang="en-US" sz="2400" dirty="0" smtClean="0"/>
              <a:t>,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promenljivim</a:t>
            </a:r>
            <a:r>
              <a:rPr lang="en-US" sz="2400" dirty="0" smtClean="0"/>
              <a:t> </a:t>
            </a:r>
            <a:r>
              <a:rPr lang="en-US" sz="2400" dirty="0" err="1" smtClean="0"/>
              <a:t>visinama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prostorija</a:t>
            </a:r>
            <a:r>
              <a:rPr lang="en-US" sz="2400" dirty="0" smtClean="0"/>
              <a:t>, </a:t>
            </a:r>
            <a:r>
              <a:rPr lang="en-US" sz="2400" dirty="0" err="1" smtClean="0"/>
              <a:t>prostor</a:t>
            </a:r>
            <a:r>
              <a:rPr lang="en-US" sz="2400" dirty="0" smtClean="0"/>
              <a:t> </a:t>
            </a:r>
            <a:r>
              <a:rPr lang="en-US" sz="2400" dirty="0" err="1" smtClean="0"/>
              <a:t>stana</a:t>
            </a:r>
            <a:r>
              <a:rPr lang="en-US" sz="2400" dirty="0" smtClean="0"/>
              <a:t> se </a:t>
            </a:r>
            <a:r>
              <a:rPr lang="en-US" sz="2400" dirty="0" err="1" smtClean="0"/>
              <a:t>organizaciono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vizuelno</a:t>
            </a:r>
            <a:r>
              <a:rPr lang="en-US" sz="2400" dirty="0" smtClean="0"/>
              <a:t> </a:t>
            </a:r>
            <a:r>
              <a:rPr lang="en-US" sz="2400" dirty="0" err="1" smtClean="0"/>
              <a:t>oplemenjuje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približava</a:t>
            </a:r>
            <a:r>
              <a:rPr lang="en-US" sz="2400" dirty="0" smtClean="0"/>
              <a:t> </a:t>
            </a:r>
            <a:r>
              <a:rPr lang="en-US" sz="2400" dirty="0" err="1" smtClean="0"/>
              <a:t>kvalitetu</a:t>
            </a:r>
            <a:r>
              <a:rPr lang="en-US" sz="2400" dirty="0" smtClean="0"/>
              <a:t> </a:t>
            </a:r>
            <a:r>
              <a:rPr lang="en-US" sz="2400" dirty="0" err="1" smtClean="0"/>
              <a:t>porodičnih</a:t>
            </a:r>
            <a:r>
              <a:rPr lang="en-US" sz="2400" dirty="0" smtClean="0"/>
              <a:t> </a:t>
            </a:r>
            <a:r>
              <a:rPr lang="en-US" sz="2400" dirty="0" err="1" smtClean="0"/>
              <a:t>kuća</a:t>
            </a:r>
            <a:r>
              <a:rPr lang="sr-Latn-RS" sz="2400" dirty="0" smtClean="0"/>
              <a:t>, a o</a:t>
            </a:r>
            <a:r>
              <a:rPr lang="en-US" sz="2400" dirty="0" err="1" smtClean="0"/>
              <a:t>rganizacija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</a:t>
            </a:r>
            <a:endParaRPr lang="en-US" sz="24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143380"/>
            <a:ext cx="44910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1785926"/>
            <a:ext cx="46434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“</a:t>
            </a:r>
            <a:r>
              <a:rPr lang="en-US" sz="2400" dirty="0" smtClean="0"/>
              <a:t>u </a:t>
            </a:r>
            <a:r>
              <a:rPr lang="en-US" sz="2400" dirty="0" smtClean="0"/>
              <a:t>tri </a:t>
            </a:r>
            <a:r>
              <a:rPr lang="en-US" sz="2400" dirty="0" err="1" smtClean="0"/>
              <a:t>dimenzije</a:t>
            </a:r>
            <a:r>
              <a:rPr lang="sr-Latn-RS" sz="2400" dirty="0" smtClean="0"/>
              <a:t>”</a:t>
            </a:r>
            <a:r>
              <a:rPr lang="en-US" sz="2400" dirty="0" smtClean="0"/>
              <a:t> </a:t>
            </a:r>
            <a:r>
              <a:rPr lang="en-US" sz="2400" dirty="0" err="1" smtClean="0"/>
              <a:t>omogućava</a:t>
            </a:r>
            <a:r>
              <a:rPr lang="en-US" sz="2400" dirty="0" smtClean="0"/>
              <a:t> </a:t>
            </a:r>
            <a:r>
              <a:rPr lang="en-US" sz="2400" dirty="0" err="1" smtClean="0"/>
              <a:t>različite</a:t>
            </a:r>
            <a:r>
              <a:rPr lang="en-US" sz="2400" dirty="0" smtClean="0"/>
              <a:t> </a:t>
            </a:r>
            <a:r>
              <a:rPr lang="en-US" sz="2400" dirty="0" err="1" smtClean="0"/>
              <a:t>kombinacije</a:t>
            </a:r>
            <a:r>
              <a:rPr lang="en-US" sz="2400" dirty="0" smtClean="0"/>
              <a:t> </a:t>
            </a:r>
            <a:r>
              <a:rPr lang="en-US" sz="2400" dirty="0" err="1" smtClean="0"/>
              <a:t>pri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prostornom</a:t>
            </a:r>
            <a:r>
              <a:rPr lang="en-US" sz="2400" dirty="0" smtClean="0"/>
              <a:t> </a:t>
            </a:r>
            <a:r>
              <a:rPr lang="en-US" sz="2400" dirty="0" err="1" smtClean="0"/>
              <a:t>uklapanju</a:t>
            </a:r>
            <a:r>
              <a:rPr lang="en-US" sz="2400" dirty="0" smtClean="0"/>
              <a:t> </a:t>
            </a:r>
            <a:r>
              <a:rPr lang="en-US" sz="2400" dirty="0" err="1" smtClean="0"/>
              <a:t>volumena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</a:t>
            </a:r>
            <a:r>
              <a:rPr lang="en-US" sz="2400" dirty="0" smtClean="0"/>
              <a:t>, </a:t>
            </a:r>
            <a:r>
              <a:rPr lang="sr-Latn-RS" sz="2400" dirty="0" smtClean="0"/>
              <a:t>što omogućava ponudu </a:t>
            </a:r>
            <a:r>
              <a:rPr lang="en-US" sz="2400" dirty="0" err="1" smtClean="0"/>
              <a:t>ve</a:t>
            </a:r>
            <a:r>
              <a:rPr lang="sr-Latn-RS" sz="2400" dirty="0" smtClean="0"/>
              <a:t>ćeg</a:t>
            </a:r>
            <a:r>
              <a:rPr lang="en-US" sz="2400" dirty="0" smtClean="0"/>
              <a:t> </a:t>
            </a:r>
            <a:r>
              <a:rPr lang="en-US" sz="2400" dirty="0" err="1" smtClean="0"/>
              <a:t>broj</a:t>
            </a:r>
            <a:r>
              <a:rPr lang="sr-Latn-RS" sz="2400" dirty="0" smtClean="0"/>
              <a:t>a</a:t>
            </a:r>
            <a:r>
              <a:rPr lang="en-US" sz="2400" dirty="0" smtClean="0"/>
              <a:t> </a:t>
            </a:r>
            <a:r>
              <a:rPr lang="en-US" sz="2400" dirty="0" err="1" smtClean="0"/>
              <a:t>različitih</a:t>
            </a:r>
            <a:r>
              <a:rPr lang="en-US" sz="2400" dirty="0" smtClean="0"/>
              <a:t> </a:t>
            </a:r>
            <a:r>
              <a:rPr lang="en-US" sz="2400" dirty="0" err="1" smtClean="0"/>
              <a:t>tipova</a:t>
            </a:r>
            <a:r>
              <a:rPr lang="en-US" sz="2400" dirty="0" smtClean="0"/>
              <a:t> </a:t>
            </a:r>
            <a:r>
              <a:rPr lang="en-US" sz="2400" dirty="0" err="1" smtClean="0"/>
              <a:t>stambenih</a:t>
            </a:r>
            <a:r>
              <a:rPr lang="en-US" sz="2400" dirty="0" smtClean="0"/>
              <a:t> </a:t>
            </a:r>
            <a:r>
              <a:rPr lang="en-US" sz="2400" dirty="0" err="1" smtClean="0"/>
              <a:t>jedinica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www.zapco.ch/typo3temp/pics/4458bae1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2585122"/>
            <a:ext cx="6215074" cy="4272877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"/>
            <a:ext cx="9144000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Organizacija stanova - otvorene površine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accent3">
              <a:lumMod val="75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r-Latn-CS" sz="2000" dirty="0" smtClean="0">
                <a:solidFill>
                  <a:schemeClr val="tx1"/>
                </a:solidFill>
              </a:rPr>
              <a:t>PILE UP, Rheinfelden, Švajcarska, ZAPCO, 2007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291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Otvorene</a:t>
            </a:r>
            <a:r>
              <a:rPr lang="en-US" sz="2400" dirty="0" smtClean="0"/>
              <a:t> </a:t>
            </a:r>
            <a:r>
              <a:rPr lang="en-US" sz="2400" dirty="0" err="1" smtClean="0"/>
              <a:t>površine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</a:t>
            </a:r>
            <a:r>
              <a:rPr lang="en-US" sz="2400" dirty="0" smtClean="0"/>
              <a:t> </a:t>
            </a:r>
            <a:r>
              <a:rPr lang="en-US" sz="2400" dirty="0" err="1" smtClean="0"/>
              <a:t>treba</a:t>
            </a:r>
            <a:r>
              <a:rPr lang="en-US" sz="2400" dirty="0" smtClean="0"/>
              <a:t> </a:t>
            </a:r>
            <a:r>
              <a:rPr lang="en-US" sz="2400" dirty="0" err="1" smtClean="0"/>
              <a:t>projektovati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upotrebljive</a:t>
            </a:r>
            <a:r>
              <a:rPr lang="en-US" sz="2400" dirty="0" smtClean="0"/>
              <a:t> </a:t>
            </a:r>
            <a:r>
              <a:rPr lang="en-US" sz="2400" dirty="0" err="1" smtClean="0"/>
              <a:t>produžetke</a:t>
            </a:r>
            <a:r>
              <a:rPr lang="en-US" sz="2400" dirty="0" smtClean="0"/>
              <a:t> </a:t>
            </a:r>
            <a:r>
              <a:rPr lang="sr-Latn-RS" sz="2400" dirty="0" smtClean="0"/>
              <a:t>unutrašnjosti stanova</a:t>
            </a:r>
            <a:r>
              <a:rPr lang="en-US" sz="2400" dirty="0" smtClean="0"/>
              <a:t>,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istovremeno</a:t>
            </a:r>
            <a:r>
              <a:rPr lang="en-US" sz="2400" dirty="0" smtClean="0"/>
              <a:t> </a:t>
            </a:r>
            <a:r>
              <a:rPr lang="en-US" sz="2400" dirty="0" err="1" smtClean="0"/>
              <a:t>zadovoljavaju</a:t>
            </a:r>
            <a:r>
              <a:rPr lang="en-US" sz="2400" dirty="0" smtClean="0"/>
              <a:t> </a:t>
            </a:r>
            <a:r>
              <a:rPr lang="en-US" sz="2400" dirty="0" err="1" smtClean="0"/>
              <a:t>kriterijume</a:t>
            </a:r>
            <a:r>
              <a:rPr lang="en-US" sz="2400" dirty="0" smtClean="0"/>
              <a:t> </a:t>
            </a:r>
            <a:r>
              <a:rPr lang="en-US" sz="2400" dirty="0" err="1" smtClean="0"/>
              <a:t>privatnosti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osunčanosti</a:t>
            </a:r>
            <a:r>
              <a:rPr lang="en-US" sz="2400" dirty="0" smtClean="0"/>
              <a:t>.</a:t>
            </a:r>
            <a:r>
              <a:rPr lang="sr-Latn-RS" sz="2400" dirty="0" smtClean="0"/>
              <a:t> </a:t>
            </a:r>
            <a:r>
              <a:rPr lang="en-US" sz="2400" dirty="0" err="1" smtClean="0"/>
              <a:t>Svojim</a:t>
            </a:r>
            <a:r>
              <a:rPr lang="en-US" sz="2400" dirty="0" smtClean="0"/>
              <a:t> </a:t>
            </a:r>
            <a:r>
              <a:rPr lang="en-US" sz="2400" dirty="0" err="1" smtClean="0"/>
              <a:t>dimenzijama</a:t>
            </a:r>
            <a:r>
              <a:rPr lang="en-US" sz="2400" dirty="0" smtClean="0"/>
              <a:t> </a:t>
            </a:r>
            <a:r>
              <a:rPr lang="en-US" sz="2400" dirty="0" err="1" smtClean="0"/>
              <a:t>treba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omoguće</a:t>
            </a:r>
            <a:r>
              <a:rPr lang="en-US" sz="2400" dirty="0" smtClean="0"/>
              <a:t> </a:t>
            </a:r>
            <a:r>
              <a:rPr lang="en-US" sz="2400" dirty="0" err="1" smtClean="0"/>
              <a:t>nesmetani</a:t>
            </a:r>
            <a:r>
              <a:rPr lang="en-US" sz="2400" dirty="0" smtClean="0"/>
              <a:t> </a:t>
            </a:r>
            <a:r>
              <a:rPr lang="en-US" sz="2400" dirty="0" err="1" smtClean="0"/>
              <a:t>istovremeni</a:t>
            </a:r>
            <a:r>
              <a:rPr lang="en-US" sz="2400" dirty="0" smtClean="0"/>
              <a:t> </a:t>
            </a:r>
            <a:r>
              <a:rPr lang="en-US" sz="2400" dirty="0" err="1" smtClean="0"/>
              <a:t>boravak</a:t>
            </a:r>
            <a:r>
              <a:rPr lang="en-US" sz="2400" dirty="0" smtClean="0"/>
              <a:t> </a:t>
            </a:r>
            <a:r>
              <a:rPr lang="en-US" sz="2400" dirty="0" err="1" smtClean="0"/>
              <a:t>svih</a:t>
            </a:r>
            <a:r>
              <a:rPr lang="en-US" sz="2400" dirty="0" smtClean="0"/>
              <a:t> </a:t>
            </a:r>
            <a:r>
              <a:rPr lang="en-US" sz="2400" dirty="0" err="1" smtClean="0"/>
              <a:t>članova</a:t>
            </a:r>
            <a:r>
              <a:rPr lang="en-US" sz="2400" dirty="0" smtClean="0"/>
              <a:t> </a:t>
            </a:r>
            <a:r>
              <a:rPr lang="en-US" sz="2400" dirty="0" err="1" smtClean="0"/>
              <a:t>domaćinstva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obavljanje</a:t>
            </a:r>
            <a:r>
              <a:rPr lang="en-US" sz="2400" dirty="0" smtClean="0"/>
              <a:t> </a:t>
            </a:r>
            <a:r>
              <a:rPr lang="en-US" sz="2400" dirty="0" err="1" smtClean="0"/>
              <a:t>različitih</a:t>
            </a:r>
            <a:r>
              <a:rPr lang="en-US" sz="2400" dirty="0" smtClean="0"/>
              <a:t> </a:t>
            </a:r>
            <a:r>
              <a:rPr lang="en-US" sz="2400" dirty="0" err="1" smtClean="0"/>
              <a:t>aktivnosti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 descr="http://www.fritzmuellerphoto.com/data/photos/545_1Muellerf_20070713_005400__2__2_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66987" y="2000240"/>
            <a:ext cx="6477013" cy="4857760"/>
          </a:xfrm>
          <a:prstGeom prst="rect">
            <a:avLst/>
          </a:prstGeom>
          <a:noFill/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accent3">
              <a:lumMod val="50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r-Latn-RS" sz="2000" dirty="0" smtClean="0">
                <a:solidFill>
                  <a:schemeClr val="bg1"/>
                </a:solidFill>
              </a:rPr>
              <a:t>N</a:t>
            </a:r>
            <a:r>
              <a:rPr lang="en-US" sz="2000" dirty="0" err="1" smtClean="0">
                <a:solidFill>
                  <a:schemeClr val="bg1"/>
                </a:solidFill>
              </a:rPr>
              <a:t>orthwest</a:t>
            </a:r>
            <a:r>
              <a:rPr lang="en-US" sz="2000" dirty="0" smtClean="0">
                <a:solidFill>
                  <a:schemeClr val="bg1"/>
                </a:solidFill>
              </a:rPr>
              <a:t> Calgary, Alberta</a:t>
            </a:r>
            <a:endParaRPr lang="sr-Latn-CS" sz="2000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RS" sz="2400" dirty="0" smtClean="0"/>
              <a:t>S druge strane, i</a:t>
            </a:r>
            <a:r>
              <a:rPr lang="en-US" sz="2400" dirty="0" smtClean="0"/>
              <a:t> pored </a:t>
            </a:r>
            <a:r>
              <a:rPr lang="en-US" sz="2400" dirty="0" err="1" smtClean="0"/>
              <a:t>niza</a:t>
            </a:r>
            <a:r>
              <a:rPr lang="en-US" sz="2400" dirty="0" smtClean="0"/>
              <a:t> </a:t>
            </a:r>
            <a:r>
              <a:rPr lang="en-US" sz="2400" dirty="0" err="1" smtClean="0"/>
              <a:t>nespornih</a:t>
            </a:r>
            <a:r>
              <a:rPr lang="en-US" sz="2400" dirty="0" smtClean="0"/>
              <a:t> </a:t>
            </a:r>
            <a:r>
              <a:rPr lang="en-US" sz="2400" dirty="0" err="1" smtClean="0"/>
              <a:t>prednosti</a:t>
            </a:r>
            <a:r>
              <a:rPr lang="en-US" sz="2400" dirty="0" smtClean="0"/>
              <a:t>, </a:t>
            </a:r>
            <a:r>
              <a:rPr lang="en-US" sz="2400" dirty="0" err="1" smtClean="0"/>
              <a:t>porodično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stanovanj</a:t>
            </a:r>
            <a:r>
              <a:rPr lang="sr-Latn-RS" sz="2400" dirty="0" smtClean="0"/>
              <a:t>e ima i svoje</a:t>
            </a:r>
            <a:r>
              <a:rPr lang="en-US" sz="2400" dirty="0" smtClean="0"/>
              <a:t> </a:t>
            </a:r>
            <a:r>
              <a:rPr lang="en-US" sz="2400" dirty="0" err="1" smtClean="0"/>
              <a:t>skriven</a:t>
            </a:r>
            <a:r>
              <a:rPr lang="sr-Latn-RS" sz="2400" dirty="0" smtClean="0"/>
              <a:t>e</a:t>
            </a:r>
            <a:r>
              <a:rPr lang="en-US" sz="2400" dirty="0" smtClean="0"/>
              <a:t> problem</a:t>
            </a:r>
            <a:r>
              <a:rPr lang="sr-Latn-RS" sz="2400" dirty="0" smtClean="0"/>
              <a:t>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loše</a:t>
            </a:r>
            <a:r>
              <a:rPr lang="en-US" sz="2400" dirty="0" smtClean="0"/>
              <a:t> </a:t>
            </a:r>
            <a:r>
              <a:rPr lang="en-US" sz="2400" dirty="0" err="1" smtClean="0"/>
              <a:t>strane</a:t>
            </a:r>
            <a:r>
              <a:rPr lang="sr-Latn-RS" sz="2400" dirty="0" smtClean="0"/>
              <a:t>,</a:t>
            </a:r>
          </a:p>
          <a:p>
            <a:pPr>
              <a:defRPr/>
            </a:pPr>
            <a:r>
              <a:rPr lang="sr-Latn-RS" sz="2400" dirty="0" smtClean="0"/>
              <a:t>što se </a:t>
            </a:r>
            <a:r>
              <a:rPr lang="en-US" sz="2400" dirty="0" err="1" smtClean="0"/>
              <a:t>najbolje</a:t>
            </a:r>
            <a:r>
              <a:rPr lang="en-US" sz="2400" dirty="0" smtClean="0"/>
              <a:t> </a:t>
            </a:r>
            <a:r>
              <a:rPr lang="en-US" sz="2400" dirty="0" err="1" smtClean="0"/>
              <a:t>sagledava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primerima</a:t>
            </a:r>
            <a:r>
              <a:rPr lang="en-US" sz="2400" dirty="0" smtClean="0"/>
              <a:t> </a:t>
            </a:r>
            <a:r>
              <a:rPr lang="en-US" sz="2400" dirty="0" err="1" smtClean="0"/>
              <a:t>gradova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se </a:t>
            </a:r>
            <a:r>
              <a:rPr lang="en-US" sz="2400" dirty="0" err="1" smtClean="0"/>
              <a:t>svojim</a:t>
            </a:r>
            <a:r>
              <a:rPr lang="en-US" sz="2400" dirty="0" smtClean="0"/>
              <a:t> </a:t>
            </a:r>
            <a:r>
              <a:rPr lang="en-US" sz="2400" dirty="0" err="1" smtClean="0"/>
              <a:t>predgrađima</a:t>
            </a:r>
            <a:r>
              <a:rPr lang="en-US" sz="2400" dirty="0" smtClean="0"/>
              <a:t> </a:t>
            </a:r>
            <a:r>
              <a:rPr lang="en-US" sz="2400" dirty="0" err="1" smtClean="0"/>
              <a:t>nekontrolisano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neplanski</a:t>
            </a:r>
            <a:r>
              <a:rPr lang="en-US" sz="2400" dirty="0" smtClean="0"/>
              <a:t> </a:t>
            </a:r>
            <a:r>
              <a:rPr lang="en-US" sz="2400" dirty="0" err="1" smtClean="0"/>
              <a:t>šire</a:t>
            </a:r>
            <a:r>
              <a:rPr lang="sr-Latn-RS" sz="2400" dirty="0" smtClean="0"/>
              <a:t>, što je pojava koja je danas </a:t>
            </a:r>
            <a:r>
              <a:rPr lang="sr-Latn-RS" sz="2400" dirty="0" smtClean="0"/>
              <a:t>poznata </a:t>
            </a:r>
            <a:r>
              <a:rPr lang="sr-Latn-RS" sz="2400" dirty="0" smtClean="0"/>
              <a:t>pod nazivom “urban sprawl”.</a:t>
            </a:r>
            <a:endParaRPr lang="sr-Latn-R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1"/>
            <a:ext cx="9144000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Stanovi u prizemlju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5725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3248"/>
            <a:ext cx="454183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26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20101" y="3143248"/>
            <a:ext cx="452389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</p:spPr>
        <p:txBody>
          <a:bodyPr>
            <a:noAutofit/>
          </a:bodyPr>
          <a:lstStyle/>
          <a:p>
            <a:pPr algn="r"/>
            <a:r>
              <a:rPr lang="sr-Latn-RS" sz="2000" dirty="0" smtClean="0">
                <a:solidFill>
                  <a:schemeClr val="tx1"/>
                </a:solidFill>
              </a:rPr>
              <a:t>Am Hofgartel, Beč, Austrija, Geiswinkler/Geiswinkler, 2003</a:t>
            </a:r>
            <a:endParaRPr lang="sr-Latn-CS" sz="20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2918"/>
            <a:ext cx="9358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preporuku</a:t>
            </a:r>
            <a:r>
              <a:rPr lang="en-US" sz="2400" dirty="0" smtClean="0"/>
              <a:t> je, </a:t>
            </a:r>
            <a:r>
              <a:rPr lang="en-US" sz="2400" dirty="0" err="1" smtClean="0"/>
              <a:t>kad</a:t>
            </a:r>
            <a:r>
              <a:rPr lang="sr-Latn-RS" sz="2400" dirty="0" smtClean="0"/>
              <a:t> god</a:t>
            </a:r>
            <a:r>
              <a:rPr lang="en-US" sz="2400" dirty="0" smtClean="0"/>
              <a:t> </a:t>
            </a:r>
            <a:r>
              <a:rPr lang="en-US" sz="2400" dirty="0" err="1" smtClean="0"/>
              <a:t>uslovi</a:t>
            </a:r>
            <a:r>
              <a:rPr lang="en-US" sz="2400" dirty="0" smtClean="0"/>
              <a:t> </a:t>
            </a:r>
            <a:r>
              <a:rPr lang="sr-Latn-RS" sz="2400" dirty="0" smtClean="0"/>
              <a:t>to </a:t>
            </a:r>
            <a:r>
              <a:rPr lang="en-US" sz="2400" dirty="0" err="1" smtClean="0"/>
              <a:t>dozvoljavaju</a:t>
            </a:r>
            <a:r>
              <a:rPr lang="en-US" sz="2400" dirty="0" smtClean="0"/>
              <a:t>, </a:t>
            </a:r>
            <a:r>
              <a:rPr lang="en-US" sz="2400" dirty="0" err="1" smtClean="0"/>
              <a:t>stanovima</a:t>
            </a:r>
            <a:r>
              <a:rPr lang="en-US" sz="2400" dirty="0" smtClean="0"/>
              <a:t> u </a:t>
            </a:r>
            <a:r>
              <a:rPr lang="en-US" sz="2400" dirty="0" err="1" smtClean="0"/>
              <a:t>prizemlju</a:t>
            </a:r>
            <a:r>
              <a:rPr lang="en-US" sz="2400" dirty="0" smtClean="0"/>
              <a:t> </a:t>
            </a:r>
            <a:r>
              <a:rPr lang="en-US" sz="2400" dirty="0" err="1" smtClean="0"/>
              <a:t>predvideti</a:t>
            </a:r>
            <a:r>
              <a:rPr lang="en-US" sz="2400" dirty="0" smtClean="0"/>
              <a:t> </a:t>
            </a:r>
            <a:r>
              <a:rPr lang="en-US" sz="2400" dirty="0" err="1" smtClean="0"/>
              <a:t>zasebne</a:t>
            </a:r>
            <a:r>
              <a:rPr lang="en-US" sz="2400" dirty="0" smtClean="0"/>
              <a:t> </a:t>
            </a:r>
            <a:r>
              <a:rPr lang="en-US" sz="2400" dirty="0" err="1" smtClean="0"/>
              <a:t>ulaze</a:t>
            </a:r>
            <a:r>
              <a:rPr lang="en-US" sz="2400" dirty="0" smtClean="0"/>
              <a:t>.</a:t>
            </a:r>
            <a:r>
              <a:rPr lang="sr-Latn-RS" sz="2400" dirty="0" smtClean="0"/>
              <a:t> </a:t>
            </a:r>
            <a:r>
              <a:rPr lang="en-US" sz="2400" dirty="0" smtClean="0"/>
              <a:t>To </a:t>
            </a:r>
            <a:r>
              <a:rPr lang="en-US" sz="2400" dirty="0" err="1" smtClean="0"/>
              <a:t>će</a:t>
            </a:r>
            <a:r>
              <a:rPr lang="en-US" sz="2400" dirty="0" smtClean="0"/>
              <a:t> </a:t>
            </a:r>
            <a:r>
              <a:rPr lang="en-US" sz="2400" dirty="0" err="1" smtClean="0"/>
              <a:t>ih</a:t>
            </a:r>
            <a:r>
              <a:rPr lang="en-US" sz="2400" dirty="0" smtClean="0"/>
              <a:t> </a:t>
            </a:r>
            <a:r>
              <a:rPr lang="en-US" sz="2400" dirty="0" err="1" smtClean="0"/>
              <a:t>značajno</a:t>
            </a:r>
            <a:r>
              <a:rPr lang="en-US" sz="2400" dirty="0" smtClean="0"/>
              <a:t> </a:t>
            </a:r>
            <a:r>
              <a:rPr lang="en-US" sz="2400" dirty="0" err="1" smtClean="0"/>
              <a:t>izdvojiti</a:t>
            </a:r>
            <a:r>
              <a:rPr lang="en-US" sz="2400" dirty="0" smtClean="0"/>
              <a:t> </a:t>
            </a:r>
            <a:r>
              <a:rPr lang="en-US" sz="2400" dirty="0" err="1" smtClean="0"/>
              <a:t>iz</a:t>
            </a:r>
            <a:r>
              <a:rPr lang="en-US" sz="2400" dirty="0" smtClean="0"/>
              <a:t> </a:t>
            </a:r>
            <a:r>
              <a:rPr lang="sr-Latn-RS" sz="2400" dirty="0" smtClean="0"/>
              <a:t>“</a:t>
            </a:r>
            <a:r>
              <a:rPr lang="en-US" sz="2400" dirty="0" err="1" smtClean="0"/>
              <a:t>mnoštva</a:t>
            </a:r>
            <a:r>
              <a:rPr lang="sr-Latn-RS" sz="2400" dirty="0" smtClean="0"/>
              <a:t>”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uticati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ostvarivanje</a:t>
            </a:r>
            <a:r>
              <a:rPr lang="en-US" sz="2400" dirty="0" smtClean="0"/>
              <a:t> </a:t>
            </a:r>
            <a:r>
              <a:rPr lang="en-US" sz="2400" dirty="0" err="1" smtClean="0"/>
              <a:t>privatnosti</a:t>
            </a:r>
            <a:r>
              <a:rPr lang="en-US" sz="2400" dirty="0" smtClean="0"/>
              <a:t> </a:t>
            </a:r>
            <a:r>
              <a:rPr lang="en-US" sz="2400" dirty="0" err="1" smtClean="0"/>
              <a:t>ulaza</a:t>
            </a:r>
            <a:r>
              <a:rPr lang="en-US" sz="2400" dirty="0" smtClean="0"/>
              <a:t> u </a:t>
            </a:r>
            <a:r>
              <a:rPr lang="en-US" sz="2400" dirty="0" err="1" smtClean="0"/>
              <a:t>stan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r>
              <a:rPr lang="en-US" sz="2400" dirty="0" err="1" smtClean="0"/>
              <a:t>Otvorene</a:t>
            </a:r>
            <a:r>
              <a:rPr lang="en-US" sz="2400" dirty="0" smtClean="0"/>
              <a:t> </a:t>
            </a:r>
            <a:r>
              <a:rPr lang="en-US" sz="2400" dirty="0" err="1" smtClean="0"/>
              <a:t>površine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</a:t>
            </a:r>
            <a:r>
              <a:rPr lang="en-US" sz="2400" dirty="0" smtClean="0"/>
              <a:t> u </a:t>
            </a:r>
            <a:r>
              <a:rPr lang="en-US" sz="2400" dirty="0" err="1" smtClean="0"/>
              <a:t>prizemlju</a:t>
            </a:r>
            <a:r>
              <a:rPr lang="en-US" sz="2400" dirty="0" smtClean="0"/>
              <a:t> bi </a:t>
            </a:r>
            <a:r>
              <a:rPr lang="en-US" sz="2400" dirty="0" err="1" smtClean="0"/>
              <a:t>trebalo</a:t>
            </a:r>
            <a:r>
              <a:rPr lang="en-US" sz="2400" dirty="0" smtClean="0"/>
              <a:t> </a:t>
            </a:r>
            <a:r>
              <a:rPr lang="en-US" sz="2400" dirty="0" err="1" smtClean="0"/>
              <a:t>projektovati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ograđene</a:t>
            </a:r>
            <a:r>
              <a:rPr lang="en-US" sz="2400" dirty="0" smtClean="0"/>
              <a:t> </a:t>
            </a:r>
            <a:r>
              <a:rPr lang="en-US" sz="2400" dirty="0" err="1" smtClean="0"/>
              <a:t>bašte</a:t>
            </a:r>
            <a:r>
              <a:rPr lang="en-US" sz="2400" dirty="0" smtClean="0"/>
              <a:t>, </a:t>
            </a:r>
            <a:r>
              <a:rPr lang="en-US" sz="2400" dirty="0" err="1" smtClean="0"/>
              <a:t>čime</a:t>
            </a:r>
            <a:r>
              <a:rPr lang="en-US" sz="2400" dirty="0" smtClean="0"/>
              <a:t> se </a:t>
            </a:r>
            <a:r>
              <a:rPr lang="en-US" sz="2400" dirty="0" err="1" smtClean="0"/>
              <a:t>može</a:t>
            </a:r>
            <a:r>
              <a:rPr lang="en-US" sz="2400" dirty="0" smtClean="0"/>
              <a:t> </a:t>
            </a:r>
            <a:r>
              <a:rPr lang="en-US" sz="2400" dirty="0" err="1" smtClean="0"/>
              <a:t>povećati</a:t>
            </a:r>
            <a:r>
              <a:rPr lang="en-US" sz="2400" dirty="0" smtClean="0"/>
              <a:t> </a:t>
            </a:r>
            <a:r>
              <a:rPr lang="en-US" sz="2400" dirty="0" err="1" smtClean="0"/>
              <a:t>njihova</a:t>
            </a:r>
            <a:r>
              <a:rPr lang="en-US" sz="2400" dirty="0" smtClean="0"/>
              <a:t> </a:t>
            </a:r>
            <a:r>
              <a:rPr lang="en-US" sz="2400" dirty="0" err="1" smtClean="0"/>
              <a:t>veličina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upotrebna</a:t>
            </a:r>
            <a:r>
              <a:rPr lang="en-US" sz="2400" dirty="0" smtClean="0"/>
              <a:t> </a:t>
            </a:r>
            <a:r>
              <a:rPr lang="en-US" sz="2400" dirty="0" err="1" smtClean="0"/>
              <a:t>vrednost</a:t>
            </a:r>
            <a:r>
              <a:rPr lang="en-US" sz="2400" dirty="0" smtClean="0"/>
              <a:t> u </a:t>
            </a:r>
            <a:r>
              <a:rPr lang="en-US" sz="2400" dirty="0" err="1" smtClean="0"/>
              <a:t>odnosu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sr-Latn-RS" sz="2400" dirty="0" smtClean="0"/>
              <a:t>otvorene površine</a:t>
            </a:r>
            <a:r>
              <a:rPr lang="en-US" sz="2400" dirty="0" smtClean="0"/>
              <a:t> </a:t>
            </a:r>
            <a:r>
              <a:rPr lang="en-US" sz="2400" dirty="0" err="1" smtClean="0"/>
              <a:t>stanova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višim</a:t>
            </a:r>
            <a:r>
              <a:rPr lang="en-US" sz="2400" dirty="0" smtClean="0"/>
              <a:t> </a:t>
            </a:r>
            <a:r>
              <a:rPr lang="en-US" sz="2400" dirty="0" err="1" smtClean="0"/>
              <a:t>etažama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www.archello.com/sites/default/files/imagecache/header_detail_large/3_12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428868"/>
            <a:ext cx="5786446" cy="397819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lvl="0" algn="r">
              <a:defRPr/>
            </a:pPr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Stanovi na poslednjoj etaži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0" y="6429396"/>
            <a:ext cx="9144000" cy="428604"/>
          </a:xfrm>
          <a:solidFill>
            <a:schemeClr val="accent1">
              <a:lumMod val="40000"/>
              <a:lumOff val="60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r-Latn-RS" sz="2000" dirty="0" smtClean="0">
                <a:solidFill>
                  <a:schemeClr val="tx1"/>
                </a:solidFill>
              </a:rPr>
              <a:t>De Hofdame, Roterdam, Holandija, Klunder Architekten, 2007, </a:t>
            </a:r>
            <a:endParaRPr lang="sr-Latn-CS" sz="20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291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Dodeljivanjem</a:t>
            </a:r>
            <a:r>
              <a:rPr lang="en-US" sz="2400" dirty="0" smtClean="0"/>
              <a:t> </a:t>
            </a:r>
            <a:r>
              <a:rPr lang="en-US" sz="2400" dirty="0" err="1" smtClean="0"/>
              <a:t>kvaliteta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odlikuju</a:t>
            </a:r>
            <a:r>
              <a:rPr lang="en-US" sz="2400" dirty="0" smtClean="0"/>
              <a:t> </a:t>
            </a:r>
            <a:r>
              <a:rPr lang="en-US" sz="2400" dirty="0" err="1" smtClean="0"/>
              <a:t>porodične</a:t>
            </a:r>
            <a:r>
              <a:rPr lang="en-US" sz="2400" dirty="0" smtClean="0"/>
              <a:t> </a:t>
            </a:r>
            <a:r>
              <a:rPr lang="en-US" sz="2400" dirty="0" err="1" smtClean="0"/>
              <a:t>kuće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stanovi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poslednjoj</a:t>
            </a:r>
            <a:r>
              <a:rPr lang="en-US" sz="2400" dirty="0" smtClean="0"/>
              <a:t> </a:t>
            </a:r>
            <a:r>
              <a:rPr lang="en-US" sz="2400" dirty="0" err="1" smtClean="0"/>
              <a:t>etaži</a:t>
            </a:r>
            <a:r>
              <a:rPr lang="en-US" sz="2400" dirty="0" smtClean="0"/>
              <a:t> se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značajno</a:t>
            </a:r>
            <a:r>
              <a:rPr lang="en-US" sz="2400" dirty="0" smtClean="0"/>
              <a:t> </a:t>
            </a:r>
            <a:r>
              <a:rPr lang="en-US" sz="2400" dirty="0" err="1" smtClean="0"/>
              <a:t>unaprediti</a:t>
            </a:r>
            <a:r>
              <a:rPr lang="en-US" sz="2400" dirty="0" smtClean="0"/>
              <a:t>, do toga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postanu</a:t>
            </a:r>
            <a:r>
              <a:rPr lang="en-US" sz="2400" dirty="0" smtClean="0"/>
              <a:t> </a:t>
            </a:r>
            <a:r>
              <a:rPr lang="en-US" sz="2400" dirty="0" err="1" smtClean="0"/>
              <a:t>poželjniji</a:t>
            </a:r>
            <a:r>
              <a:rPr lang="en-US" sz="2400" dirty="0" smtClean="0"/>
              <a:t> </a:t>
            </a:r>
            <a:r>
              <a:rPr lang="en-US" sz="2400" dirty="0" err="1" smtClean="0"/>
              <a:t>izbor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nižih</a:t>
            </a:r>
            <a:r>
              <a:rPr lang="en-US" sz="2400" dirty="0" smtClean="0"/>
              <a:t> </a:t>
            </a:r>
            <a:r>
              <a:rPr lang="en-US" sz="2400" dirty="0" err="1" smtClean="0"/>
              <a:t>etaža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smtClean="0"/>
              <a:t>se </a:t>
            </a:r>
            <a:r>
              <a:rPr lang="en-US" sz="2400" dirty="0" err="1" smtClean="0"/>
              <a:t>rešavati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dupleksi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velikim</a:t>
            </a:r>
            <a:r>
              <a:rPr lang="en-US" sz="2400" dirty="0" smtClean="0"/>
              <a:t> </a:t>
            </a:r>
            <a:r>
              <a:rPr lang="en-US" sz="2400" dirty="0" err="1" smtClean="0"/>
              <a:t>privatnim</a:t>
            </a:r>
            <a:r>
              <a:rPr lang="en-US" sz="2400" dirty="0" smtClean="0"/>
              <a:t> </a:t>
            </a:r>
            <a:r>
              <a:rPr lang="en-US" sz="2400" dirty="0" err="1" smtClean="0"/>
              <a:t>krovnim</a:t>
            </a:r>
            <a:r>
              <a:rPr lang="en-US" sz="2400" dirty="0" smtClean="0"/>
              <a:t> </a:t>
            </a:r>
            <a:r>
              <a:rPr lang="en-US" sz="2400" dirty="0" err="1" smtClean="0"/>
              <a:t>terasama</a:t>
            </a:r>
            <a:r>
              <a:rPr lang="en-US" sz="2400" dirty="0" smtClean="0"/>
              <a:t>.</a:t>
            </a:r>
            <a:endParaRPr lang="sr-Latn-R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2143116"/>
            <a:ext cx="35004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Povlačenjem</a:t>
            </a:r>
            <a:r>
              <a:rPr lang="en-US" sz="2400" dirty="0" smtClean="0"/>
              <a:t> </a:t>
            </a:r>
            <a:r>
              <a:rPr lang="en-US" sz="2400" dirty="0" err="1" smtClean="0"/>
              <a:t>ove</a:t>
            </a:r>
            <a:r>
              <a:rPr lang="en-US" sz="2400" dirty="0" smtClean="0"/>
              <a:t> </a:t>
            </a:r>
            <a:r>
              <a:rPr lang="en-US" sz="2400" dirty="0" err="1" smtClean="0"/>
              <a:t>etaže</a:t>
            </a:r>
            <a:r>
              <a:rPr lang="en-US" sz="2400" dirty="0" smtClean="0"/>
              <a:t> u </a:t>
            </a:r>
            <a:r>
              <a:rPr lang="en-US" sz="2400" dirty="0" err="1" smtClean="0"/>
              <a:t>odnosu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fasadne</a:t>
            </a:r>
            <a:r>
              <a:rPr lang="en-US" sz="2400" dirty="0" smtClean="0"/>
              <a:t> </a:t>
            </a:r>
            <a:r>
              <a:rPr lang="en-US" sz="2400" dirty="0" err="1" smtClean="0"/>
              <a:t>ravni</a:t>
            </a:r>
            <a:r>
              <a:rPr lang="en-US" sz="2400" dirty="0" smtClean="0"/>
              <a:t> </a:t>
            </a:r>
            <a:r>
              <a:rPr lang="en-US" sz="2400" dirty="0" err="1" smtClean="0"/>
              <a:t>nižih</a:t>
            </a:r>
            <a:r>
              <a:rPr lang="en-US" sz="2400" dirty="0" smtClean="0"/>
              <a:t> </a:t>
            </a:r>
            <a:r>
              <a:rPr lang="en-US" sz="2400" dirty="0" err="1" smtClean="0"/>
              <a:t>etaža</a:t>
            </a:r>
            <a:r>
              <a:rPr lang="en-US" sz="2400" dirty="0" smtClean="0"/>
              <a:t> </a:t>
            </a:r>
            <a:r>
              <a:rPr lang="en-US" sz="2400" dirty="0" err="1" smtClean="0"/>
              <a:t>može</a:t>
            </a:r>
            <a:r>
              <a:rPr lang="en-US" sz="2400" dirty="0" smtClean="0"/>
              <a:t> se </a:t>
            </a:r>
            <a:r>
              <a:rPr lang="en-US" sz="2400" dirty="0" err="1" smtClean="0"/>
              <a:t>omogućiti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stan</a:t>
            </a:r>
            <a:r>
              <a:rPr lang="en-US" sz="2400" dirty="0" smtClean="0"/>
              <a:t> </a:t>
            </a:r>
            <a:r>
              <a:rPr lang="en-US" sz="2400" dirty="0" err="1" smtClean="0"/>
              <a:t>dobije</a:t>
            </a:r>
            <a:r>
              <a:rPr lang="en-US" sz="2400" dirty="0" smtClean="0"/>
              <a:t> </a:t>
            </a:r>
            <a:r>
              <a:rPr lang="en-US" sz="2400" dirty="0" err="1" smtClean="0"/>
              <a:t>više</a:t>
            </a:r>
            <a:r>
              <a:rPr lang="en-US" sz="2400" dirty="0" smtClean="0"/>
              <a:t> </a:t>
            </a:r>
            <a:r>
              <a:rPr lang="en-US" sz="2400" dirty="0" err="1" smtClean="0"/>
              <a:t>slobodnih</a:t>
            </a:r>
            <a:r>
              <a:rPr lang="en-US" sz="2400" dirty="0" smtClean="0"/>
              <a:t> </a:t>
            </a:r>
            <a:r>
              <a:rPr lang="en-US" sz="2400" dirty="0" err="1" smtClean="0"/>
              <a:t>orijentacija</a:t>
            </a:r>
            <a:r>
              <a:rPr lang="en-US" sz="2400" dirty="0" smtClean="0"/>
              <a:t>, a </a:t>
            </a:r>
            <a:r>
              <a:rPr lang="en-US" sz="2400" dirty="0" err="1" smtClean="0"/>
              <a:t>takođe</a:t>
            </a:r>
            <a:r>
              <a:rPr lang="en-US" sz="2400" dirty="0" smtClean="0"/>
              <a:t> se </a:t>
            </a:r>
            <a:r>
              <a:rPr lang="en-US" sz="2400" dirty="0" err="1" smtClean="0"/>
              <a:t>može</a:t>
            </a:r>
            <a:r>
              <a:rPr lang="en-US" sz="2400" dirty="0" smtClean="0"/>
              <a:t> </a:t>
            </a:r>
            <a:r>
              <a:rPr lang="en-US" sz="2400" dirty="0" err="1" smtClean="0"/>
              <a:t>postići</a:t>
            </a:r>
            <a:r>
              <a:rPr lang="en-US" sz="2400" dirty="0" smtClean="0"/>
              <a:t> </a:t>
            </a:r>
            <a:r>
              <a:rPr lang="en-US" sz="2400" dirty="0" err="1" smtClean="0"/>
              <a:t>specifično</a:t>
            </a:r>
            <a:r>
              <a:rPr lang="en-US" sz="2400" dirty="0" smtClean="0"/>
              <a:t> </a:t>
            </a:r>
            <a:r>
              <a:rPr lang="en-US" sz="2400" dirty="0" err="1" smtClean="0"/>
              <a:t>oblikovanje</a:t>
            </a:r>
            <a:r>
              <a:rPr lang="en-US" sz="2400" dirty="0" smtClean="0"/>
              <a:t>, </a:t>
            </a:r>
            <a:r>
              <a:rPr lang="en-US" sz="2400" dirty="0" err="1" smtClean="0"/>
              <a:t>čime</a:t>
            </a:r>
            <a:r>
              <a:rPr lang="en-US" sz="2400" dirty="0" smtClean="0"/>
              <a:t> se </a:t>
            </a:r>
            <a:r>
              <a:rPr lang="en-US" sz="2400" dirty="0" err="1" smtClean="0"/>
              <a:t>povećava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vizuelna</a:t>
            </a:r>
            <a:r>
              <a:rPr lang="en-US" sz="2400" dirty="0" smtClean="0"/>
              <a:t> </a:t>
            </a:r>
            <a:r>
              <a:rPr lang="en-US" sz="2400" dirty="0" err="1" smtClean="0"/>
              <a:t>prepoznatljivost</a:t>
            </a:r>
            <a:r>
              <a:rPr lang="en-US" sz="2400" dirty="0" smtClean="0"/>
              <a:t> </a:t>
            </a:r>
            <a:r>
              <a:rPr lang="sr-Latn-RS" sz="2400" dirty="0" smtClean="0"/>
              <a:t>samog stana, ali i celog objekta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birovia.rs/meta-content/uploads/galleries/krunska/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09514" y="2571744"/>
            <a:ext cx="6234485" cy="42862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lvl="0" algn="r">
              <a:defRPr/>
            </a:pPr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Vizuelni identitet objekata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accent1">
              <a:lumMod val="40000"/>
              <a:lumOff val="60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r-Latn-RS" sz="2000" dirty="0" smtClean="0">
                <a:solidFill>
                  <a:schemeClr val="tx1"/>
                </a:solidFill>
              </a:rPr>
              <a:t>Stambena zgrada u Krunskoj, Beograd, Srbija, biro VIA, 2012</a:t>
            </a:r>
            <a:endParaRPr lang="sr-Latn-CS" sz="20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291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Vizuelni</a:t>
            </a:r>
            <a:r>
              <a:rPr lang="en-US" sz="2400" dirty="0" smtClean="0"/>
              <a:t> </a:t>
            </a:r>
            <a:r>
              <a:rPr lang="en-US" sz="2400" dirty="0" err="1" smtClean="0"/>
              <a:t>kvaliteti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estetska</a:t>
            </a:r>
            <a:r>
              <a:rPr lang="en-US" sz="2400" dirty="0" smtClean="0"/>
              <a:t> </a:t>
            </a:r>
            <a:r>
              <a:rPr lang="en-US" sz="2400" dirty="0" err="1" smtClean="0"/>
              <a:t>komponenta</a:t>
            </a:r>
            <a:r>
              <a:rPr lang="en-US" sz="2400" dirty="0" smtClean="0"/>
              <a:t> </a:t>
            </a:r>
            <a:r>
              <a:rPr lang="en-US" sz="2400" dirty="0" err="1" smtClean="0"/>
              <a:t>objekta</a:t>
            </a:r>
            <a:r>
              <a:rPr lang="en-US" sz="2400" dirty="0" smtClean="0"/>
              <a:t> se </a:t>
            </a:r>
            <a:r>
              <a:rPr lang="en-US" sz="2400" dirty="0" err="1" smtClean="0"/>
              <a:t>teško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kvantifikovati</a:t>
            </a:r>
            <a:r>
              <a:rPr lang="sr-Latn-RS" sz="2400" dirty="0" smtClean="0"/>
              <a:t>, jer se </a:t>
            </a:r>
            <a:r>
              <a:rPr lang="en-US" sz="2400" dirty="0" smtClean="0"/>
              <a:t>ne </a:t>
            </a:r>
            <a:r>
              <a:rPr lang="en-US" sz="2400" dirty="0" err="1" smtClean="0"/>
              <a:t>može</a:t>
            </a:r>
            <a:r>
              <a:rPr lang="en-US" sz="2400" dirty="0" smtClean="0"/>
              <a:t> </a:t>
            </a:r>
            <a:r>
              <a:rPr lang="en-US" sz="2400" dirty="0" err="1" smtClean="0"/>
              <a:t>utvrditi</a:t>
            </a:r>
            <a:r>
              <a:rPr lang="en-US" sz="2400" dirty="0" smtClean="0"/>
              <a:t> </a:t>
            </a:r>
            <a:r>
              <a:rPr lang="en-US" sz="2400" dirty="0" err="1" smtClean="0"/>
              <a:t>kriterijum</a:t>
            </a:r>
            <a:r>
              <a:rPr lang="en-US" sz="2400" dirty="0" smtClean="0"/>
              <a:t> </a:t>
            </a:r>
            <a:r>
              <a:rPr lang="en-US" sz="2400" dirty="0" err="1" smtClean="0"/>
              <a:t>šta</a:t>
            </a:r>
            <a:r>
              <a:rPr lang="en-US" sz="2400" dirty="0" smtClean="0"/>
              <a:t> je to </a:t>
            </a:r>
            <a:r>
              <a:rPr lang="en-US" sz="2400" dirty="0" err="1" smtClean="0"/>
              <a:t>što</a:t>
            </a:r>
            <a:r>
              <a:rPr lang="en-US" sz="2400" dirty="0" smtClean="0"/>
              <a:t> je </a:t>
            </a:r>
            <a:r>
              <a:rPr lang="en-US" sz="2400" dirty="0" err="1" smtClean="0"/>
              <a:t>estetski</a:t>
            </a:r>
            <a:r>
              <a:rPr lang="en-US" sz="2400" dirty="0" smtClean="0"/>
              <a:t> </a:t>
            </a:r>
            <a:r>
              <a:rPr lang="en-US" sz="2400" dirty="0" err="1" smtClean="0"/>
              <a:t>prijatno</a:t>
            </a:r>
            <a:r>
              <a:rPr lang="en-US" sz="2400" dirty="0" smtClean="0"/>
              <a:t>.</a:t>
            </a:r>
            <a:r>
              <a:rPr lang="sr-Latn-RS" sz="2400" dirty="0" smtClean="0"/>
              <a:t> </a:t>
            </a:r>
            <a:r>
              <a:rPr lang="en-US" sz="2400" dirty="0" err="1" smtClean="0"/>
              <a:t>Ipak</a:t>
            </a:r>
            <a:r>
              <a:rPr lang="en-US" sz="2400" dirty="0" smtClean="0"/>
              <a:t>, </a:t>
            </a:r>
            <a:r>
              <a:rPr lang="en-US" sz="2400" dirty="0" err="1" smtClean="0"/>
              <a:t>spoljni</a:t>
            </a:r>
            <a:r>
              <a:rPr lang="en-US" sz="2400" dirty="0" smtClean="0"/>
              <a:t> </a:t>
            </a:r>
            <a:r>
              <a:rPr lang="en-US" sz="2400" dirty="0" err="1" smtClean="0"/>
              <a:t>izgled</a:t>
            </a:r>
            <a:r>
              <a:rPr lang="en-US" sz="2400" dirty="0" smtClean="0"/>
              <a:t> </a:t>
            </a:r>
            <a:r>
              <a:rPr lang="en-US" sz="2400" dirty="0" err="1" smtClean="0"/>
              <a:t>treba</a:t>
            </a:r>
            <a:r>
              <a:rPr lang="sr-Latn-RS" sz="2400" dirty="0" smtClean="0"/>
              <a:t> da bude takav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definiše</a:t>
            </a:r>
            <a:r>
              <a:rPr lang="en-US" sz="2400" dirty="0" smtClean="0"/>
              <a:t> </a:t>
            </a:r>
            <a:r>
              <a:rPr lang="en-US" sz="2400" dirty="0" err="1" smtClean="0"/>
              <a:t>objekat</a:t>
            </a:r>
            <a:r>
              <a:rPr lang="en-US" sz="2400" dirty="0" smtClean="0"/>
              <a:t> u </a:t>
            </a:r>
            <a:r>
              <a:rPr lang="en-US" sz="2400" dirty="0" err="1" smtClean="0"/>
              <a:t>okruženju</a:t>
            </a:r>
            <a:r>
              <a:rPr lang="en-US" sz="2400" dirty="0" smtClean="0"/>
              <a:t>,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ga</a:t>
            </a:r>
            <a:r>
              <a:rPr lang="en-US" sz="2400" dirty="0" smtClean="0"/>
              <a:t> </a:t>
            </a:r>
            <a:r>
              <a:rPr lang="en-US" sz="2400" dirty="0" err="1" smtClean="0"/>
              <a:t>učini</a:t>
            </a:r>
            <a:r>
              <a:rPr lang="en-US" sz="2400" dirty="0" smtClean="0"/>
              <a:t> </a:t>
            </a:r>
            <a:r>
              <a:rPr lang="en-US" sz="2400" dirty="0" err="1" smtClean="0"/>
              <a:t>jedinstvenim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prepoznatljivim</a:t>
            </a:r>
            <a:r>
              <a:rPr lang="en-US" sz="2400" dirty="0" smtClean="0"/>
              <a:t>, </a:t>
            </a:r>
            <a:r>
              <a:rPr lang="en-US" sz="2400" dirty="0" err="1" smtClean="0"/>
              <a:t>što</a:t>
            </a:r>
            <a:r>
              <a:rPr lang="en-US" sz="2400" dirty="0" smtClean="0"/>
              <a:t> </a:t>
            </a:r>
            <a:r>
              <a:rPr lang="en-US" sz="2400" dirty="0" err="1" smtClean="0"/>
              <a:t>će</a:t>
            </a:r>
            <a:r>
              <a:rPr lang="en-US" sz="2400" dirty="0" smtClean="0"/>
              <a:t> </a:t>
            </a:r>
            <a:r>
              <a:rPr lang="en-US" sz="2400" dirty="0" err="1" smtClean="0"/>
              <a:t>olakšati</a:t>
            </a:r>
            <a:r>
              <a:rPr lang="en-US" sz="2400" dirty="0" smtClean="0"/>
              <a:t> </a:t>
            </a:r>
            <a:r>
              <a:rPr lang="en-US" sz="2400" dirty="0" err="1" smtClean="0"/>
              <a:t>identifikaciju</a:t>
            </a:r>
            <a:r>
              <a:rPr lang="en-US" sz="2400" dirty="0" smtClean="0"/>
              <a:t> </a:t>
            </a:r>
            <a:r>
              <a:rPr lang="en-US" sz="2400" dirty="0" err="1" smtClean="0"/>
              <a:t>stanara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sr-Latn-RS" sz="2400" dirty="0" smtClean="0"/>
              <a:t>“</a:t>
            </a:r>
            <a:r>
              <a:rPr lang="en-US" sz="2400" dirty="0" err="1" smtClean="0"/>
              <a:t>kućom</a:t>
            </a:r>
            <a:r>
              <a:rPr lang="sr-Latn-RS" sz="2400" dirty="0" smtClean="0"/>
              <a:t>”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projekt006.webmitte.de/typo3temp/pics/6f0953ae7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43182"/>
            <a:ext cx="3691888" cy="36433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lvl="0" algn="r">
              <a:defRPr/>
            </a:pPr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Vizuelni identitet stambenih jedinica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0" y="6215082"/>
            <a:ext cx="3714744" cy="642918"/>
          </a:xfrm>
        </p:spPr>
        <p:txBody>
          <a:bodyPr>
            <a:noAutofit/>
          </a:bodyPr>
          <a:lstStyle/>
          <a:p>
            <a:pPr algn="r"/>
            <a:r>
              <a:rPr lang="sr-Latn-CS" sz="2000" dirty="0" smtClean="0">
                <a:solidFill>
                  <a:schemeClr val="tx1"/>
                </a:solidFill>
              </a:rPr>
              <a:t>Urbana vila, Heilbronn, Nemačka, ASIR Architekten, 2005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43332" y="2643182"/>
            <a:ext cx="5300668" cy="364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64291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Takođe</a:t>
            </a:r>
            <a:r>
              <a:rPr lang="en-US" sz="2400" dirty="0" smtClean="0"/>
              <a:t>, </a:t>
            </a:r>
            <a:r>
              <a:rPr lang="en-US" sz="2400" dirty="0" err="1" smtClean="0"/>
              <a:t>izdvajanje</a:t>
            </a:r>
            <a:r>
              <a:rPr lang="en-US" sz="2400" dirty="0" smtClean="0"/>
              <a:t> </a:t>
            </a:r>
            <a:r>
              <a:rPr lang="en-US" sz="2400" dirty="0" err="1" smtClean="0"/>
              <a:t>pojedinačnih</a:t>
            </a:r>
            <a:r>
              <a:rPr lang="en-US" sz="2400" dirty="0" smtClean="0"/>
              <a:t> </a:t>
            </a:r>
            <a:r>
              <a:rPr lang="en-US" sz="2400" dirty="0" err="1" smtClean="0"/>
              <a:t>stambenih</a:t>
            </a:r>
            <a:r>
              <a:rPr lang="en-US" sz="2400" dirty="0" smtClean="0"/>
              <a:t> </a:t>
            </a:r>
            <a:r>
              <a:rPr lang="en-US" sz="2400" dirty="0" err="1" smtClean="0"/>
              <a:t>jedinica</a:t>
            </a:r>
            <a:r>
              <a:rPr lang="sr-Latn-R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smtClean="0"/>
              <a:t>u </a:t>
            </a:r>
            <a:r>
              <a:rPr lang="en-US" sz="2400" dirty="0" err="1" smtClean="0"/>
              <a:t>grupama</a:t>
            </a:r>
            <a:r>
              <a:rPr lang="en-US" sz="2400" dirty="0" smtClean="0"/>
              <a:t> - </a:t>
            </a:r>
            <a:r>
              <a:rPr lang="en-US" sz="2400" dirty="0" err="1" smtClean="0"/>
              <a:t>primenom</a:t>
            </a:r>
            <a:r>
              <a:rPr lang="en-US" sz="2400" dirty="0" smtClean="0"/>
              <a:t> </a:t>
            </a:r>
            <a:r>
              <a:rPr lang="en-US" sz="2400" dirty="0" err="1" smtClean="0"/>
              <a:t>boja</a:t>
            </a:r>
            <a:r>
              <a:rPr lang="en-US" sz="2400" dirty="0" smtClean="0"/>
              <a:t>, </a:t>
            </a:r>
            <a:r>
              <a:rPr lang="en-US" sz="2400" dirty="0" err="1" smtClean="0"/>
              <a:t>materijala</a:t>
            </a:r>
            <a:r>
              <a:rPr lang="en-US" sz="2400" dirty="0" smtClean="0"/>
              <a:t>, </a:t>
            </a:r>
            <a:r>
              <a:rPr lang="en-US" sz="2400" dirty="0" err="1" smtClean="0"/>
              <a:t>različitih</a:t>
            </a:r>
            <a:r>
              <a:rPr lang="en-US" sz="2400" dirty="0" smtClean="0"/>
              <a:t> </a:t>
            </a:r>
            <a:r>
              <a:rPr lang="en-US" sz="2400" dirty="0" err="1" smtClean="0"/>
              <a:t>oblika</a:t>
            </a:r>
            <a:r>
              <a:rPr lang="en-US" sz="2400" dirty="0" smtClean="0"/>
              <a:t>, </a:t>
            </a:r>
            <a:r>
              <a:rPr lang="en-US" sz="2400" dirty="0" err="1" smtClean="0"/>
              <a:t>specifičnom</a:t>
            </a:r>
            <a:r>
              <a:rPr lang="en-US" sz="2400" dirty="0" smtClean="0"/>
              <a:t> </a:t>
            </a:r>
            <a:r>
              <a:rPr lang="en-US" sz="2400" dirty="0" err="1" smtClean="0"/>
              <a:t>kompozicijom</a:t>
            </a:r>
            <a:r>
              <a:rPr lang="en-US" sz="2400" dirty="0" smtClean="0"/>
              <a:t> </a:t>
            </a:r>
            <a:r>
              <a:rPr lang="en-US" sz="2400" dirty="0" err="1" smtClean="0"/>
              <a:t>itd</a:t>
            </a:r>
            <a:r>
              <a:rPr lang="sr-Latn-RS" sz="2400" dirty="0" smtClean="0"/>
              <a:t>.</a:t>
            </a:r>
            <a:r>
              <a:rPr lang="en-US" sz="2400" dirty="0" smtClean="0"/>
              <a:t> – </a:t>
            </a:r>
            <a:r>
              <a:rPr lang="sr-Latn-RS" sz="2400" dirty="0" smtClean="0"/>
              <a:t>može </a:t>
            </a:r>
            <a:r>
              <a:rPr lang="en-US" sz="2400" dirty="0" err="1" smtClean="0"/>
              <a:t>doprineti</a:t>
            </a:r>
            <a:r>
              <a:rPr lang="en-US" sz="2400" dirty="0" smtClean="0"/>
              <a:t> </a:t>
            </a:r>
            <a:r>
              <a:rPr lang="sr-Latn-RS" sz="2400" dirty="0" smtClean="0"/>
              <a:t>stvaranju vizuelnog identiteta</a:t>
            </a:r>
            <a:r>
              <a:rPr lang="en-US" sz="2400" dirty="0" smtClean="0"/>
              <a:t>.	</a:t>
            </a:r>
          </a:p>
          <a:p>
            <a:endParaRPr lang="en-US" sz="2400" dirty="0"/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3857620" y="6215082"/>
            <a:ext cx="5286380" cy="642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C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Prinsenhoek, Sittard, Holandija, </a:t>
            </a:r>
            <a:r>
              <a:rPr kumimoji="0" lang="sr-Latn-C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Neutelings/Riedijk, 1995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71480"/>
            <a:ext cx="9144000" cy="628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lvl="0" algn="r">
              <a:defRPr/>
            </a:pPr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Zajednička dvorišta - parkiranje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accent1">
              <a:lumMod val="40000"/>
              <a:lumOff val="60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r-Latn-CS" sz="2000" dirty="0" smtClean="0">
                <a:solidFill>
                  <a:schemeClr val="tx1"/>
                </a:solidFill>
              </a:rPr>
              <a:t>The Bolonachi Building, London, UK, Levitt Bernstein, 2009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291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Kako</a:t>
            </a:r>
            <a:r>
              <a:rPr lang="en-US" sz="2400" dirty="0" smtClean="0"/>
              <a:t> </a:t>
            </a:r>
            <a:r>
              <a:rPr lang="sr-Latn-RS" sz="2400" dirty="0" smtClean="0"/>
              <a:t>bi se prostor u parteru oslobodio za aktivnosti stanara na otvorenom, poželjno bi bilo da se parking prostor, ukoliko zahteva znatniju površinu, spusti ispod stambenog </a:t>
            </a:r>
            <a:r>
              <a:rPr lang="sr-Latn-RS" sz="2400" dirty="0" smtClean="0"/>
              <a:t>dvorišta. To </a:t>
            </a:r>
            <a:r>
              <a:rPr lang="sr-Latn-RS" sz="2400" dirty="0" smtClean="0"/>
              <a:t>ne mora nužno da znači da se predviđa potpuno ukopana garaža </a:t>
            </a:r>
            <a:r>
              <a:rPr lang="sr-Latn-RS" sz="2400" dirty="0" smtClean="0"/>
              <a:t>, već </a:t>
            </a:r>
            <a:r>
              <a:rPr lang="sr-Latn-RS" sz="2400" dirty="0" smtClean="0"/>
              <a:t>ona može biti poluukopana ili čak na nivou prizemlja, a da se stambeno dvorište formira na koti prvog sprata</a:t>
            </a:r>
            <a:r>
              <a:rPr lang="sr-Latn-RS" sz="2400" dirty="0" smtClean="0"/>
              <a:t>.</a:t>
            </a:r>
            <a:endParaRPr lang="sr-Latn-R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2828836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Predviđanjem </a:t>
            </a:r>
            <a:r>
              <a:rPr lang="sr-Latn-CS" sz="2400" dirty="0" smtClean="0"/>
              <a:t>otvora u krovu garaže, omogućuje se njeno prirodno provetravanje i osvetljavanje, a takođe i sađenje visokog rastinja na koti poda garaže.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c3.staticflickr.com/3/2331/2404645103_ff51836328_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1504618"/>
            <a:ext cx="7786710" cy="53533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lvl="0" algn="r">
              <a:defRPr/>
            </a:pPr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Zajednička dvorišta - zelenilo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accent6">
              <a:lumMod val="75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r-Latn-CS" sz="2000" dirty="0" smtClean="0">
                <a:solidFill>
                  <a:schemeClr val="tx1"/>
                </a:solidFill>
              </a:rPr>
              <a:t>De Hofdame, Roterdam, Holandija, </a:t>
            </a:r>
            <a:r>
              <a:rPr lang="sr-Latn-RS" sz="2000" dirty="0" smtClean="0">
                <a:solidFill>
                  <a:schemeClr val="tx1"/>
                </a:solidFill>
              </a:rPr>
              <a:t>Klunder Architekten, 2007</a:t>
            </a:r>
            <a:endParaRPr lang="sr-Latn-CS" sz="20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291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Kako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sadržaja</a:t>
            </a:r>
            <a:r>
              <a:rPr lang="en-US" sz="2400" dirty="0" smtClean="0"/>
              <a:t> u </a:t>
            </a:r>
            <a:r>
              <a:rPr lang="en-US" sz="2400" dirty="0" err="1" smtClean="0"/>
              <a:t>zajedničkim</a:t>
            </a:r>
            <a:r>
              <a:rPr lang="en-US" sz="2400" dirty="0" smtClean="0"/>
              <a:t> </a:t>
            </a:r>
            <a:r>
              <a:rPr lang="en-US" sz="2400" dirty="0" err="1" smtClean="0"/>
              <a:t>dvorištima</a:t>
            </a:r>
            <a:r>
              <a:rPr lang="en-US" sz="2400" dirty="0" smtClean="0"/>
              <a:t> </a:t>
            </a:r>
            <a:r>
              <a:rPr lang="en-US" sz="2400" dirty="0" err="1" smtClean="0"/>
              <a:t>stanarima</a:t>
            </a:r>
            <a:r>
              <a:rPr lang="en-US" sz="2400" dirty="0" smtClean="0"/>
              <a:t> </a:t>
            </a:r>
            <a:r>
              <a:rPr lang="sr-Latn-RS" sz="2400" dirty="0" smtClean="0"/>
              <a:t>najviše </a:t>
            </a:r>
            <a:r>
              <a:rPr lang="en-US" sz="2400" dirty="0" err="1" smtClean="0"/>
              <a:t>nedostaju</a:t>
            </a:r>
            <a:r>
              <a:rPr lang="en-US" sz="2400" dirty="0" smtClean="0"/>
              <a:t> </a:t>
            </a:r>
            <a:r>
              <a:rPr lang="en-US" sz="2400" dirty="0" err="1" smtClean="0"/>
              <a:t>zelene</a:t>
            </a:r>
            <a:r>
              <a:rPr lang="en-US" sz="2400" dirty="0" smtClean="0"/>
              <a:t> </a:t>
            </a:r>
            <a:r>
              <a:rPr lang="en-US" sz="2400" dirty="0" err="1" smtClean="0"/>
              <a:t>površine</a:t>
            </a:r>
            <a:r>
              <a:rPr lang="en-US" sz="2400" dirty="0" smtClean="0"/>
              <a:t>, </a:t>
            </a:r>
            <a:r>
              <a:rPr lang="en-US" sz="2400" dirty="0" err="1" smtClean="0"/>
              <a:t>posebnu</a:t>
            </a:r>
            <a:r>
              <a:rPr lang="en-US" sz="2400" dirty="0" smtClean="0"/>
              <a:t> </a:t>
            </a:r>
            <a:r>
              <a:rPr lang="en-US" sz="2400" dirty="0" err="1" smtClean="0"/>
              <a:t>pažnju</a:t>
            </a:r>
            <a:r>
              <a:rPr lang="en-US" sz="2400" dirty="0" smtClean="0"/>
              <a:t> </a:t>
            </a:r>
            <a:r>
              <a:rPr lang="en-US" sz="2400" dirty="0" err="1" smtClean="0"/>
              <a:t>trebalo</a:t>
            </a:r>
            <a:r>
              <a:rPr lang="en-US" sz="2400" dirty="0" smtClean="0"/>
              <a:t> bi </a:t>
            </a:r>
            <a:r>
              <a:rPr lang="en-US" sz="2400" dirty="0" err="1" smtClean="0"/>
              <a:t>posvetiti</a:t>
            </a:r>
            <a:r>
              <a:rPr lang="en-US" sz="2400" dirty="0" smtClean="0"/>
              <a:t> </a:t>
            </a:r>
            <a:r>
              <a:rPr lang="en-US" sz="2400" dirty="0" err="1" smtClean="0"/>
              <a:t>ovom</a:t>
            </a:r>
            <a:r>
              <a:rPr lang="en-US" sz="2400" dirty="0" smtClean="0"/>
              <a:t> </a:t>
            </a:r>
            <a:r>
              <a:rPr lang="en-US" sz="2400" dirty="0" err="1" smtClean="0"/>
              <a:t>segmentu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 descr="D:\BACKUP SA STAROG HDD-A D PARTICIJA\GAF\Stambene\PREDAVANJA\HOLANDIJA\roterdam\DSC026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2238936"/>
            <a:ext cx="6715140" cy="461906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lvl="0" algn="r">
              <a:defRPr/>
            </a:pPr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Zajednička dvorišta - opremanje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</p:spPr>
        <p:txBody>
          <a:bodyPr>
            <a:noAutofit/>
          </a:bodyPr>
          <a:lstStyle/>
          <a:p>
            <a:pPr algn="r"/>
            <a:r>
              <a:rPr lang="sr-Latn-CS" sz="2000" dirty="0" smtClean="0">
                <a:solidFill>
                  <a:schemeClr val="bg1"/>
                </a:solidFill>
              </a:rPr>
              <a:t>Roterdam, Holandija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291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Kombinacije</a:t>
            </a:r>
            <a:r>
              <a:rPr lang="en-US" sz="2400" dirty="0" smtClean="0"/>
              <a:t> </a:t>
            </a:r>
            <a:r>
              <a:rPr lang="en-US" sz="2400" dirty="0" err="1" smtClean="0"/>
              <a:t>visokog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niskog</a:t>
            </a:r>
            <a:r>
              <a:rPr lang="en-US" sz="2400" dirty="0" smtClean="0"/>
              <a:t> </a:t>
            </a:r>
            <a:r>
              <a:rPr lang="en-US" sz="2400" dirty="0" err="1" smtClean="0"/>
              <a:t>rastinja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prostorima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odmor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igru</a:t>
            </a:r>
            <a:r>
              <a:rPr lang="sr-Latn-RS" sz="2400" dirty="0" smtClean="0"/>
              <a:t> dece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rešenja</a:t>
            </a:r>
            <a:r>
              <a:rPr lang="en-US" sz="2400" dirty="0" smtClean="0"/>
              <a:t> </a:t>
            </a:r>
            <a:r>
              <a:rPr lang="en-US" sz="2400" dirty="0" err="1" smtClean="0"/>
              <a:t>koja</a:t>
            </a:r>
            <a:r>
              <a:rPr lang="en-US" sz="2400" dirty="0" smtClean="0"/>
              <a:t> bi </a:t>
            </a:r>
            <a:r>
              <a:rPr lang="en-US" sz="2400" dirty="0" err="1" smtClean="0"/>
              <a:t>naišla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odobravanje</a:t>
            </a:r>
            <a:r>
              <a:rPr lang="en-US" sz="2400" dirty="0" smtClean="0"/>
              <a:t> </a:t>
            </a:r>
            <a:r>
              <a:rPr lang="en-US" sz="2400" dirty="0" err="1" smtClean="0"/>
              <a:t>većine</a:t>
            </a:r>
            <a:r>
              <a:rPr lang="en-US" sz="2400" dirty="0" smtClean="0"/>
              <a:t> </a:t>
            </a:r>
            <a:r>
              <a:rPr lang="en-US" sz="2400" dirty="0" err="1" smtClean="0"/>
              <a:t>stanara</a:t>
            </a:r>
            <a:r>
              <a:rPr lang="en-US" sz="2400" dirty="0" smtClean="0"/>
              <a:t>.</a:t>
            </a:r>
            <a:r>
              <a:rPr lang="sr-Latn-RS" sz="2400" dirty="0" smtClean="0"/>
              <a:t> </a:t>
            </a:r>
            <a:r>
              <a:rPr lang="en-US" sz="2400" dirty="0" err="1" smtClean="0"/>
              <a:t>Pri</a:t>
            </a:r>
            <a:r>
              <a:rPr lang="en-US" sz="2400" dirty="0" smtClean="0"/>
              <a:t> </a:t>
            </a:r>
            <a:r>
              <a:rPr lang="en-US" sz="2400" dirty="0" smtClean="0"/>
              <a:t>tome je </a:t>
            </a:r>
            <a:r>
              <a:rPr lang="en-US" sz="2400" dirty="0" err="1" smtClean="0"/>
              <a:t>poželjno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odabir</a:t>
            </a:r>
            <a:r>
              <a:rPr lang="en-US" sz="2400" dirty="0" smtClean="0"/>
              <a:t> </a:t>
            </a:r>
            <a:r>
              <a:rPr lang="en-US" sz="2400" dirty="0" err="1" smtClean="0"/>
              <a:t>zelenila</a:t>
            </a:r>
            <a:r>
              <a:rPr lang="sr-Latn-RS" sz="2400" dirty="0" smtClean="0"/>
              <a:t>, </a:t>
            </a:r>
            <a:r>
              <a:rPr lang="en-US" sz="2400" dirty="0" err="1" smtClean="0"/>
              <a:t>materijala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podove</a:t>
            </a:r>
            <a:r>
              <a:rPr lang="en-US" sz="2400" dirty="0" smtClean="0"/>
              <a:t>, </a:t>
            </a:r>
            <a:r>
              <a:rPr lang="en-US" sz="2400" dirty="0" err="1" smtClean="0"/>
              <a:t>mobilijar</a:t>
            </a:r>
            <a:r>
              <a:rPr lang="en-US" sz="2400" dirty="0" smtClean="0"/>
              <a:t> </a:t>
            </a:r>
            <a:r>
              <a:rPr lang="en-US" sz="2400" dirty="0" err="1" smtClean="0"/>
              <a:t>isl</a:t>
            </a:r>
            <a:r>
              <a:rPr lang="en-US" sz="2400" dirty="0" smtClean="0"/>
              <a:t>. </a:t>
            </a:r>
            <a:r>
              <a:rPr lang="en-US" sz="2400" dirty="0" err="1" smtClean="0"/>
              <a:t>bude</a:t>
            </a:r>
            <a:r>
              <a:rPr lang="en-US" sz="2400" dirty="0" smtClean="0"/>
              <a:t> </a:t>
            </a:r>
            <a:r>
              <a:rPr lang="en-US" sz="2400" dirty="0" err="1" smtClean="0"/>
              <a:t>takav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on</a:t>
            </a:r>
            <a:r>
              <a:rPr lang="sr-Latn-RS" sz="2400" dirty="0" smtClean="0"/>
              <a:t>i</a:t>
            </a:r>
            <a:r>
              <a:rPr lang="en-US" sz="2400" dirty="0" smtClean="0"/>
              <a:t> bud</a:t>
            </a:r>
            <a:r>
              <a:rPr lang="sr-Latn-RS" sz="2400" dirty="0" smtClean="0"/>
              <a:t>u</a:t>
            </a:r>
            <a:r>
              <a:rPr lang="en-US" sz="2400" dirty="0" smtClean="0"/>
              <a:t> </a:t>
            </a:r>
            <a:r>
              <a:rPr lang="en-US" sz="2400" dirty="0" err="1" smtClean="0"/>
              <a:t>izdržljiv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se mo</a:t>
            </a:r>
            <a:r>
              <a:rPr lang="sr-Latn-RS" sz="2400" dirty="0" smtClean="0"/>
              <a:t>gu</a:t>
            </a:r>
            <a:r>
              <a:rPr lang="en-US" sz="2400" dirty="0" smtClean="0"/>
              <a:t> </a:t>
            </a:r>
            <a:r>
              <a:rPr lang="en-US" sz="2400" dirty="0" err="1" smtClean="0"/>
              <a:t>lako</a:t>
            </a:r>
            <a:r>
              <a:rPr lang="en-US" sz="2400" dirty="0" smtClean="0"/>
              <a:t> </a:t>
            </a:r>
            <a:r>
              <a:rPr lang="en-US" sz="2400" dirty="0" err="1" smtClean="0"/>
              <a:t>održavati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6" name="Picture 8" descr="http://www.taller13.com/wp-content/uploads/2014/07/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32922" y="3000372"/>
            <a:ext cx="5611077" cy="385762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</p:spPr>
        <p:txBody>
          <a:bodyPr>
            <a:noAutofit/>
          </a:bodyPr>
          <a:lstStyle/>
          <a:p>
            <a:pPr lvl="0" algn="r">
              <a:defRPr/>
            </a:pPr>
            <a:r>
              <a:rPr lang="sr-Latn-C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Zajedničke krovne terase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r-Latn-CS" sz="2000" dirty="0" smtClean="0">
                <a:solidFill>
                  <a:schemeClr val="tx1"/>
                </a:solidFill>
              </a:rPr>
              <a:t>Stambena zgrada, Meksiko Siti, Meksiko, Taller 13 Arquitectura, 2006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291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Brojni</a:t>
            </a:r>
            <a:r>
              <a:rPr lang="en-US" sz="2400" dirty="0" smtClean="0"/>
              <a:t> </a:t>
            </a:r>
            <a:r>
              <a:rPr lang="en-US" sz="2400" dirty="0" err="1" smtClean="0"/>
              <a:t>problemi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pratili</a:t>
            </a:r>
            <a:r>
              <a:rPr lang="en-US" sz="2400" dirty="0" smtClean="0"/>
              <a:t> </a:t>
            </a:r>
            <a:r>
              <a:rPr lang="en-US" sz="2400" dirty="0" err="1" smtClean="0"/>
              <a:t>korišćenje</a:t>
            </a:r>
            <a:r>
              <a:rPr lang="en-US" sz="2400" dirty="0" smtClean="0"/>
              <a:t> </a:t>
            </a:r>
            <a:r>
              <a:rPr lang="en-US" sz="2400" dirty="0" err="1" smtClean="0"/>
              <a:t>krovnih</a:t>
            </a:r>
            <a:r>
              <a:rPr lang="en-US" sz="2400" dirty="0" smtClean="0"/>
              <a:t> </a:t>
            </a:r>
            <a:r>
              <a:rPr lang="en-US" sz="2400" dirty="0" err="1" smtClean="0"/>
              <a:t>terasa</a:t>
            </a:r>
            <a:r>
              <a:rPr lang="en-US" sz="2400" dirty="0" smtClean="0"/>
              <a:t> </a:t>
            </a:r>
            <a:r>
              <a:rPr lang="sr-Latn-RS" sz="2400" dirty="0" smtClean="0"/>
              <a:t>objekata iz</a:t>
            </a:r>
            <a:r>
              <a:rPr lang="en-US" sz="2400" dirty="0" smtClean="0"/>
              <a:t> </a:t>
            </a:r>
            <a:r>
              <a:rPr lang="sr-Latn-RS" sz="2400" dirty="0" smtClean="0"/>
              <a:t>druge </a:t>
            </a:r>
            <a:r>
              <a:rPr lang="en-US" sz="2400" dirty="0" err="1" smtClean="0"/>
              <a:t>polovin</a:t>
            </a:r>
            <a:r>
              <a:rPr lang="sr-Latn-RS" sz="2400" dirty="0" smtClean="0"/>
              <a:t>e</a:t>
            </a:r>
            <a:r>
              <a:rPr lang="en-US" sz="2400" dirty="0" smtClean="0"/>
              <a:t> </a:t>
            </a:r>
            <a:r>
              <a:rPr lang="en-US" sz="2400" dirty="0" err="1" smtClean="0"/>
              <a:t>prošlog</a:t>
            </a:r>
            <a:r>
              <a:rPr lang="en-US" sz="2400" dirty="0" smtClean="0"/>
              <a:t> </a:t>
            </a:r>
            <a:r>
              <a:rPr lang="en-US" sz="2400" dirty="0" err="1" smtClean="0"/>
              <a:t>veka</a:t>
            </a:r>
            <a:r>
              <a:rPr lang="en-US" sz="2400" dirty="0" smtClean="0"/>
              <a:t> </a:t>
            </a:r>
            <a:r>
              <a:rPr lang="en-US" sz="2400" dirty="0" err="1" smtClean="0"/>
              <a:t>doveli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do </a:t>
            </a:r>
            <a:r>
              <a:rPr lang="en-US" sz="2400" dirty="0" err="1" smtClean="0"/>
              <a:t>reakcije</a:t>
            </a:r>
            <a:r>
              <a:rPr lang="en-US" sz="2400" dirty="0" smtClean="0"/>
              <a:t> </a:t>
            </a:r>
            <a:r>
              <a:rPr lang="en-US" sz="2400" dirty="0" err="1" smtClean="0"/>
              <a:t>protiv</a:t>
            </a:r>
            <a:r>
              <a:rPr lang="en-US" sz="2400" dirty="0" smtClean="0"/>
              <a:t> </a:t>
            </a:r>
            <a:r>
              <a:rPr lang="en-US" sz="2400" dirty="0" err="1" smtClean="0"/>
              <a:t>bilo</a:t>
            </a:r>
            <a:r>
              <a:rPr lang="en-US" sz="2400" dirty="0" smtClean="0"/>
              <a:t> </a:t>
            </a:r>
            <a:r>
              <a:rPr lang="en-US" sz="2400" dirty="0" err="1" smtClean="0"/>
              <a:t>kakvog</a:t>
            </a:r>
            <a:r>
              <a:rPr lang="en-US" sz="2400" dirty="0" smtClean="0"/>
              <a:t> </a:t>
            </a:r>
            <a:r>
              <a:rPr lang="en-US" sz="2400" dirty="0" err="1" smtClean="0"/>
              <a:t>tipa</a:t>
            </a:r>
            <a:r>
              <a:rPr lang="en-US" sz="2400" dirty="0" smtClean="0"/>
              <a:t> </a:t>
            </a:r>
            <a:r>
              <a:rPr lang="en-US" sz="2400" dirty="0" err="1" smtClean="0"/>
              <a:t>ravnih</a:t>
            </a:r>
            <a:r>
              <a:rPr lang="en-US" sz="2400" dirty="0" smtClean="0"/>
              <a:t> </a:t>
            </a:r>
            <a:r>
              <a:rPr lang="en-US" sz="2400" dirty="0" err="1" smtClean="0"/>
              <a:t>krovova</a:t>
            </a:r>
            <a:r>
              <a:rPr lang="sr-Latn-RS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koja</a:t>
            </a:r>
            <a:r>
              <a:rPr lang="en-US" sz="2400" dirty="0" smtClean="0"/>
              <a:t> </a:t>
            </a:r>
            <a:r>
              <a:rPr lang="en-US" sz="2400" dirty="0" err="1" smtClean="0"/>
              <a:t>kod</a:t>
            </a:r>
            <a:r>
              <a:rPr lang="en-US" sz="2400" dirty="0" smtClean="0"/>
              <a:t> </a:t>
            </a:r>
            <a:r>
              <a:rPr lang="en-US" sz="2400" dirty="0" err="1" smtClean="0"/>
              <a:t>nas</a:t>
            </a:r>
            <a:r>
              <a:rPr lang="en-US" sz="2400" dirty="0" smtClean="0"/>
              <a:t> u </a:t>
            </a:r>
            <a:r>
              <a:rPr lang="en-US" sz="2400" dirty="0" err="1" smtClean="0"/>
              <a:t>velikoj</a:t>
            </a:r>
            <a:r>
              <a:rPr lang="en-US" sz="2400" dirty="0" smtClean="0"/>
              <a:t> </a:t>
            </a:r>
            <a:r>
              <a:rPr lang="en-US" sz="2400" dirty="0" err="1" smtClean="0"/>
              <a:t>meri</a:t>
            </a:r>
            <a:r>
              <a:rPr lang="en-US" sz="2400" dirty="0" smtClean="0"/>
              <a:t> </a:t>
            </a:r>
            <a:r>
              <a:rPr lang="en-US" sz="2400" dirty="0" err="1" smtClean="0"/>
              <a:t>još</a:t>
            </a:r>
            <a:r>
              <a:rPr lang="en-US" sz="2400" dirty="0" smtClean="0"/>
              <a:t> </a:t>
            </a:r>
            <a:r>
              <a:rPr lang="en-US" sz="2400" dirty="0" err="1" smtClean="0"/>
              <a:t>uvek</a:t>
            </a:r>
            <a:r>
              <a:rPr lang="en-US" sz="2400" dirty="0" smtClean="0"/>
              <a:t> </a:t>
            </a:r>
            <a:r>
              <a:rPr lang="en-US" sz="2400" dirty="0" err="1" smtClean="0"/>
              <a:t>traje</a:t>
            </a:r>
            <a:r>
              <a:rPr lang="en-US" sz="2400" dirty="0" smtClean="0"/>
              <a:t>.</a:t>
            </a:r>
            <a:r>
              <a:rPr lang="sr-Latn-RS" sz="2400" dirty="0" smtClean="0"/>
              <a:t> </a:t>
            </a:r>
            <a:r>
              <a:rPr lang="en-US" sz="2400" dirty="0" err="1" smtClean="0"/>
              <a:t>Tako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krovne</a:t>
            </a:r>
            <a:r>
              <a:rPr lang="en-US" sz="2400" dirty="0" smtClean="0"/>
              <a:t> </a:t>
            </a:r>
            <a:r>
              <a:rPr lang="en-US" sz="2400" dirty="0" err="1" smtClean="0"/>
              <a:t>terase</a:t>
            </a:r>
            <a:r>
              <a:rPr lang="en-US" sz="2400" dirty="0" smtClean="0"/>
              <a:t> </a:t>
            </a:r>
            <a:r>
              <a:rPr lang="en-US" sz="2400" dirty="0" err="1" smtClean="0"/>
              <a:t>godinama</a:t>
            </a:r>
            <a:r>
              <a:rPr lang="en-US" sz="2400" dirty="0" smtClean="0"/>
              <a:t> </a:t>
            </a:r>
            <a:r>
              <a:rPr lang="sr-Latn-RS" sz="2400" dirty="0" smtClean="0"/>
              <a:t>“</a:t>
            </a:r>
            <a:r>
              <a:rPr lang="en-US" sz="2400" dirty="0" err="1" smtClean="0"/>
              <a:t>zaboravljeni</a:t>
            </a:r>
            <a:r>
              <a:rPr lang="sr-Latn-RS" sz="2400" dirty="0" smtClean="0"/>
              <a:t>”</a:t>
            </a:r>
            <a:r>
              <a:rPr lang="en-US" sz="2400" dirty="0" smtClean="0"/>
              <a:t> </a:t>
            </a:r>
            <a:r>
              <a:rPr lang="en-US" sz="2400" dirty="0" err="1" smtClean="0"/>
              <a:t>arhitektonski</a:t>
            </a:r>
            <a:r>
              <a:rPr lang="en-US" sz="2400" dirty="0" smtClean="0"/>
              <a:t> element, </a:t>
            </a:r>
            <a:r>
              <a:rPr lang="en-US" sz="2400" dirty="0" err="1" smtClean="0"/>
              <a:t>uprkos</a:t>
            </a:r>
            <a:r>
              <a:rPr lang="en-US" sz="2400" dirty="0" smtClean="0"/>
              <a:t> </a:t>
            </a:r>
            <a:r>
              <a:rPr lang="en-US" sz="2400" dirty="0" err="1" smtClean="0"/>
              <a:t>potencijalu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imaju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zajedničke</a:t>
            </a:r>
            <a:r>
              <a:rPr lang="en-US" sz="2400" dirty="0" smtClean="0"/>
              <a:t> </a:t>
            </a:r>
            <a:r>
              <a:rPr lang="en-US" sz="2400" dirty="0" err="1" smtClean="0"/>
              <a:t>otvorene</a:t>
            </a:r>
            <a:r>
              <a:rPr lang="en-US" sz="2400" dirty="0" smtClean="0"/>
              <a:t> </a:t>
            </a:r>
            <a:r>
              <a:rPr lang="en-US" sz="2400" dirty="0" err="1" smtClean="0"/>
              <a:t>površine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većim</a:t>
            </a:r>
            <a:r>
              <a:rPr lang="en-US" sz="2400" dirty="0" smtClean="0"/>
              <a:t> </a:t>
            </a:r>
            <a:r>
              <a:rPr lang="en-US" sz="2400" dirty="0" err="1" smtClean="0"/>
              <a:t>stepenom</a:t>
            </a:r>
            <a:r>
              <a:rPr lang="en-US" sz="2400" dirty="0" smtClean="0"/>
              <a:t> </a:t>
            </a:r>
            <a:r>
              <a:rPr lang="en-US" sz="2400" dirty="0" err="1" smtClean="0"/>
              <a:t>privatnosti</a:t>
            </a:r>
            <a:r>
              <a:rPr lang="en-US" sz="2400" dirty="0" smtClean="0"/>
              <a:t> u </a:t>
            </a:r>
            <a:r>
              <a:rPr lang="en-US" sz="2400" dirty="0" err="1" smtClean="0"/>
              <a:t>odnosu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dvorišta</a:t>
            </a:r>
            <a:r>
              <a:rPr lang="en-US" sz="2400" dirty="0" smtClean="0"/>
              <a:t>.</a:t>
            </a:r>
            <a:endParaRPr lang="sr-Latn-R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2857496"/>
            <a:ext cx="35718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Materijali</a:t>
            </a:r>
            <a:r>
              <a:rPr lang="en-US" sz="2400" dirty="0" smtClean="0"/>
              <a:t> </a:t>
            </a:r>
            <a:r>
              <a:rPr lang="en-US" sz="2400" dirty="0" err="1" smtClean="0"/>
              <a:t>danas</a:t>
            </a:r>
            <a:r>
              <a:rPr lang="en-US" sz="2400" dirty="0" smtClean="0"/>
              <a:t> u </a:t>
            </a:r>
            <a:r>
              <a:rPr lang="en-US" sz="2400" dirty="0" err="1" smtClean="0"/>
              <a:t>upotrebi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daleko</a:t>
            </a:r>
            <a:r>
              <a:rPr lang="en-US" sz="2400" dirty="0" smtClean="0"/>
              <a:t> </a:t>
            </a:r>
            <a:r>
              <a:rPr lang="en-US" sz="2400" dirty="0" err="1" smtClean="0"/>
              <a:t>kvalitetniji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otporniji</a:t>
            </a:r>
            <a:r>
              <a:rPr lang="en-US" sz="2400" dirty="0" smtClean="0"/>
              <a:t>, </a:t>
            </a:r>
            <a:r>
              <a:rPr lang="en-US" sz="2400" dirty="0" err="1" smtClean="0"/>
              <a:t>te</a:t>
            </a:r>
            <a:r>
              <a:rPr lang="en-US" sz="2400" dirty="0" smtClean="0"/>
              <a:t> je </a:t>
            </a:r>
            <a:r>
              <a:rPr lang="en-US" sz="2400" dirty="0" err="1" smtClean="0"/>
              <a:t>verovatnoća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dođe</a:t>
            </a:r>
            <a:r>
              <a:rPr lang="en-US" sz="2400" dirty="0" smtClean="0"/>
              <a:t> do </a:t>
            </a:r>
            <a:r>
              <a:rPr lang="en-US" sz="2400" dirty="0" err="1" smtClean="0"/>
              <a:t>takvih</a:t>
            </a:r>
            <a:r>
              <a:rPr lang="en-US" sz="2400" dirty="0" smtClean="0"/>
              <a:t> </a:t>
            </a:r>
            <a:r>
              <a:rPr lang="en-US" sz="2400" dirty="0" err="1" smtClean="0"/>
              <a:t>problema</a:t>
            </a:r>
            <a:r>
              <a:rPr lang="en-US" sz="2400" dirty="0" smtClean="0"/>
              <a:t> </a:t>
            </a:r>
            <a:r>
              <a:rPr lang="en-US" sz="2400" dirty="0" err="1" smtClean="0"/>
              <a:t>značajno</a:t>
            </a:r>
            <a:r>
              <a:rPr lang="en-US" sz="2400" dirty="0" smtClean="0"/>
              <a:t> </a:t>
            </a:r>
            <a:r>
              <a:rPr lang="en-US" sz="2400" dirty="0" err="1" smtClean="0"/>
              <a:t>smanjena</a:t>
            </a:r>
            <a:r>
              <a:rPr lang="en-US" sz="2400" dirty="0" smtClean="0"/>
              <a:t> a </a:t>
            </a:r>
            <a:r>
              <a:rPr lang="sr-Latn-RS" sz="2400" dirty="0" smtClean="0"/>
              <a:t>predviđanjem krovnih terasa </a:t>
            </a:r>
            <a:r>
              <a:rPr lang="en-US" sz="2400" dirty="0" err="1" smtClean="0"/>
              <a:t>stambene</a:t>
            </a:r>
            <a:r>
              <a:rPr lang="en-US" sz="2400" dirty="0" smtClean="0"/>
              <a:t> </a:t>
            </a:r>
            <a:r>
              <a:rPr lang="en-US" sz="2400" dirty="0" err="1" smtClean="0"/>
              <a:t>zgrade</a:t>
            </a:r>
            <a:r>
              <a:rPr lang="en-US" sz="2400" dirty="0" smtClean="0"/>
              <a:t> bi bile </a:t>
            </a:r>
            <a:r>
              <a:rPr lang="en-US" sz="2400" dirty="0" err="1" smtClean="0"/>
              <a:t>bogatije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kvalitetne</a:t>
            </a:r>
            <a:r>
              <a:rPr lang="en-US" sz="2400" dirty="0" smtClean="0"/>
              <a:t> </a:t>
            </a:r>
            <a:r>
              <a:rPr lang="en-US" sz="2400" dirty="0" err="1" smtClean="0"/>
              <a:t>zajedničke</a:t>
            </a:r>
            <a:r>
              <a:rPr lang="en-US" sz="2400" dirty="0" smtClean="0"/>
              <a:t> </a:t>
            </a:r>
            <a:r>
              <a:rPr lang="en-US" sz="2400" dirty="0" err="1" smtClean="0"/>
              <a:t>otvorene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357958"/>
            <a:ext cx="9144000" cy="500042"/>
          </a:xfrm>
        </p:spPr>
        <p:txBody>
          <a:bodyPr>
            <a:noAutofit/>
          </a:bodyPr>
          <a:lstStyle/>
          <a:p>
            <a:pPr algn="r" defTabSz="230400">
              <a:tabLst>
                <a:tab pos="230400" algn="l"/>
              </a:tabLst>
            </a:pPr>
            <a:r>
              <a:rPr lang="sr-Latn-C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</a:t>
            </a:r>
            <a:r>
              <a:rPr lang="sr-Latn-C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pažnji</a:t>
            </a:r>
            <a:r>
              <a:rPr lang="sr-Latn-C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sr-Latn-CS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9812" name="Picture 4" descr="Infographic elements the signs and symptoms of the new corona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7151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Rezultat slika za los angeles are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2357" y="3474720"/>
            <a:ext cx="5071643" cy="3383280"/>
          </a:xfrm>
          <a:prstGeom prst="rect">
            <a:avLst/>
          </a:prstGeom>
          <a:noFill/>
        </p:spPr>
      </p:pic>
      <p:pic>
        <p:nvPicPr>
          <p:cNvPr id="92162" name="Picture 2" descr="Rezultat slika za los angeles are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" y="0"/>
            <a:ext cx="4799986" cy="3383280"/>
          </a:xfrm>
          <a:prstGeom prst="rect">
            <a:avLst/>
          </a:prstGeom>
          <a:noFill/>
        </p:spPr>
      </p:pic>
      <p:pic>
        <p:nvPicPr>
          <p:cNvPr id="92166" name="Picture 6" descr="Rezultat slika za belgium map"/>
          <p:cNvPicPr>
            <a:picLocks noChangeAspect="1" noChangeArrowheads="1"/>
          </p:cNvPicPr>
          <p:nvPr/>
        </p:nvPicPr>
        <p:blipFill>
          <a:blip r:embed="rId5"/>
          <a:srcRect l="3131" t="4046" r="2935" b="10971"/>
          <a:stretch>
            <a:fillRect/>
          </a:stretch>
        </p:blipFill>
        <p:spPr bwMode="auto">
          <a:xfrm>
            <a:off x="5707016" y="0"/>
            <a:ext cx="3436984" cy="338328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3429000"/>
            <a:ext cx="4071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CS" sz="2400" dirty="0" smtClean="0"/>
              <a:t>Područje Los Anđelesa se rasprostire na površini jednakoj polovini površine Belgije.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 descr="http://www.ksark.se/images/brofastet_bilder_1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29" y="1214422"/>
            <a:ext cx="7524774" cy="5643579"/>
          </a:xfrm>
          <a:prstGeom prst="rect">
            <a:avLst/>
          </a:prstGeom>
          <a:noFill/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accent6">
              <a:lumMod val="75000"/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r-Latn-CS" sz="2000" dirty="0" smtClean="0">
                <a:solidFill>
                  <a:schemeClr val="tx1"/>
                </a:solidFill>
              </a:rPr>
              <a:t>Brofastet Norra Djurgardsstaden, Stokholm, Švedska, K+S, 2013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 smtClean="0"/>
              <a:t>Zato</a:t>
            </a:r>
            <a:r>
              <a:rPr lang="en-US" sz="2400" dirty="0" smtClean="0"/>
              <a:t> je </a:t>
            </a:r>
            <a:r>
              <a:rPr lang="en-US" sz="2400" dirty="0" err="1" smtClean="0"/>
              <a:t>danas</a:t>
            </a:r>
            <a:r>
              <a:rPr lang="en-US" sz="2400" dirty="0" smtClean="0"/>
              <a:t> </a:t>
            </a:r>
            <a:r>
              <a:rPr lang="en-US" sz="2400" dirty="0" err="1" smtClean="0"/>
              <a:t>neophodna</a:t>
            </a:r>
            <a:r>
              <a:rPr lang="en-US" sz="2400" dirty="0" smtClean="0"/>
              <a:t> </a:t>
            </a:r>
            <a:r>
              <a:rPr lang="en-US" sz="2400" dirty="0" err="1" smtClean="0"/>
              <a:t>posvećenost</a:t>
            </a:r>
            <a:r>
              <a:rPr lang="sr-Latn-RS" sz="2400" dirty="0" smtClean="0"/>
              <a:t> izgradnji</a:t>
            </a:r>
            <a:r>
              <a:rPr lang="en-US" sz="2400" dirty="0" smtClean="0"/>
              <a:t> </a:t>
            </a:r>
            <a:r>
              <a:rPr lang="en-US" sz="2400" dirty="0" err="1" smtClean="0"/>
              <a:t>kompaktniji</a:t>
            </a:r>
            <a:r>
              <a:rPr lang="sr-Latn-RS" sz="2400" dirty="0" smtClean="0"/>
              <a:t>h</a:t>
            </a:r>
            <a:r>
              <a:rPr lang="en-US" sz="2400" dirty="0" smtClean="0"/>
              <a:t> </a:t>
            </a:r>
            <a:r>
              <a:rPr lang="en-US" sz="2400" dirty="0" err="1" smtClean="0"/>
              <a:t>naselja</a:t>
            </a:r>
            <a:r>
              <a:rPr lang="sr-Latn-RS" sz="2400" dirty="0" smtClean="0"/>
              <a:t>, sa </a:t>
            </a:r>
            <a:r>
              <a:rPr lang="en-US" sz="2400" dirty="0" err="1" smtClean="0"/>
              <a:t>većim</a:t>
            </a:r>
            <a:r>
              <a:rPr lang="en-US" sz="2400" dirty="0" smtClean="0"/>
              <a:t> </a:t>
            </a:r>
            <a:r>
              <a:rPr lang="en-US" sz="2400" dirty="0" err="1" smtClean="0"/>
              <a:t>gustinama</a:t>
            </a:r>
            <a:r>
              <a:rPr lang="en-US" sz="2400" dirty="0" smtClean="0"/>
              <a:t>, a </a:t>
            </a:r>
            <a:r>
              <a:rPr lang="sr-Latn-RS" sz="2400" dirty="0" smtClean="0"/>
              <a:t>VPS</a:t>
            </a:r>
            <a:r>
              <a:rPr lang="en-US" sz="2400" dirty="0" smtClean="0"/>
              <a:t> se </a:t>
            </a:r>
            <a:r>
              <a:rPr lang="en-US" sz="2400" dirty="0" err="1" smtClean="0"/>
              <a:t>nameće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tip </a:t>
            </a:r>
            <a:r>
              <a:rPr lang="en-US" sz="2400" dirty="0" err="1" smtClean="0"/>
              <a:t>kojim</a:t>
            </a:r>
            <a:r>
              <a:rPr lang="en-US" sz="2400" dirty="0" smtClean="0"/>
              <a:t> se </a:t>
            </a:r>
            <a:r>
              <a:rPr lang="en-US" sz="2400" dirty="0" err="1" smtClean="0"/>
              <a:t>najlakše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ostvariti</a:t>
            </a:r>
            <a:r>
              <a:rPr lang="en-US" sz="2400" dirty="0" smtClean="0"/>
              <a:t> </a:t>
            </a:r>
            <a:r>
              <a:rPr lang="en-US" sz="2400" dirty="0" err="1" smtClean="0"/>
              <a:t>ovi</a:t>
            </a:r>
            <a:r>
              <a:rPr lang="en-US" sz="2400" dirty="0" smtClean="0"/>
              <a:t> </a:t>
            </a:r>
            <a:r>
              <a:rPr lang="en-US" sz="2400" dirty="0" err="1" smtClean="0"/>
              <a:t>ciljevi</a:t>
            </a:r>
            <a:r>
              <a:rPr lang="en-US" sz="2400" dirty="0" smtClean="0"/>
              <a:t>.</a:t>
            </a:r>
            <a:endParaRPr lang="sr-Latn-R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2" name="Picture 4" descr="http://cdn.c.photoshelter.com/img-get/I0000KP80LFEhKog/s/860/860/Mountain-Dwellings-BIG-Architects-QJEL-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31" y="1214422"/>
            <a:ext cx="7524770" cy="5643578"/>
          </a:xfrm>
          <a:prstGeom prst="rect">
            <a:avLst/>
          </a:prstGeom>
          <a:noFill/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  <a:solidFill>
            <a:schemeClr val="accent1">
              <a:alpha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r-Latn-RS" sz="2000" dirty="0" smtClean="0">
                <a:solidFill>
                  <a:schemeClr val="tx1"/>
                </a:solidFill>
              </a:rPr>
              <a:t>Mountain Dwelling, BIG+JDS, Kopenhagen, Danska, 2008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Kako</a:t>
            </a:r>
            <a:r>
              <a:rPr lang="en-US" sz="2400" dirty="0" smtClean="0"/>
              <a:t> bi se </a:t>
            </a:r>
            <a:r>
              <a:rPr lang="en-US" sz="2400" dirty="0" err="1" smtClean="0"/>
              <a:t>ovaj</a:t>
            </a:r>
            <a:r>
              <a:rPr lang="en-US" sz="2400" dirty="0" smtClean="0"/>
              <a:t> tip </a:t>
            </a:r>
            <a:r>
              <a:rPr lang="en-US" sz="2400" dirty="0" err="1" smtClean="0"/>
              <a:t>stanovanja</a:t>
            </a:r>
            <a:r>
              <a:rPr lang="en-US" sz="2400" dirty="0" smtClean="0"/>
              <a:t> </a:t>
            </a:r>
            <a:r>
              <a:rPr lang="en-US" sz="2400" dirty="0" err="1" smtClean="0"/>
              <a:t>učinio</a:t>
            </a:r>
            <a:r>
              <a:rPr lang="en-US" sz="2400" dirty="0" smtClean="0"/>
              <a:t> </a:t>
            </a:r>
            <a:r>
              <a:rPr lang="en-US" sz="2400" dirty="0" err="1" smtClean="0"/>
              <a:t>kvalitetnijim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budućim</a:t>
            </a:r>
            <a:r>
              <a:rPr lang="en-US" sz="2400" dirty="0" smtClean="0"/>
              <a:t> </a:t>
            </a:r>
            <a:r>
              <a:rPr lang="en-US" sz="2400" dirty="0" err="1" smtClean="0"/>
              <a:t>korisnicima</a:t>
            </a:r>
            <a:r>
              <a:rPr lang="en-US" sz="2400" dirty="0" smtClean="0"/>
              <a:t> </a:t>
            </a:r>
            <a:r>
              <a:rPr lang="en-US" sz="2400" dirty="0" err="1" smtClean="0"/>
              <a:t>atraktivnijim</a:t>
            </a:r>
            <a:r>
              <a:rPr lang="sr-Latn-RS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primenjuje</a:t>
            </a:r>
            <a:r>
              <a:rPr lang="en-US" sz="2400" dirty="0" smtClean="0"/>
              <a:t> se </a:t>
            </a:r>
            <a:r>
              <a:rPr lang="en-US" sz="2400" dirty="0" err="1" smtClean="0"/>
              <a:t>koncept</a:t>
            </a:r>
            <a:r>
              <a:rPr lang="en-US" sz="2400" dirty="0" smtClean="0"/>
              <a:t> </a:t>
            </a:r>
            <a:r>
              <a:rPr lang="en-US" sz="2400" dirty="0" err="1" smtClean="0"/>
              <a:t>individualizacije</a:t>
            </a:r>
            <a:r>
              <a:rPr lang="en-US" sz="2400" dirty="0" smtClean="0"/>
              <a:t>, </a:t>
            </a:r>
            <a:r>
              <a:rPr lang="en-US" sz="2400" dirty="0" err="1" smtClean="0"/>
              <a:t>odnosno</a:t>
            </a:r>
            <a:r>
              <a:rPr lang="en-US" sz="2400" dirty="0" smtClean="0"/>
              <a:t> </a:t>
            </a:r>
            <a:r>
              <a:rPr lang="en-US" sz="2400" dirty="0" err="1" smtClean="0"/>
              <a:t>spajaju</a:t>
            </a:r>
            <a:r>
              <a:rPr lang="en-US" sz="2400" dirty="0" smtClean="0"/>
              <a:t> </a:t>
            </a:r>
            <a:r>
              <a:rPr lang="en-US" sz="2400" dirty="0" err="1" smtClean="0"/>
              <a:t>kvaliteti</a:t>
            </a:r>
            <a:r>
              <a:rPr lang="en-US" sz="2400" dirty="0" smtClean="0"/>
              <a:t> </a:t>
            </a:r>
            <a:r>
              <a:rPr lang="sr-Latn-RS" sz="2400" dirty="0" smtClean="0"/>
              <a:t>oba tipa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14009</TotalTime>
  <Words>4656</Words>
  <Application>Microsoft Office PowerPoint</Application>
  <PresentationFormat>On-screen Show (4:3)</PresentationFormat>
  <Paragraphs>370</Paragraphs>
  <Slides>68</Slides>
  <Notes>68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UNIVERZITET U NIŠU GRAĐEVINSKO-ARHITEKTONSKI FAKULTET    PROJEKTOVANJE STAMBENIH ZGRADA 2 10/13   Individualizacija višeporodičnog stanovanja. Definisanje pojma. Modaliteti individualizacije. Preporuke za projektovanje.    April 2020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Arhitektonski sklop sa jednim stanom na spratu </vt:lpstr>
      <vt:lpstr>Arhitektonski sklop sa više stanova na spratu</vt:lpstr>
      <vt:lpstr>Koridorski pristup stanovima</vt:lpstr>
      <vt:lpstr>Koridorski pristup stanovima</vt:lpstr>
      <vt:lpstr>Pristup preko zajedničkog dvorišta</vt:lpstr>
      <vt:lpstr>Pristup preko zajedničkog dvorišta</vt:lpstr>
      <vt:lpstr>Galerijski pristup stanovima</vt:lpstr>
      <vt:lpstr>Galerijski pristup stanovima</vt:lpstr>
      <vt:lpstr>Pristup stanovima preko pripadajućih otvorenih površina</vt:lpstr>
      <vt:lpstr>Slide 21</vt:lpstr>
      <vt:lpstr>Stanovi sa zasebnim ulazima</vt:lpstr>
      <vt:lpstr>Stanovi sa zasebnim ulazima</vt:lpstr>
      <vt:lpstr>Otvorene površine stana</vt:lpstr>
      <vt:lpstr>Dvorišta stanova u prizemlju</vt:lpstr>
      <vt:lpstr>Balkoni</vt:lpstr>
      <vt:lpstr>Lođe</vt:lpstr>
      <vt:lpstr>Terase</vt:lpstr>
      <vt:lpstr>Atrijumi</vt:lpstr>
      <vt:lpstr>Fleksibilitet u stanovanju</vt:lpstr>
      <vt:lpstr>Fleksibilnost stanova - adaptibilnost</vt:lpstr>
      <vt:lpstr>Fleksibilnost stanova - neutralni prostor</vt:lpstr>
      <vt:lpstr>Diversifikacija stanova</vt:lpstr>
      <vt:lpstr>Trodimenzionalna prostorna organizacija stanova</vt:lpstr>
      <vt:lpstr>Stanovi u više nivoa</vt:lpstr>
      <vt:lpstr>Stanovi u polunivoima</vt:lpstr>
      <vt:lpstr>Stanovi sa uvećanim visinama pojedinih prostorija</vt:lpstr>
      <vt:lpstr>Vizuelni identitet</vt:lpstr>
      <vt:lpstr>Primena boja</vt:lpstr>
      <vt:lpstr>Vizuelna različitost kao rezultat različitih organizacija stanova</vt:lpstr>
      <vt:lpstr>Dekomponovanje volumena objekta</vt:lpstr>
      <vt:lpstr>Vizuelno izdvajanje pojedinačnih stambenih jedinica</vt:lpstr>
      <vt:lpstr>Zajedničke otvorene površine</vt:lpstr>
      <vt:lpstr>Stambena dvorišta - mirujući saobraćaj</vt:lpstr>
      <vt:lpstr>Stambena dvorišta - tradicionalni blok</vt:lpstr>
      <vt:lpstr>Stambena dvorišta - blok moderne</vt:lpstr>
      <vt:lpstr>Stambena dvorišta - diversifikacija</vt:lpstr>
      <vt:lpstr>Zajedničke krovne terase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Stanovi na poslednjoj etaži</vt:lpstr>
      <vt:lpstr>Vizuelni identitet objekata</vt:lpstr>
      <vt:lpstr>Vizuelni identitet stambenih jedinica</vt:lpstr>
      <vt:lpstr>Zajednička dvorišta - parkiranje</vt:lpstr>
      <vt:lpstr>Zajednička dvorišta - zelenilo</vt:lpstr>
      <vt:lpstr>Zajednička dvorišta - opremanje</vt:lpstr>
      <vt:lpstr>Zajedničke krovne terase</vt:lpstr>
      <vt:lpstr>Slide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UNIVERZITET U NIŠU GRAĐEVINSKO-ARHITEKTONSKI FAKULTET    PROJEKTOVANJE STAMBENIH ZGRADA 1  UVODNO PREDAVANJE   III semestar školske 2017/18 godine      Oktobar 2017</dc:title>
  <dc:creator>Branislava Stoiljkovic</dc:creator>
  <cp:lastModifiedBy>Korisnik</cp:lastModifiedBy>
  <cp:revision>788</cp:revision>
  <dcterms:created xsi:type="dcterms:W3CDTF">2017-10-10T04:55:35Z</dcterms:created>
  <dcterms:modified xsi:type="dcterms:W3CDTF">2020-04-12T13:24:43Z</dcterms:modified>
</cp:coreProperties>
</file>