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5" r:id="rId28"/>
    <p:sldId id="282" r:id="rId29"/>
    <p:sldId id="283" r:id="rId30"/>
    <p:sldId id="284" r:id="rId31"/>
    <p:sldId id="286" r:id="rId32"/>
    <p:sldId id="287" r:id="rId33"/>
    <p:sldId id="288" r:id="rId34"/>
    <p:sldId id="289" r:id="rId35"/>
    <p:sldId id="290" r:id="rId36"/>
    <p:sldId id="291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0E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11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D2FB4-1071-4E9B-B78D-D095461452F0}" type="datetimeFigureOut">
              <a:rPr lang="en-US" smtClean="0"/>
              <a:pPr/>
              <a:t>2/23/2018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249B3-F6BB-4818-9620-1FD56E25CC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D2FB4-1071-4E9B-B78D-D095461452F0}" type="datetimeFigureOut">
              <a:rPr lang="en-US" smtClean="0"/>
              <a:pPr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249B3-F6BB-4818-9620-1FD56E25C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D2FB4-1071-4E9B-B78D-D095461452F0}" type="datetimeFigureOut">
              <a:rPr lang="en-US" smtClean="0"/>
              <a:pPr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249B3-F6BB-4818-9620-1FD56E25C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D2FB4-1071-4E9B-B78D-D095461452F0}" type="datetimeFigureOut">
              <a:rPr lang="en-US" smtClean="0"/>
              <a:pPr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249B3-F6BB-4818-9620-1FD56E25C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D2FB4-1071-4E9B-B78D-D095461452F0}" type="datetimeFigureOut">
              <a:rPr lang="en-US" smtClean="0"/>
              <a:pPr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249B3-F6BB-4818-9620-1FD56E25CC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D2FB4-1071-4E9B-B78D-D095461452F0}" type="datetimeFigureOut">
              <a:rPr lang="en-US" smtClean="0"/>
              <a:pPr/>
              <a:t>2/23/2018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249B3-F6BB-4818-9620-1FD56E25C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D2FB4-1071-4E9B-B78D-D095461452F0}" type="datetimeFigureOut">
              <a:rPr lang="en-US" smtClean="0"/>
              <a:pPr/>
              <a:t>2/23/2018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249B3-F6BB-4818-9620-1FD56E25C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D2FB4-1071-4E9B-B78D-D095461452F0}" type="datetimeFigureOut">
              <a:rPr lang="en-US" smtClean="0"/>
              <a:pPr/>
              <a:t>2/23/2018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249B3-F6BB-4818-9620-1FD56E25C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D2FB4-1071-4E9B-B78D-D095461452F0}" type="datetimeFigureOut">
              <a:rPr lang="en-US" smtClean="0"/>
              <a:pPr/>
              <a:t>2/23/2018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249B3-F6BB-4818-9620-1FD56E25CC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D2FB4-1071-4E9B-B78D-D095461452F0}" type="datetimeFigureOut">
              <a:rPr lang="en-US" smtClean="0"/>
              <a:pPr/>
              <a:t>2/23/2018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249B3-F6BB-4818-9620-1FD56E25C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D2FB4-1071-4E9B-B78D-D095461452F0}" type="datetimeFigureOut">
              <a:rPr lang="en-US" smtClean="0"/>
              <a:pPr/>
              <a:t>2/23/2018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249B3-F6BB-4818-9620-1FD56E25CC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C9D2FB4-1071-4E9B-B78D-D095461452F0}" type="datetimeFigureOut">
              <a:rPr lang="en-US" smtClean="0"/>
              <a:pPr/>
              <a:t>2/23/2018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7B249B3-F6BB-4818-9620-1FD56E25CC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4014216"/>
            <a:ext cx="7406640" cy="1472184"/>
          </a:xfrm>
        </p:spPr>
        <p:txBody>
          <a:bodyPr>
            <a:normAutofit/>
          </a:bodyPr>
          <a:lstStyle/>
          <a:p>
            <a:pPr algn="r"/>
            <a:r>
              <a:rPr lang="sr-Latn-RS" sz="4800" dirty="0" smtClean="0"/>
              <a:t>Glava 2 - Akustika</a:t>
            </a:r>
            <a:endParaRPr lang="en-US" sz="48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219200" y="457200"/>
            <a:ext cx="5334000" cy="2133600"/>
          </a:xfrm>
          <a:prstGeom prst="rect">
            <a:avLst/>
          </a:prstGeom>
        </p:spPr>
        <p:txBody>
          <a:bodyPr vert="horz" lIns="182880" tIns="0">
            <a:normAutofit/>
          </a:bodyPr>
          <a:lstStyle/>
          <a:p>
            <a:pPr marL="36576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sr-Latn-RS" sz="2400" dirty="0" smtClean="0">
                <a:solidFill>
                  <a:srgbClr val="320E04"/>
                </a:solidFill>
              </a:rPr>
              <a:t>Građevinska fizika</a:t>
            </a:r>
          </a:p>
          <a:p>
            <a:pPr marL="36576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sr-Latn-RS" sz="2400" dirty="0" smtClean="0">
                <a:solidFill>
                  <a:srgbClr val="320E04"/>
                </a:solidFill>
              </a:rPr>
              <a:t>I</a:t>
            </a:r>
            <a:r>
              <a:rPr lang="en-US" sz="2400" smtClean="0">
                <a:solidFill>
                  <a:srgbClr val="320E04"/>
                </a:solidFill>
              </a:rPr>
              <a:t>V</a:t>
            </a:r>
            <a:r>
              <a:rPr lang="sr-Latn-RS" sz="2400" smtClean="0">
                <a:solidFill>
                  <a:srgbClr val="320E04"/>
                </a:solidFill>
              </a:rPr>
              <a:t> </a:t>
            </a:r>
            <a:r>
              <a:rPr lang="sr-Latn-RS" sz="2400" dirty="0" smtClean="0">
                <a:solidFill>
                  <a:srgbClr val="320E04"/>
                </a:solidFill>
              </a:rPr>
              <a:t>semestar</a:t>
            </a:r>
          </a:p>
          <a:p>
            <a:pPr marL="36576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2400" dirty="0" err="1" smtClean="0">
                <a:solidFill>
                  <a:srgbClr val="320E04"/>
                </a:solidFill>
              </a:rPr>
              <a:t>dr</a:t>
            </a:r>
            <a:r>
              <a:rPr lang="sr-Latn-RS" sz="2400" dirty="0">
                <a:solidFill>
                  <a:srgbClr val="320E04"/>
                </a:solidFill>
              </a:rPr>
              <a:t> </a:t>
            </a:r>
            <a:r>
              <a:rPr lang="sr-Latn-RS" sz="2400" dirty="0" smtClean="0">
                <a:solidFill>
                  <a:srgbClr val="320E04"/>
                </a:solidFill>
              </a:rPr>
              <a:t>Jugoslav Karamarković</a:t>
            </a:r>
          </a:p>
          <a:p>
            <a:pPr marL="36576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2400" dirty="0" err="1" smtClean="0">
                <a:solidFill>
                  <a:srgbClr val="320E04"/>
                </a:solidFill>
              </a:rPr>
              <a:t>dr</a:t>
            </a:r>
            <a:r>
              <a:rPr lang="sr-Latn-RS" sz="2400" dirty="0" smtClean="0">
                <a:solidFill>
                  <a:srgbClr val="320E04"/>
                </a:solidFill>
              </a:rPr>
              <a:t> Snežana Đorić Veljković</a:t>
            </a:r>
          </a:p>
          <a:p>
            <a:pPr marL="36576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lang="sr-Latn-RS" sz="2400" dirty="0" smtClean="0">
              <a:solidFill>
                <a:srgbClr val="320E04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Akustika prostorija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219200"/>
            <a:ext cx="7498080" cy="4800600"/>
          </a:xfrm>
        </p:spPr>
        <p:txBody>
          <a:bodyPr/>
          <a:lstStyle/>
          <a:p>
            <a:pPr>
              <a:spcAft>
                <a:spcPts val="19000"/>
              </a:spcAft>
            </a:pPr>
            <a:r>
              <a:rPr lang="sr-Latn-RS" dirty="0" smtClean="0"/>
              <a:t>Uslov za stojeći talas: brzine oscilovanja čestica na zidovima moraju biti nula</a:t>
            </a:r>
          </a:p>
          <a:p>
            <a:r>
              <a:rPr lang="sr-Latn-RS" dirty="0" smtClean="0"/>
              <a:t>Koristeći:  c = </a:t>
            </a:r>
            <a:r>
              <a:rPr lang="el-GR" dirty="0" smtClean="0">
                <a:cs typeface="Arial"/>
              </a:rPr>
              <a:t>λν</a:t>
            </a:r>
            <a:r>
              <a:rPr lang="sr-Latn-RS" dirty="0" smtClean="0">
                <a:cs typeface="Arial"/>
              </a:rPr>
              <a:t> = 2</a:t>
            </a:r>
            <a:r>
              <a:rPr lang="el-GR" dirty="0" smtClean="0">
                <a:cs typeface="Arial"/>
              </a:rPr>
              <a:t>πν</a:t>
            </a:r>
            <a:r>
              <a:rPr lang="sr-Latn-RS" dirty="0" smtClean="0">
                <a:cs typeface="Arial"/>
              </a:rPr>
              <a:t>/k, dobija se: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2286000"/>
            <a:ext cx="4876800" cy="2452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1" y="5303259"/>
            <a:ext cx="5715000" cy="1173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Apsorpcija zvuka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Različiti materijali različito upijaju zvučne talase</a:t>
            </a:r>
          </a:p>
          <a:p>
            <a:pPr>
              <a:spcAft>
                <a:spcPts val="1200"/>
              </a:spcAft>
            </a:pPr>
            <a:r>
              <a:rPr lang="sr-Latn-RS" dirty="0" smtClean="0"/>
              <a:t>Koeficijent apsorpcije:</a:t>
            </a:r>
          </a:p>
          <a:p>
            <a:r>
              <a:rPr lang="sr-Latn-RS" dirty="0" smtClean="0"/>
              <a:t>P</a:t>
            </a:r>
            <a:r>
              <a:rPr lang="sr-Latn-RS" baseline="-25000" dirty="0" smtClean="0"/>
              <a:t>a</a:t>
            </a:r>
            <a:r>
              <a:rPr lang="sr-Latn-RS" dirty="0" smtClean="0"/>
              <a:t>: snaga zvučnog talasa koja se apsorbuje</a:t>
            </a:r>
          </a:p>
          <a:p>
            <a:r>
              <a:rPr lang="sr-Latn-RS" dirty="0" smtClean="0"/>
              <a:t>P</a:t>
            </a:r>
            <a:r>
              <a:rPr lang="sr-Latn-RS" baseline="-25000" dirty="0" smtClean="0"/>
              <a:t>u</a:t>
            </a:r>
            <a:r>
              <a:rPr lang="sr-Latn-RS" dirty="0" smtClean="0"/>
              <a:t>:  ukupna snaga zvučnog talasa koja pada na površinu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2400491"/>
            <a:ext cx="1042987" cy="876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7320" y="152400"/>
            <a:ext cx="7498080" cy="4800600"/>
          </a:xfrm>
        </p:spPr>
        <p:txBody>
          <a:bodyPr>
            <a:normAutofit/>
          </a:bodyPr>
          <a:lstStyle/>
          <a:p>
            <a:r>
              <a:rPr lang="el-GR" sz="2400" dirty="0" smtClean="0">
                <a:latin typeface="Arial"/>
                <a:cs typeface="Arial"/>
              </a:rPr>
              <a:t>α</a:t>
            </a:r>
            <a:r>
              <a:rPr lang="sr-Latn-RS" sz="2400" dirty="0" smtClean="0">
                <a:latin typeface="Arial"/>
                <a:cs typeface="Arial"/>
              </a:rPr>
              <a:t> </a:t>
            </a:r>
            <a:r>
              <a:rPr lang="en-US" sz="2400" dirty="0" smtClean="0">
                <a:latin typeface="Arial"/>
                <a:cs typeface="Arial"/>
              </a:rPr>
              <a:t>[%]</a:t>
            </a:r>
            <a:r>
              <a:rPr lang="sr-Latn-RS" sz="2400" dirty="0" smtClean="0">
                <a:latin typeface="Arial"/>
                <a:cs typeface="Arial"/>
              </a:rPr>
              <a:t> za različite materijale</a:t>
            </a:r>
            <a:endParaRPr lang="en-US" sz="2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682806"/>
            <a:ext cx="7596316" cy="6022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Reverberacija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Pojava da se zvuk u prostoriji, zbog postojanja višestrukih refleksija, održava i nakon prestanka rada zvučnog izvora</a:t>
            </a:r>
          </a:p>
          <a:p>
            <a:r>
              <a:rPr lang="sr-Latn-RS" dirty="0" smtClean="0"/>
              <a:t>Vreme reverberacije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3576387"/>
            <a:ext cx="5943600" cy="267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1524000" y="6248400"/>
            <a:ext cx="6629400" cy="457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sr-Latn-R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Promena</a:t>
            </a:r>
            <a:r>
              <a:rPr lang="sr-Latn-RS" sz="2000" dirty="0" smtClean="0"/>
              <a:t> nivoa zvuka pri uključivanju i isključivanju izvora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Reverberacija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7200"/>
              </a:spcAft>
            </a:pPr>
            <a:r>
              <a:rPr lang="sr-Latn-RS" dirty="0" smtClean="0"/>
              <a:t>Vreme reverberacije: Sabinov obrazac</a:t>
            </a:r>
          </a:p>
          <a:p>
            <a:r>
              <a:rPr lang="el-GR" dirty="0" smtClean="0">
                <a:cs typeface="Arial"/>
              </a:rPr>
              <a:t>τ</a:t>
            </a:r>
            <a:r>
              <a:rPr lang="sr-Latn-RS" dirty="0" smtClean="0">
                <a:cs typeface="Arial"/>
              </a:rPr>
              <a:t> – vreme reverberacije u sekundama</a:t>
            </a:r>
          </a:p>
          <a:p>
            <a:r>
              <a:rPr lang="sr-Latn-RS" dirty="0" smtClean="0">
                <a:cs typeface="Arial"/>
              </a:rPr>
              <a:t>V – zapremina prostorije u m</a:t>
            </a:r>
            <a:r>
              <a:rPr lang="sr-Latn-RS" baseline="30000" dirty="0" smtClean="0">
                <a:cs typeface="Arial"/>
              </a:rPr>
              <a:t>3</a:t>
            </a:r>
          </a:p>
          <a:p>
            <a:r>
              <a:rPr lang="sr-Latn-RS" dirty="0" smtClean="0"/>
              <a:t>A – apsorpciona površina prostorije u m</a:t>
            </a:r>
            <a:r>
              <a:rPr lang="sr-Latn-RS" baseline="30000" dirty="0" smtClean="0"/>
              <a:t>2</a:t>
            </a:r>
            <a:endParaRPr lang="en-US" baseline="300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199" y="2057400"/>
            <a:ext cx="367104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Gluva soba: prostorija sa veoma malim vremenom reverberacije</a:t>
            </a:r>
          </a:p>
          <a:p>
            <a:r>
              <a:rPr lang="sr-Latn-RS" dirty="0" smtClean="0"/>
              <a:t>Optimalno vreme reverberacije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/>
          <a:lstStyle/>
          <a:p>
            <a:r>
              <a:rPr lang="sr-Latn-RS" dirty="0" smtClean="0"/>
              <a:t>Reverberacija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4038600"/>
            <a:ext cx="3044536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9000" y="3200400"/>
            <a:ext cx="5514975" cy="339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Apsorberi zvuka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2000"/>
              </a:spcAft>
              <a:buNone/>
            </a:pPr>
            <a:r>
              <a:rPr lang="sr-Latn-RS" dirty="0" smtClean="0"/>
              <a:t>Dele se u tri grupe:</a:t>
            </a:r>
          </a:p>
          <a:p>
            <a:r>
              <a:rPr lang="sr-Latn-RS" dirty="0" smtClean="0"/>
              <a:t>Porozni materijali: visoke frekvencije</a:t>
            </a:r>
          </a:p>
          <a:p>
            <a:r>
              <a:rPr lang="sr-Latn-RS" dirty="0" smtClean="0"/>
              <a:t>Akustički rezonatori: srednje frekvencije</a:t>
            </a:r>
          </a:p>
          <a:p>
            <a:r>
              <a:rPr lang="sr-Latn-RS" dirty="0" smtClean="0"/>
              <a:t>Mehanični rezonatori: niske frekvencije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Apsorberi zvuka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2000"/>
              </a:spcAft>
              <a:buNone/>
            </a:pPr>
            <a:r>
              <a:rPr lang="sr-Latn-RS" dirty="0" smtClean="0"/>
              <a:t>Porozni materijali</a:t>
            </a:r>
          </a:p>
          <a:p>
            <a:r>
              <a:rPr lang="sr-Latn-RS" dirty="0" smtClean="0"/>
              <a:t>Kruta masa prožeta kanalićima</a:t>
            </a:r>
          </a:p>
          <a:p>
            <a:r>
              <a:rPr lang="sr-Latn-RS" dirty="0" smtClean="0"/>
              <a:t>Tekstilne materije, staklena i mineralna vuna, heraklit ploče, fazer ploče</a:t>
            </a:r>
          </a:p>
          <a:p>
            <a:r>
              <a:rPr lang="sr-Latn-RS" dirty="0" smtClean="0"/>
              <a:t>Zvuk prodire duboko u pore gde se pretvara u toplotu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/>
          <a:lstStyle/>
          <a:p>
            <a:r>
              <a:rPr lang="sr-Latn-RS" dirty="0" smtClean="0"/>
              <a:t>Apsorberi zvuka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800600"/>
          </a:xfrm>
        </p:spPr>
        <p:txBody>
          <a:bodyPr/>
          <a:lstStyle/>
          <a:p>
            <a:pPr>
              <a:spcAft>
                <a:spcPts val="2000"/>
              </a:spcAft>
              <a:buNone/>
            </a:pPr>
            <a:r>
              <a:rPr lang="sr-Latn-RS" dirty="0" smtClean="0"/>
              <a:t>Akustički rezonatori</a:t>
            </a:r>
          </a:p>
          <a:p>
            <a:r>
              <a:rPr lang="sr-Latn-RS" dirty="0" smtClean="0"/>
              <a:t>Komore krutih zidova sa uskim otvorima</a:t>
            </a:r>
          </a:p>
          <a:p>
            <a:r>
              <a:rPr lang="sr-Latn-RS" dirty="0" smtClean="0"/>
              <a:t>Ispunjava se tekstilnim materijalom (staklena vuna, vata)</a:t>
            </a:r>
          </a:p>
          <a:p>
            <a:r>
              <a:rPr lang="sr-Latn-RS" dirty="0" smtClean="0"/>
              <a:t>Preko ulaza u otvor se lepi tanka tkanina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/>
          <a:lstStyle/>
          <a:p>
            <a:r>
              <a:rPr lang="sr-Latn-RS" dirty="0" smtClean="0"/>
              <a:t>Apsorberi zvuka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800600"/>
          </a:xfrm>
        </p:spPr>
        <p:txBody>
          <a:bodyPr/>
          <a:lstStyle/>
          <a:p>
            <a:pPr>
              <a:spcAft>
                <a:spcPts val="2000"/>
              </a:spcAft>
              <a:buNone/>
            </a:pPr>
            <a:r>
              <a:rPr lang="sr-Latn-RS" dirty="0" smtClean="0"/>
              <a:t>Mehanički rezonatori</a:t>
            </a:r>
          </a:p>
          <a:p>
            <a:r>
              <a:rPr lang="sr-Latn-RS" dirty="0" smtClean="0"/>
              <a:t>Tanke ploče iza kojih se nalaze vazdušne komore</a:t>
            </a:r>
          </a:p>
          <a:p>
            <a:r>
              <a:rPr lang="sr-Latn-RS" dirty="0" smtClean="0"/>
              <a:t>Ploče vibriraju pod dejstvom sile zvučnog pritiska</a:t>
            </a:r>
          </a:p>
          <a:p>
            <a:r>
              <a:rPr lang="sr-Latn-RS" dirty="0" smtClean="0"/>
              <a:t>Zvučna energija se pretvara najpre u mehaničku, a zatim u toplotnu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Intenzitet zvuka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7200"/>
              </a:spcAft>
            </a:pPr>
            <a:r>
              <a:rPr lang="sr-Latn-RS" dirty="0" smtClean="0"/>
              <a:t>Intenzitet složenog zvučnog talasa</a:t>
            </a:r>
          </a:p>
          <a:p>
            <a:r>
              <a:rPr lang="sr-Latn-RS" dirty="0" smtClean="0"/>
              <a:t>Granice intenziteta zvuka</a:t>
            </a:r>
          </a:p>
          <a:p>
            <a:pPr>
              <a:spcAft>
                <a:spcPts val="7200"/>
              </a:spcAft>
            </a:pPr>
            <a:r>
              <a:rPr lang="sr-Latn-RS" dirty="0" smtClean="0"/>
              <a:t>Prag čujnosti</a:t>
            </a:r>
          </a:p>
          <a:p>
            <a:r>
              <a:rPr lang="sr-Latn-RS" dirty="0" smtClean="0"/>
              <a:t>Granica bola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15065" y="1981200"/>
            <a:ext cx="474293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62200" y="4114800"/>
            <a:ext cx="3149822" cy="877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Buka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Akustična svojstva prostorije, zaštita</a:t>
            </a:r>
          </a:p>
          <a:p>
            <a:r>
              <a:rPr lang="sr-Latn-RS" dirty="0" smtClean="0"/>
              <a:t>Štetno dejstvo buke</a:t>
            </a:r>
          </a:p>
          <a:p>
            <a:r>
              <a:rPr lang="sr-Latn-RS" dirty="0" smtClean="0"/>
              <a:t>Zaštitna sredstva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Izvori buke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Mašine i aparati svih vrsta</a:t>
            </a:r>
          </a:p>
          <a:p>
            <a:r>
              <a:rPr lang="sr-Latn-RS" dirty="0" smtClean="0"/>
              <a:t>Šumovi od strujanja (vazduh, voda)</a:t>
            </a:r>
          </a:p>
          <a:p>
            <a:r>
              <a:rPr lang="sr-Latn-RS" dirty="0" smtClean="0"/>
              <a:t>Udarni šumovi</a:t>
            </a:r>
          </a:p>
          <a:p>
            <a:r>
              <a:rPr lang="sr-Latn-RS" dirty="0" smtClean="0"/>
              <a:t>Šumovi klokotanja, lupanja, kotrljanja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Tri načina borbe protiv buke: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905000"/>
          </a:xfrm>
        </p:spPr>
        <p:txBody>
          <a:bodyPr/>
          <a:lstStyle/>
          <a:p>
            <a:r>
              <a:rPr lang="sr-Latn-RS" dirty="0" smtClean="0"/>
              <a:t>Suzbijanje buke na izvoru (najefikasniji)</a:t>
            </a:r>
          </a:p>
          <a:p>
            <a:r>
              <a:rPr lang="sr-Latn-RS" dirty="0" smtClean="0"/>
              <a:t>Udaljavanje od izvora buke (lokacija)</a:t>
            </a:r>
          </a:p>
          <a:p>
            <a:r>
              <a:rPr lang="sr-Latn-RS" dirty="0" smtClean="0"/>
              <a:t>Akustička izolacija prostorija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447800" y="3657600"/>
            <a:ext cx="6553200" cy="1905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sr-Latn-R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Akustička (zvučna) izolovanost – D:</a:t>
            </a:r>
          </a:p>
          <a:p>
            <a:pPr marL="365760" marR="0" lvl="0" indent="-283464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lang="sr-Latn-RS" sz="3200" dirty="0" smtClean="0"/>
              <a:t>D = L</a:t>
            </a:r>
            <a:r>
              <a:rPr lang="sr-Latn-RS" sz="3200" baseline="-25000" dirty="0" smtClean="0"/>
              <a:t>1</a:t>
            </a:r>
            <a:r>
              <a:rPr lang="sr-Latn-RS" sz="3200" dirty="0" smtClean="0"/>
              <a:t> – L</a:t>
            </a:r>
            <a:r>
              <a:rPr lang="sr-Latn-RS" sz="3200" baseline="-25000" dirty="0" smtClean="0"/>
              <a:t>2</a:t>
            </a:r>
            <a:r>
              <a:rPr lang="sr-Latn-RS" sz="3200" dirty="0" smtClean="0"/>
              <a:t> </a:t>
            </a:r>
            <a:r>
              <a:rPr lang="en-US" sz="3200" dirty="0" smtClean="0"/>
              <a:t>[dB]</a:t>
            </a:r>
            <a:endParaRPr kumimoji="0" lang="sr-Latn-R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Karakteristike buke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295400"/>
            <a:ext cx="7498080" cy="4800600"/>
          </a:xfrm>
        </p:spPr>
        <p:txBody>
          <a:bodyPr/>
          <a:lstStyle/>
          <a:p>
            <a:r>
              <a:rPr lang="sr-Latn-RS" dirty="0" smtClean="0"/>
              <a:t>Najvažnija karakteristika: jačina</a:t>
            </a:r>
          </a:p>
          <a:p>
            <a:pPr>
              <a:spcAft>
                <a:spcPts val="3000"/>
              </a:spcAft>
            </a:pPr>
            <a:r>
              <a:rPr lang="sr-Latn-RS" dirty="0" smtClean="0"/>
              <a:t>Jačina: nivo buke ili snaga izvora</a:t>
            </a:r>
          </a:p>
          <a:p>
            <a:r>
              <a:rPr lang="sr-Latn-RS" dirty="0" smtClean="0"/>
              <a:t>Spektar buke</a:t>
            </a:r>
          </a:p>
          <a:p>
            <a:pPr>
              <a:spcAft>
                <a:spcPts val="3000"/>
              </a:spcAft>
            </a:pPr>
            <a:r>
              <a:rPr lang="sr-Latn-RS" dirty="0" smtClean="0"/>
              <a:t>Nepovoljnije su više učestanosti)</a:t>
            </a:r>
          </a:p>
          <a:p>
            <a:r>
              <a:rPr lang="sr-Latn-RS" dirty="0" smtClean="0"/>
              <a:t>Trajanje buke</a:t>
            </a:r>
          </a:p>
          <a:p>
            <a:r>
              <a:rPr lang="sr-Latn-RS" dirty="0" smtClean="0"/>
              <a:t>Ekvivalentni nivo buke: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5562600"/>
            <a:ext cx="5749636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4920" y="533400"/>
            <a:ext cx="7498080" cy="914400"/>
          </a:xfrm>
        </p:spPr>
        <p:txBody>
          <a:bodyPr>
            <a:noAutofit/>
          </a:bodyPr>
          <a:lstStyle/>
          <a:p>
            <a:r>
              <a:rPr lang="sr-Latn-RS" dirty="0" smtClean="0"/>
              <a:t>Spektri buke u tkačnici i prometnoj ulici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99" y="1331626"/>
            <a:ext cx="7848601" cy="3087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Prihvatljivi nivoi buke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295400"/>
          </a:xfrm>
        </p:spPr>
        <p:txBody>
          <a:bodyPr/>
          <a:lstStyle/>
          <a:p>
            <a:r>
              <a:rPr lang="sr-Latn-RS" dirty="0" smtClean="0"/>
              <a:t>Granične linije buke (N – linije)</a:t>
            </a:r>
          </a:p>
          <a:p>
            <a:r>
              <a:rPr lang="sr-Latn-RS" dirty="0" smtClean="0"/>
              <a:t>Jednake podnošljivosti zvuka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3124200"/>
            <a:ext cx="7934324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1447800" y="6172200"/>
            <a:ext cx="7498080" cy="609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sr-Latn-R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Podnošljivi nivoi buke u različitim objektima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5562600"/>
            <a:ext cx="2602992" cy="1219200"/>
          </a:xfrm>
        </p:spPr>
        <p:txBody>
          <a:bodyPr>
            <a:normAutofit/>
          </a:bodyPr>
          <a:lstStyle/>
          <a:p>
            <a:r>
              <a:rPr lang="sr-Latn-RS" sz="2800" dirty="0" smtClean="0"/>
              <a:t>Normirane linije buke</a:t>
            </a:r>
            <a:endParaRPr lang="en-US" sz="2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0" y="0"/>
            <a:ext cx="4876800" cy="6884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320" y="762000"/>
            <a:ext cx="7498080" cy="1066800"/>
          </a:xfrm>
        </p:spPr>
        <p:txBody>
          <a:bodyPr>
            <a:normAutofit/>
          </a:bodyPr>
          <a:lstStyle/>
          <a:p>
            <a:r>
              <a:rPr lang="sr-Latn-RS" sz="2400" dirty="0" smtClean="0"/>
              <a:t>Uticaj različitih nivoa buke izraženih kao normalizovana ili izmerena buka na čovekove aktivnosti</a:t>
            </a:r>
            <a:endParaRPr lang="en-US" sz="24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905000"/>
            <a:ext cx="8165592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Izolaciona moć materijala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7200"/>
              </a:spcAft>
            </a:pPr>
            <a:r>
              <a:rPr lang="sr-Latn-RS" dirty="0" smtClean="0"/>
              <a:t>Koeficijent transmisije (prenošenja):</a:t>
            </a:r>
          </a:p>
          <a:p>
            <a:pPr>
              <a:spcAft>
                <a:spcPts val="7200"/>
              </a:spcAft>
            </a:pPr>
            <a:r>
              <a:rPr lang="sr-Latn-RS" dirty="0" smtClean="0"/>
              <a:t>Izolaciona moć:</a:t>
            </a:r>
          </a:p>
          <a:p>
            <a:pPr>
              <a:spcAft>
                <a:spcPts val="7200"/>
              </a:spcAft>
            </a:pPr>
            <a:r>
              <a:rPr lang="sr-Latn-RS" dirty="0" smtClean="0"/>
              <a:t>Za pregradni zid:</a:t>
            </a:r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2051462"/>
            <a:ext cx="1143000" cy="92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3154" y="3541014"/>
            <a:ext cx="2882646" cy="802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04010" y="4990719"/>
            <a:ext cx="3120390" cy="876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81600" y="2895600"/>
            <a:ext cx="3694065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4876800" y="5715000"/>
            <a:ext cx="4038600" cy="9144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720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sr-Latn-RS" sz="2400" dirty="0" smtClean="0"/>
              <a:t>Teorijska frekventna zavisnost izolacione moći</a:t>
            </a:r>
            <a:endParaRPr kumimoji="0" lang="sr-Latn-R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Fleksioni talasi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Uzrok netačnosti određivanja izolacione moći pregrade</a:t>
            </a:r>
          </a:p>
          <a:p>
            <a:r>
              <a:rPr lang="sr-Latn-RS" dirty="0" smtClean="0"/>
              <a:t>Transverzalni talasi</a:t>
            </a:r>
          </a:p>
          <a:p>
            <a:r>
              <a:rPr lang="sr-Latn-RS" dirty="0" smtClean="0"/>
              <a:t>Prostiranje se vrši u ravni pregrade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0200" y="3886200"/>
            <a:ext cx="2971800" cy="2359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Nivo zvuka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Veliki opseg intenziteta zvuka u oblasti čujnosti je nepodesan.</a:t>
            </a:r>
          </a:p>
          <a:p>
            <a:pPr>
              <a:spcBef>
                <a:spcPts val="0"/>
              </a:spcBef>
              <a:spcAft>
                <a:spcPts val="7200"/>
              </a:spcAft>
            </a:pPr>
            <a:r>
              <a:rPr lang="sr-Latn-RS" dirty="0" smtClean="0"/>
              <a:t>Nova veličina: </a:t>
            </a:r>
            <a:r>
              <a:rPr lang="sr-Latn-RS" b="1" dirty="0" smtClean="0"/>
              <a:t>nivo zvuka </a:t>
            </a:r>
            <a:r>
              <a:rPr lang="sr-Latn-RS" b="1" i="1" dirty="0" smtClean="0"/>
              <a:t>L</a:t>
            </a:r>
          </a:p>
          <a:p>
            <a:r>
              <a:rPr lang="sr-Latn-RS" dirty="0" smtClean="0"/>
              <a:t>Čujni opseg:  -10 do 130 dB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3048000"/>
            <a:ext cx="2887737" cy="909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Efekat koincidencije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Sopstveni fleksioni talasi u pregradi koincidiraju po mestu i vremenu sa akustičnim oscilacijama zvučnog polja</a:t>
            </a:r>
          </a:p>
          <a:p>
            <a:r>
              <a:rPr lang="sr-Latn-RS" dirty="0" smtClean="0"/>
              <a:t>Nastupa rezonanca</a:t>
            </a:r>
          </a:p>
          <a:p>
            <a:r>
              <a:rPr lang="sr-Latn-RS" dirty="0" smtClean="0"/>
              <a:t>Akustička energija se prenosi bez gubitaka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4267199"/>
            <a:ext cx="3505200" cy="2351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5029200" y="5334000"/>
            <a:ext cx="3886200" cy="12954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sr-Latn-R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Vrednosti graničnih učestanosti koincidencije za debljinu pregrade 1 cm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</a:t>
            </a:r>
            <a:r>
              <a:rPr lang="sr-Latn-RS" dirty="0" smtClean="0"/>
              <a:t> &gt; 200 Hz </a:t>
            </a:r>
            <a:r>
              <a:rPr lang="sr-Latn-RS" dirty="0" smtClean="0">
                <a:latin typeface="Arial"/>
                <a:cs typeface="Arial"/>
              </a:rPr>
              <a:t>→ elastične konstrukcije</a:t>
            </a:r>
          </a:p>
          <a:p>
            <a:r>
              <a:rPr lang="en-US" dirty="0" smtClean="0"/>
              <a:t>f</a:t>
            </a:r>
            <a:r>
              <a:rPr lang="sr-Latn-RS" dirty="0" smtClean="0"/>
              <a:t> </a:t>
            </a:r>
            <a:r>
              <a:rPr lang="sr-Latn-RS" dirty="0" smtClean="0">
                <a:latin typeface="Arial"/>
                <a:cs typeface="Arial"/>
              </a:rPr>
              <a:t>&lt;</a:t>
            </a:r>
            <a:r>
              <a:rPr lang="sr-Latn-RS" dirty="0" smtClean="0"/>
              <a:t> 200 Hz </a:t>
            </a:r>
            <a:r>
              <a:rPr lang="sr-Latn-RS" dirty="0" smtClean="0">
                <a:latin typeface="Arial"/>
                <a:cs typeface="Arial"/>
              </a:rPr>
              <a:t>→ krute konstrukcije</a:t>
            </a:r>
          </a:p>
          <a:p>
            <a:r>
              <a:rPr lang="sr-Latn-RS" dirty="0" smtClean="0"/>
              <a:t>Smanjanje izolacione moći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3276600"/>
            <a:ext cx="4495800" cy="3450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5638800" y="5105400"/>
            <a:ext cx="3276600" cy="16764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sr-Latn-R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Izolaciona moć jednostruke pregrade u zavisnosti od učestanosti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/>
          <a:lstStyle/>
          <a:p>
            <a:r>
              <a:rPr lang="sr-Latn-RS" dirty="0" smtClean="0"/>
              <a:t>Efekat koincidencije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Akustička izolovanost prostorije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Poznat je nivo buke koja u posmatranu prostoriju dolazi iz susedne prostorije, kao i nivo koji se može tolerisati</a:t>
            </a:r>
          </a:p>
          <a:p>
            <a:r>
              <a:rPr lang="sr-Latn-RS" dirty="0" smtClean="0"/>
              <a:t>Izraz za akustičku izolovanost:</a:t>
            </a:r>
          </a:p>
          <a:p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3546729"/>
            <a:ext cx="2763774" cy="1025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4276725"/>
            <a:ext cx="3838575" cy="235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1066800" y="5791200"/>
            <a:ext cx="3962400" cy="9144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sr-Latn-R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Putevi prenošenja zvuka iz prostorije 1 u prostoriju 2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Ultrazvuk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Mehanički talasi</a:t>
            </a:r>
          </a:p>
          <a:p>
            <a:r>
              <a:rPr lang="sr-Latn-RS" dirty="0" smtClean="0"/>
              <a:t>Učestanost &gt; 20000 Hz</a:t>
            </a:r>
          </a:p>
          <a:p>
            <a:r>
              <a:rPr lang="sr-Latn-RS" dirty="0" smtClean="0"/>
              <a:t>Ne mogu se detektovati čulom sluha</a:t>
            </a:r>
          </a:p>
          <a:p>
            <a:r>
              <a:rPr lang="sr-Latn-RS" dirty="0" smtClean="0"/>
              <a:t>Uređaji za proizvodnju: sonde (piezoelektrične, magnetostrikcione)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Primena ultrazvuka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Pravolinijsko prostiranje, slaba apsorpcija, mala difrakcija</a:t>
            </a:r>
          </a:p>
          <a:p>
            <a:r>
              <a:rPr lang="sr-Latn-RS" dirty="0" smtClean="0"/>
              <a:t>Medicina: dijagnostika i terapija</a:t>
            </a:r>
          </a:p>
          <a:p>
            <a:r>
              <a:rPr lang="sr-Latn-RS" dirty="0" smtClean="0"/>
              <a:t>Geologija i arheologija: slojevi zemljišta</a:t>
            </a:r>
          </a:p>
          <a:p>
            <a:r>
              <a:rPr lang="sr-Latn-RS" dirty="0" smtClean="0"/>
              <a:t>Okeanografija: sonari</a:t>
            </a:r>
          </a:p>
          <a:p>
            <a:r>
              <a:rPr lang="sr-Latn-RS" dirty="0" smtClean="0"/>
              <a:t>Ultrazvučna defektoskopija (nalaženje grešaka u proizvodima)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Primena ultrazvuka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Hemija i metalurgija: obrada i zavarivanje metala, homogenizovanje smeša, katalizator – ubrzavanje starenja vina</a:t>
            </a:r>
          </a:p>
          <a:p>
            <a:r>
              <a:rPr lang="sr-Latn-RS" dirty="0" smtClean="0"/>
              <a:t>Biologija: praćenje i pronalaženje jata riba, ekstrahovanje aroma iz biljaka, sterilizacija, zaštita od glodara i insekata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Štetna dejstva ultrazvuka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Realne opasnosti nema</a:t>
            </a:r>
          </a:p>
          <a:p>
            <a:r>
              <a:rPr lang="sr-Latn-RS" dirty="0" smtClean="0"/>
              <a:t>Generisanje toplote u tkivima</a:t>
            </a:r>
          </a:p>
          <a:p>
            <a:r>
              <a:rPr lang="sr-Latn-RS" dirty="0" smtClean="0"/>
              <a:t>Zamor CNS-a</a:t>
            </a:r>
          </a:p>
          <a:p>
            <a:r>
              <a:rPr lang="sr-Latn-RS" dirty="0" smtClean="0"/>
              <a:t>Usporeni rad neuromišićne sinapse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Nivo zvuka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447800"/>
            <a:ext cx="7924800" cy="4800600"/>
          </a:xfrm>
        </p:spPr>
        <p:txBody>
          <a:bodyPr/>
          <a:lstStyle/>
          <a:p>
            <a:r>
              <a:rPr lang="sr-Latn-RS" dirty="0" smtClean="0"/>
              <a:t>Čujno područje i područje govora i muzike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2362200"/>
            <a:ext cx="7740594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Subjektivna jačina zvuka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Prag čujnosti i granica bola zavise od frekvencije </a:t>
            </a:r>
            <a:r>
              <a:rPr lang="sr-Latn-RS" dirty="0" smtClean="0">
                <a:latin typeface="Arial"/>
                <a:cs typeface="Arial"/>
              </a:rPr>
              <a:t>→ </a:t>
            </a:r>
            <a:r>
              <a:rPr lang="sr-Latn-RS" dirty="0" smtClean="0"/>
              <a:t>nivo zvuka ne može biti prava mera za subjektivni osečaj jačine</a:t>
            </a:r>
          </a:p>
          <a:p>
            <a:r>
              <a:rPr lang="sr-Latn-RS" dirty="0" smtClean="0"/>
              <a:t>Nova fizička veličina: </a:t>
            </a:r>
            <a:r>
              <a:rPr lang="sr-Latn-RS" i="1" dirty="0" smtClean="0"/>
              <a:t>fon</a:t>
            </a:r>
            <a:endParaRPr lang="sr-Latn-RS" dirty="0" smtClean="0"/>
          </a:p>
          <a:p>
            <a:r>
              <a:rPr lang="sr-Latn-RS" dirty="0" smtClean="0"/>
              <a:t>Za učestanost 1000 Hz: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sr-Latn-RS" dirty="0" smtClean="0"/>
              <a:t>nivo zvuka </a:t>
            </a:r>
            <a:r>
              <a:rPr lang="en-US" dirty="0" smtClean="0"/>
              <a:t>[</a:t>
            </a:r>
            <a:r>
              <a:rPr lang="sr-Latn-RS" i="1" dirty="0" smtClean="0"/>
              <a:t>db</a:t>
            </a:r>
            <a:r>
              <a:rPr lang="en-US" dirty="0" smtClean="0"/>
              <a:t>]</a:t>
            </a:r>
            <a:r>
              <a:rPr lang="sr-Latn-RS" dirty="0" smtClean="0"/>
              <a:t> </a:t>
            </a:r>
            <a:r>
              <a:rPr lang="en-US" dirty="0" smtClean="0"/>
              <a:t>=</a:t>
            </a:r>
            <a:r>
              <a:rPr lang="sr-Latn-RS" dirty="0" smtClean="0"/>
              <a:t> subjektivna jačina</a:t>
            </a:r>
            <a:r>
              <a:rPr lang="en-US" dirty="0" smtClean="0"/>
              <a:t> [</a:t>
            </a:r>
            <a:r>
              <a:rPr lang="sr-Latn-RS" i="1" dirty="0" smtClean="0"/>
              <a:t>fon</a:t>
            </a:r>
            <a:r>
              <a:rPr lang="en-US" dirty="0" smtClean="0"/>
              <a:t>]</a:t>
            </a:r>
          </a:p>
          <a:p>
            <a:r>
              <a:rPr lang="sr-Latn-RS" dirty="0" smtClean="0"/>
              <a:t>Veza se određuje eksperimentalno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Subjektivna jačina zvuka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Izofonske linije po Flečeru i Mansonu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95578" y="2133600"/>
            <a:ext cx="7819822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Subjektivna jačina zvuka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6096000"/>
            <a:ext cx="7498080" cy="609600"/>
          </a:xfrm>
        </p:spPr>
        <p:txBody>
          <a:bodyPr>
            <a:normAutofit/>
          </a:bodyPr>
          <a:lstStyle/>
          <a:p>
            <a:r>
              <a:rPr lang="sr-Latn-RS" sz="2800" dirty="0" smtClean="0"/>
              <a:t>Prosečne subjektivne jačine pojedinih vrsta buke</a:t>
            </a:r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799" y="1457528"/>
            <a:ext cx="8041005" cy="4562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Akustika prostorija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Trajanje sloga: 0.1 s</a:t>
            </a:r>
          </a:p>
          <a:p>
            <a:r>
              <a:rPr lang="sr-Latn-RS" dirty="0" smtClean="0"/>
              <a:t>Brzina zvuka u vazduhu: c </a:t>
            </a:r>
            <a:r>
              <a:rPr lang="sr-Latn-RS" dirty="0" smtClean="0">
                <a:latin typeface="Arial"/>
                <a:cs typeface="Arial"/>
              </a:rPr>
              <a:t>≈ 340 m/s</a:t>
            </a:r>
            <a:endParaRPr lang="sr-Latn-RS" dirty="0" smtClean="0"/>
          </a:p>
          <a:p>
            <a:r>
              <a:rPr lang="sr-Latn-RS" dirty="0" smtClean="0"/>
              <a:t>Rastojanje prepreke </a:t>
            </a:r>
            <a:r>
              <a:rPr lang="sr-Latn-RS" dirty="0" smtClean="0">
                <a:latin typeface="Arial"/>
                <a:cs typeface="Arial"/>
              </a:rPr>
              <a:t>&lt; ≈17 m → jek</a:t>
            </a:r>
          </a:p>
          <a:p>
            <a:r>
              <a:rPr lang="sr-Latn-RS" dirty="0" smtClean="0"/>
              <a:t>Rastojanje prepreke </a:t>
            </a:r>
            <a:r>
              <a:rPr lang="sr-Latn-RS" dirty="0" smtClean="0">
                <a:latin typeface="Arial"/>
                <a:cs typeface="Arial"/>
              </a:rPr>
              <a:t>&gt; ≈17 m → odjek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Akustika prostorija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Zatvorena prostorija sa krutim zidovima</a:t>
            </a:r>
          </a:p>
          <a:p>
            <a:r>
              <a:rPr lang="sr-Latn-RS" dirty="0" smtClean="0"/>
              <a:t>Paralelopiped dimenzija: l</a:t>
            </a:r>
            <a:r>
              <a:rPr lang="sr-Latn-RS" baseline="-25000" dirty="0" smtClean="0"/>
              <a:t>x</a:t>
            </a:r>
            <a:r>
              <a:rPr lang="sr-Latn-RS" dirty="0" smtClean="0"/>
              <a:t>, l</a:t>
            </a:r>
            <a:r>
              <a:rPr lang="sr-Latn-RS" baseline="-25000" dirty="0" smtClean="0"/>
              <a:t>y</a:t>
            </a:r>
            <a:r>
              <a:rPr lang="sr-Latn-RS" dirty="0" smtClean="0"/>
              <a:t>, l</a:t>
            </a:r>
            <a:r>
              <a:rPr lang="sr-Latn-RS" baseline="-25000" dirty="0" smtClean="0"/>
              <a:t>z</a:t>
            </a:r>
          </a:p>
          <a:p>
            <a:pPr>
              <a:spcAft>
                <a:spcPts val="5000"/>
              </a:spcAft>
            </a:pPr>
            <a:r>
              <a:rPr lang="sr-Latn-RS" dirty="0" smtClean="0"/>
              <a:t>Zvučni talas se može opisati jednačinom:</a:t>
            </a:r>
          </a:p>
          <a:p>
            <a:r>
              <a:rPr lang="sr-Latn-RS" dirty="0" smtClean="0"/>
              <a:t>Sledi: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3293757"/>
            <a:ext cx="7848600" cy="363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63700" y="4343400"/>
            <a:ext cx="35179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947</TotalTime>
  <Words>800</Words>
  <Application>Microsoft Office PowerPoint</Application>
  <PresentationFormat>On-screen Show (4:3)</PresentationFormat>
  <Paragraphs>148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2" baseType="lpstr">
      <vt:lpstr>Arial</vt:lpstr>
      <vt:lpstr>Corbel</vt:lpstr>
      <vt:lpstr>Gill Sans MT</vt:lpstr>
      <vt:lpstr>Verdana</vt:lpstr>
      <vt:lpstr>Wingdings 2</vt:lpstr>
      <vt:lpstr>Solstice</vt:lpstr>
      <vt:lpstr>Glava 2 - Akustika</vt:lpstr>
      <vt:lpstr>Intenzitet zvuka</vt:lpstr>
      <vt:lpstr>Nivo zvuka</vt:lpstr>
      <vt:lpstr>Nivo zvuka</vt:lpstr>
      <vt:lpstr>Subjektivna jačina zvuka</vt:lpstr>
      <vt:lpstr>Subjektivna jačina zvuka</vt:lpstr>
      <vt:lpstr>Subjektivna jačina zvuka</vt:lpstr>
      <vt:lpstr>Akustika prostorija</vt:lpstr>
      <vt:lpstr>Akustika prostorija</vt:lpstr>
      <vt:lpstr>Akustika prostorija</vt:lpstr>
      <vt:lpstr>Apsorpcija zvuka</vt:lpstr>
      <vt:lpstr>PowerPoint Presentation</vt:lpstr>
      <vt:lpstr>Reverberacija</vt:lpstr>
      <vt:lpstr>Reverberacija</vt:lpstr>
      <vt:lpstr>Reverberacija</vt:lpstr>
      <vt:lpstr>Apsorberi zvuka</vt:lpstr>
      <vt:lpstr>Apsorberi zvuka</vt:lpstr>
      <vt:lpstr>Apsorberi zvuka</vt:lpstr>
      <vt:lpstr>Apsorberi zvuka</vt:lpstr>
      <vt:lpstr>Buka</vt:lpstr>
      <vt:lpstr>Izvori buke</vt:lpstr>
      <vt:lpstr>Tri načina borbe protiv buke:</vt:lpstr>
      <vt:lpstr>Karakteristike buke</vt:lpstr>
      <vt:lpstr>PowerPoint Presentation</vt:lpstr>
      <vt:lpstr>Prihvatljivi nivoi buke</vt:lpstr>
      <vt:lpstr>PowerPoint Presentation</vt:lpstr>
      <vt:lpstr>PowerPoint Presentation</vt:lpstr>
      <vt:lpstr>Izolaciona moć materijala</vt:lpstr>
      <vt:lpstr>Fleksioni talasi</vt:lpstr>
      <vt:lpstr>Efekat koincidencije</vt:lpstr>
      <vt:lpstr>Efekat koincidencije</vt:lpstr>
      <vt:lpstr>Akustička izolovanost prostorije</vt:lpstr>
      <vt:lpstr>Ultrazvuk</vt:lpstr>
      <vt:lpstr>Primena ultrazvuka</vt:lpstr>
      <vt:lpstr>Primena ultrazvuka</vt:lpstr>
      <vt:lpstr>Štetna dejstva ultrazvuka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Glava 2 - Akustika</dc:title>
  <dc:creator>Milos</dc:creator>
  <cp:lastModifiedBy>Jugic</cp:lastModifiedBy>
  <cp:revision>55</cp:revision>
  <dcterms:created xsi:type="dcterms:W3CDTF">2016-11-30T09:45:20Z</dcterms:created>
  <dcterms:modified xsi:type="dcterms:W3CDTF">2018-02-23T06:56:13Z</dcterms:modified>
</cp:coreProperties>
</file>