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985BF7-80CC-480D-AE89-03FDC0B620F4}" type="datetimeFigureOut">
              <a:rPr lang="en-US" smtClean="0"/>
              <a:pPr/>
              <a:t>5/5/2020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32B56DD-B87F-4AC7-A597-FD9DBED2FFF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985BF7-80CC-480D-AE89-03FDC0B620F4}"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2B56DD-B87F-4AC7-A597-FD9DBED2FF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985BF7-80CC-480D-AE89-03FDC0B620F4}"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2B56DD-B87F-4AC7-A597-FD9DBED2FF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985BF7-80CC-480D-AE89-03FDC0B620F4}" type="datetimeFigureOut">
              <a:rPr lang="en-US" smtClean="0"/>
              <a:pPr/>
              <a:t>5/5/2020</a:t>
            </a:fld>
            <a:endParaRPr lang="en-US"/>
          </a:p>
        </p:txBody>
      </p:sp>
      <p:sp>
        <p:nvSpPr>
          <p:cNvPr id="9" name="Slide Number Placeholder 8"/>
          <p:cNvSpPr>
            <a:spLocks noGrp="1"/>
          </p:cNvSpPr>
          <p:nvPr>
            <p:ph type="sldNum" sz="quarter" idx="15"/>
          </p:nvPr>
        </p:nvSpPr>
        <p:spPr/>
        <p:txBody>
          <a:bodyPr rtlCol="0"/>
          <a:lstStyle/>
          <a:p>
            <a:fld id="{432B56DD-B87F-4AC7-A597-FD9DBED2FFF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985BF7-80CC-480D-AE89-03FDC0B620F4}" type="datetimeFigureOut">
              <a:rPr lang="en-US" smtClean="0"/>
              <a:pPr/>
              <a:t>5/5/2020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32B56DD-B87F-4AC7-A597-FD9DBED2FFF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985BF7-80CC-480D-AE89-03FDC0B620F4}"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2B56DD-B87F-4AC7-A597-FD9DBED2FFF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985BF7-80CC-480D-AE89-03FDC0B620F4}" type="datetimeFigureOut">
              <a:rPr lang="en-US" smtClean="0"/>
              <a:pPr/>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2B56DD-B87F-4AC7-A597-FD9DBED2FFF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985BF7-80CC-480D-AE89-03FDC0B620F4}" type="datetimeFigureOut">
              <a:rPr lang="en-US" smtClean="0"/>
              <a:pPr/>
              <a:t>5/5/2020</a:t>
            </a:fld>
            <a:endParaRPr lang="en-US"/>
          </a:p>
        </p:txBody>
      </p:sp>
      <p:sp>
        <p:nvSpPr>
          <p:cNvPr id="7" name="Slide Number Placeholder 6"/>
          <p:cNvSpPr>
            <a:spLocks noGrp="1"/>
          </p:cNvSpPr>
          <p:nvPr>
            <p:ph type="sldNum" sz="quarter" idx="11"/>
          </p:nvPr>
        </p:nvSpPr>
        <p:spPr/>
        <p:txBody>
          <a:bodyPr rtlCol="0"/>
          <a:lstStyle/>
          <a:p>
            <a:fld id="{432B56DD-B87F-4AC7-A597-FD9DBED2FFF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985BF7-80CC-480D-AE89-03FDC0B620F4}" type="datetimeFigureOut">
              <a:rPr lang="en-US" smtClean="0"/>
              <a:pPr/>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2B56DD-B87F-4AC7-A597-FD9DBED2FF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985BF7-80CC-480D-AE89-03FDC0B620F4}" type="datetimeFigureOut">
              <a:rPr lang="en-US" smtClean="0"/>
              <a:pPr/>
              <a:t>5/5/2020</a:t>
            </a:fld>
            <a:endParaRPr lang="en-US"/>
          </a:p>
        </p:txBody>
      </p:sp>
      <p:sp>
        <p:nvSpPr>
          <p:cNvPr id="22" name="Slide Number Placeholder 21"/>
          <p:cNvSpPr>
            <a:spLocks noGrp="1"/>
          </p:cNvSpPr>
          <p:nvPr>
            <p:ph type="sldNum" sz="quarter" idx="15"/>
          </p:nvPr>
        </p:nvSpPr>
        <p:spPr/>
        <p:txBody>
          <a:bodyPr rtlCol="0"/>
          <a:lstStyle/>
          <a:p>
            <a:fld id="{432B56DD-B87F-4AC7-A597-FD9DBED2FFF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985BF7-80CC-480D-AE89-03FDC0B620F4}" type="datetimeFigureOut">
              <a:rPr lang="en-US" smtClean="0"/>
              <a:pPr/>
              <a:t>5/5/2020</a:t>
            </a:fld>
            <a:endParaRPr lang="en-US"/>
          </a:p>
        </p:txBody>
      </p:sp>
      <p:sp>
        <p:nvSpPr>
          <p:cNvPr id="18" name="Slide Number Placeholder 17"/>
          <p:cNvSpPr>
            <a:spLocks noGrp="1"/>
          </p:cNvSpPr>
          <p:nvPr>
            <p:ph type="sldNum" sz="quarter" idx="11"/>
          </p:nvPr>
        </p:nvSpPr>
        <p:spPr/>
        <p:txBody>
          <a:bodyPr rtlCol="0"/>
          <a:lstStyle/>
          <a:p>
            <a:fld id="{432B56DD-B87F-4AC7-A597-FD9DBED2FFF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985BF7-80CC-480D-AE89-03FDC0B620F4}" type="datetimeFigureOut">
              <a:rPr lang="en-US" smtClean="0"/>
              <a:pPr/>
              <a:t>5/5/2020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32B56DD-B87F-4AC7-A597-FD9DBED2FF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1524000"/>
            <a:ext cx="6172200" cy="1894362"/>
          </a:xfrm>
        </p:spPr>
        <p:txBody>
          <a:bodyPr/>
          <a:lstStyle/>
          <a:p>
            <a:pPr algn="ctr"/>
            <a:r>
              <a:rPr lang="en-US" dirty="0" smtClean="0">
                <a:solidFill>
                  <a:schemeClr val="tx1"/>
                </a:solidFill>
                <a:latin typeface="Arial" pitchFamily="34" charset="0"/>
                <a:cs typeface="Arial" pitchFamily="34" charset="0"/>
              </a:rPr>
              <a:t>PROJEKTOVANJE REKONSTRUKCIJE </a:t>
            </a:r>
            <a:r>
              <a:rPr lang="sr-Latn-RS" dirty="0" smtClean="0">
                <a:solidFill>
                  <a:schemeClr val="tx1"/>
                </a:solidFill>
                <a:latin typeface="Arial" pitchFamily="34" charset="0"/>
                <a:cs typeface="Arial" pitchFamily="34" charset="0"/>
              </a:rPr>
              <a:t>ŽELEZNIČKE PRUGE</a:t>
            </a:r>
            <a:endParaRPr lang="en-US" dirty="0">
              <a:solidFill>
                <a:schemeClr val="tx1"/>
              </a:solidFill>
              <a:latin typeface="Arial" pitchFamily="34" charset="0"/>
              <a:cs typeface="Arial" pitchFamily="34" charset="0"/>
            </a:endParaRPr>
          </a:p>
        </p:txBody>
      </p:sp>
      <p:sp>
        <p:nvSpPr>
          <p:cNvPr id="3" name="Subtitle 2"/>
          <p:cNvSpPr>
            <a:spLocks noGrp="1"/>
          </p:cNvSpPr>
          <p:nvPr>
            <p:ph type="subTitle" idx="1"/>
          </p:nvPr>
        </p:nvSpPr>
        <p:spPr/>
        <p:txBody>
          <a:bodyPr>
            <a:normAutofit/>
          </a:bodyPr>
          <a:lstStyle/>
          <a:p>
            <a:pPr algn="r"/>
            <a:r>
              <a:rPr lang="sr-Latn-RS" sz="2800" dirty="0" smtClean="0">
                <a:solidFill>
                  <a:schemeClr val="tx1"/>
                </a:solidFill>
                <a:latin typeface="Arial" pitchFamily="34" charset="0"/>
                <a:cs typeface="Arial" pitchFamily="34" charset="0"/>
              </a:rPr>
              <a:t>06.05.2020.</a:t>
            </a:r>
            <a:endParaRPr lang="en-US" sz="2800" dirty="0">
              <a:solidFill>
                <a:schemeClr val="tx1"/>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77200" cy="868362"/>
          </a:xfrm>
        </p:spPr>
        <p:txBody>
          <a:bodyPr>
            <a:normAutofit/>
          </a:bodyPr>
          <a:lstStyle/>
          <a:p>
            <a:r>
              <a:rPr lang="sr-Latn-RS" sz="2800" dirty="0" smtClean="0">
                <a:latin typeface="Arial" pitchFamily="34" charset="0"/>
                <a:cs typeface="Arial" pitchFamily="34" charset="0"/>
              </a:rPr>
              <a:t>INŽENJERSKO-GEOLOŠKA ISPITIVANJA</a:t>
            </a:r>
            <a:endParaRPr lang="en-US" sz="2800" dirty="0"/>
          </a:p>
        </p:txBody>
      </p:sp>
      <p:sp>
        <p:nvSpPr>
          <p:cNvPr id="3" name="Content Placeholder 2"/>
          <p:cNvSpPr>
            <a:spLocks noGrp="1"/>
          </p:cNvSpPr>
          <p:nvPr>
            <p:ph sz="quarter" idx="1"/>
          </p:nvPr>
        </p:nvSpPr>
        <p:spPr>
          <a:xfrm>
            <a:off x="304800" y="1600200"/>
            <a:ext cx="8153400" cy="4873752"/>
          </a:xfrm>
        </p:spPr>
        <p:txBody>
          <a:bodyPr>
            <a:normAutofit/>
          </a:bodyPr>
          <a:lstStyle/>
          <a:p>
            <a:pPr algn="just">
              <a:buNone/>
            </a:pPr>
            <a:r>
              <a:rPr lang="sr-Latn-RS" sz="2800" dirty="0" smtClean="0">
                <a:latin typeface="Arial" pitchFamily="34" charset="0"/>
                <a:cs typeface="Arial" pitchFamily="34" charset="0"/>
              </a:rPr>
              <a:t>		Kod rekonstrukcije i u slučaju neznatnog odstupanja od postojeće trase  gde su relativno poznate karakteristike terena, treba obratiti pažnju na poznata problematična mesta.  Rešenje za takve probleme treba predvideti kod rekonstrukcije jer je to jedini način da saobraćajnica duže traje.</a:t>
            </a:r>
          </a:p>
          <a:p>
            <a:pPr algn="just">
              <a:buNone/>
            </a:pPr>
            <a:r>
              <a:rPr lang="sr-Latn-RS" sz="2800" dirty="0" smtClean="0">
                <a:latin typeface="Arial" pitchFamily="34" charset="0"/>
                <a:cs typeface="Arial" pitchFamily="34" charset="0"/>
              </a:rPr>
              <a:t>		Pri znatnom odstupanju rekonstruisane pruge od postojeće, teren se ispituje kao kod novoprojektovanih pruga.</a:t>
            </a:r>
            <a:endParaRPr lang="en-US" sz="28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sr-Latn-RS" sz="2800" dirty="0" smtClean="0">
                <a:latin typeface="Arial" pitchFamily="34" charset="0"/>
                <a:cs typeface="Arial" pitchFamily="34" charset="0"/>
              </a:rPr>
              <a:t>IZRADA GLAVNOG PROJEKTA</a:t>
            </a:r>
            <a:endParaRPr lang="en-US" sz="2800" dirty="0">
              <a:latin typeface="Arial" pitchFamily="34" charset="0"/>
              <a:cs typeface="Arial" pitchFamily="34" charset="0"/>
            </a:endParaRPr>
          </a:p>
        </p:txBody>
      </p:sp>
      <p:sp>
        <p:nvSpPr>
          <p:cNvPr id="3" name="Content Placeholder 2"/>
          <p:cNvSpPr>
            <a:spLocks noGrp="1"/>
          </p:cNvSpPr>
          <p:nvPr>
            <p:ph sz="quarter" idx="1"/>
          </p:nvPr>
        </p:nvSpPr>
        <p:spPr>
          <a:xfrm>
            <a:off x="457200" y="1600200"/>
            <a:ext cx="7772400" cy="4873752"/>
          </a:xfrm>
        </p:spPr>
        <p:txBody>
          <a:bodyPr>
            <a:normAutofit/>
          </a:bodyPr>
          <a:lstStyle/>
          <a:p>
            <a:pPr algn="just">
              <a:buNone/>
            </a:pPr>
            <a:r>
              <a:rPr lang="sr-Latn-RS" sz="2800" dirty="0" smtClean="0">
                <a:latin typeface="Arial" pitchFamily="34" charset="0"/>
                <a:cs typeface="Arial" pitchFamily="34" charset="0"/>
              </a:rPr>
              <a:t>		To je detaljan plan za izvođenje radova.  Dosta je sličan glavnom projektu izgradnje novih pruga (operacije na terenu i u birou, kao i sastav elaborata). Razlikuje se prema </a:t>
            </a:r>
            <a:r>
              <a:rPr lang="sr-Latn-RS" sz="2800" dirty="0" smtClean="0">
                <a:latin typeface="Arial" pitchFamily="34" charset="0"/>
                <a:cs typeface="Arial" pitchFamily="34" charset="0"/>
              </a:rPr>
              <a:t>uzdužnom profilu </a:t>
            </a:r>
            <a:r>
              <a:rPr lang="sr-Latn-RS" sz="2800" dirty="0" smtClean="0">
                <a:latin typeface="Arial" pitchFamily="34" charset="0"/>
                <a:cs typeface="Arial" pitchFamily="34" charset="0"/>
              </a:rPr>
              <a:t>jer se kod uzdužnog vezujemo za kote GIŠ-a. </a:t>
            </a:r>
          </a:p>
          <a:p>
            <a:pPr algn="just">
              <a:buNone/>
            </a:pPr>
            <a:r>
              <a:rPr lang="sr-Latn-RS" sz="2800" dirty="0" smtClean="0">
                <a:latin typeface="Arial" pitchFamily="34" charset="0"/>
                <a:cs typeface="Arial" pitchFamily="34" charset="0"/>
              </a:rPr>
              <a:t>		Mora da sadrži i vremenski plan zatvaranja pruge koji se slaže sa dinamičkim planom </a:t>
            </a:r>
            <a:r>
              <a:rPr lang="sr-Latn-RS" sz="2800" smtClean="0">
                <a:latin typeface="Arial" pitchFamily="34" charset="0"/>
                <a:cs typeface="Arial" pitchFamily="34" charset="0"/>
              </a:rPr>
              <a:t>izgradnje </a:t>
            </a:r>
            <a:r>
              <a:rPr lang="sr-Latn-RS" sz="2800" smtClean="0">
                <a:latin typeface="Arial" pitchFamily="34" charset="0"/>
                <a:cs typeface="Arial" pitchFamily="34" charset="0"/>
              </a:rPr>
              <a:t>rekonstrukcije.</a:t>
            </a:r>
            <a:endParaRPr lang="en-US" sz="28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2800" dirty="0" smtClean="0">
                <a:solidFill>
                  <a:schemeClr val="tx1"/>
                </a:solidFill>
                <a:latin typeface="Arial" pitchFamily="34" charset="0"/>
                <a:cs typeface="Arial" pitchFamily="34" charset="0"/>
              </a:rPr>
              <a:t>NAČINI ZA POVEĆANJE KAPACITETA POSTOJEĆIH PRUGA</a:t>
            </a:r>
            <a:endParaRPr lang="en-US" sz="2800"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a:xfrm>
            <a:off x="457200" y="1600200"/>
            <a:ext cx="7848600" cy="4873752"/>
          </a:xfrm>
        </p:spPr>
        <p:txBody>
          <a:bodyPr>
            <a:noAutofit/>
          </a:bodyPr>
          <a:lstStyle/>
          <a:p>
            <a:pPr algn="just">
              <a:buNone/>
            </a:pPr>
            <a:r>
              <a:rPr lang="sr-Latn-RS" dirty="0" smtClean="0">
                <a:latin typeface="Arial" pitchFamily="34" charset="0"/>
                <a:cs typeface="Arial" pitchFamily="34" charset="0"/>
              </a:rPr>
              <a:t>Mere za povećanje kapaciteta postojećih pruga su:</a:t>
            </a:r>
          </a:p>
          <a:p>
            <a:pPr algn="just">
              <a:buClrTx/>
              <a:buFontTx/>
              <a:buChar char="-"/>
            </a:pPr>
            <a:r>
              <a:rPr lang="en-US" b="1" dirty="0" smtClean="0">
                <a:latin typeface="Arial" pitchFamily="34" charset="0"/>
                <a:cs typeface="Arial" pitchFamily="34" charset="0"/>
              </a:rPr>
              <a:t>O</a:t>
            </a:r>
            <a:r>
              <a:rPr lang="sr-Latn-RS" b="1" dirty="0" smtClean="0">
                <a:latin typeface="Arial" pitchFamily="34" charset="0"/>
                <a:cs typeface="Arial" pitchFamily="34" charset="0"/>
              </a:rPr>
              <a:t>rganizaciono tehnićke mere </a:t>
            </a:r>
            <a:r>
              <a:rPr lang="sr-Latn-RS" dirty="0" smtClean="0">
                <a:latin typeface="Arial" pitchFamily="34" charset="0"/>
                <a:cs typeface="Arial" pitchFamily="34" charset="0"/>
              </a:rPr>
              <a:t>– podrazumevaju korišćenje postojećih rezervi i poboljšanju tehnološkog procesa. Nema velikih finansijskih izleta. </a:t>
            </a:r>
          </a:p>
          <a:p>
            <a:pPr algn="just">
              <a:buClrTx/>
              <a:buFontTx/>
              <a:buChar char="-"/>
            </a:pPr>
            <a:r>
              <a:rPr lang="en-US" b="1" dirty="0" smtClean="0">
                <a:latin typeface="Arial" pitchFamily="34" charset="0"/>
                <a:cs typeface="Arial" pitchFamily="34" charset="0"/>
              </a:rPr>
              <a:t>M</a:t>
            </a:r>
            <a:r>
              <a:rPr lang="sr-Latn-RS" b="1" dirty="0" smtClean="0">
                <a:latin typeface="Arial" pitchFamily="34" charset="0"/>
                <a:cs typeface="Arial" pitchFamily="34" charset="0"/>
              </a:rPr>
              <a:t>ere rekonstrukcije </a:t>
            </a:r>
            <a:r>
              <a:rPr lang="sr-Latn-RS" dirty="0" smtClean="0">
                <a:latin typeface="Arial" pitchFamily="34" charset="0"/>
                <a:cs typeface="Arial" pitchFamily="34" charset="0"/>
              </a:rPr>
              <a:t>– obuhvataju izgradnju automatskog pružnog bloka i uređaja za telekomunikaciju, ugradnja savremenih signalno-sigurnosnih uređaja, elektrifikaciju pruge, rekonstrukciju međustanica, povećanje osovinskog pritiska pruge, povećanje radijusa krivina i po potrebi promena trase pruge.</a:t>
            </a:r>
            <a:endParaRPr lang="en-US"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rmAutofit/>
          </a:bodyPr>
          <a:lstStyle/>
          <a:p>
            <a:r>
              <a:rPr lang="sr-Latn-RS" sz="2800" dirty="0" smtClean="0">
                <a:latin typeface="Arial" pitchFamily="34" charset="0"/>
                <a:cs typeface="Arial" pitchFamily="34" charset="0"/>
              </a:rPr>
              <a:t>NAJVAŽNIJE POSTAVKE KOD PROJEKTOVANJA REKONSTRUKCIJE</a:t>
            </a:r>
            <a:endParaRPr lang="en-US" sz="2800" dirty="0">
              <a:latin typeface="Arial" pitchFamily="34" charset="0"/>
              <a:cs typeface="Arial" pitchFamily="34" charset="0"/>
            </a:endParaRPr>
          </a:p>
        </p:txBody>
      </p:sp>
      <p:sp>
        <p:nvSpPr>
          <p:cNvPr id="3" name="Content Placeholder 2"/>
          <p:cNvSpPr>
            <a:spLocks noGrp="1"/>
          </p:cNvSpPr>
          <p:nvPr>
            <p:ph sz="quarter" idx="1"/>
          </p:nvPr>
        </p:nvSpPr>
        <p:spPr>
          <a:xfrm>
            <a:off x="304800" y="1371600"/>
            <a:ext cx="8077200" cy="5257800"/>
          </a:xfrm>
        </p:spPr>
        <p:txBody>
          <a:bodyPr/>
          <a:lstStyle/>
          <a:p>
            <a:pPr algn="just">
              <a:buNone/>
            </a:pPr>
            <a:r>
              <a:rPr lang="sr-Latn-RS" dirty="0" smtClean="0">
                <a:latin typeface="Arial" pitchFamily="34" charset="0"/>
                <a:cs typeface="Arial" pitchFamily="34" charset="0"/>
              </a:rPr>
              <a:t>	</a:t>
            </a:r>
            <a:r>
              <a:rPr lang="sr-Latn-RS" dirty="0" smtClean="0">
                <a:latin typeface="Arial" pitchFamily="34" charset="0"/>
                <a:cs typeface="Arial" pitchFamily="34" charset="0"/>
              </a:rPr>
              <a:t>	Projekat </a:t>
            </a:r>
            <a:r>
              <a:rPr lang="sr-Latn-RS" dirty="0" smtClean="0">
                <a:latin typeface="Arial" pitchFamily="34" charset="0"/>
                <a:cs typeface="Arial" pitchFamily="34" charset="0"/>
              </a:rPr>
              <a:t>rekonstrukcije treba da omogući neprekidno odvijanje saobraćaja za vreme svih etapa i ako je moguće zadržavanje postojećeg trupa pruge i veštačkih objekata u što većoj meri.</a:t>
            </a:r>
          </a:p>
          <a:p>
            <a:pPr algn="just">
              <a:buNone/>
            </a:pPr>
            <a:r>
              <a:rPr lang="sr-Latn-RS" dirty="0" smtClean="0">
                <a:latin typeface="Arial" pitchFamily="34" charset="0"/>
                <a:cs typeface="Arial" pitchFamily="34" charset="0"/>
              </a:rPr>
              <a:t>	</a:t>
            </a:r>
            <a:r>
              <a:rPr lang="sr-Latn-RS" b="1" dirty="0" smtClean="0">
                <a:latin typeface="Arial" pitchFamily="34" charset="0"/>
                <a:cs typeface="Arial" pitchFamily="34" charset="0"/>
              </a:rPr>
              <a:t>Projekat rekonstrukcije se sastoji iz:</a:t>
            </a:r>
          </a:p>
          <a:p>
            <a:pPr algn="just">
              <a:buClrTx/>
              <a:buFontTx/>
              <a:buChar char="-"/>
            </a:pPr>
            <a:r>
              <a:rPr lang="en-US" b="1" dirty="0" smtClean="0">
                <a:solidFill>
                  <a:srgbClr val="002060"/>
                </a:solidFill>
                <a:latin typeface="Arial" pitchFamily="34" charset="0"/>
                <a:cs typeface="Arial" pitchFamily="34" charset="0"/>
              </a:rPr>
              <a:t>P</a:t>
            </a:r>
            <a:r>
              <a:rPr lang="sr-Latn-RS" b="1" dirty="0" smtClean="0">
                <a:solidFill>
                  <a:srgbClr val="002060"/>
                </a:solidFill>
                <a:latin typeface="Arial" pitchFamily="34" charset="0"/>
                <a:cs typeface="Arial" pitchFamily="34" charset="0"/>
              </a:rPr>
              <a:t>rethodnih ekonomsko-tehničkih studija </a:t>
            </a:r>
            <a:r>
              <a:rPr lang="sr-Latn-RS" dirty="0" smtClean="0">
                <a:latin typeface="Arial" pitchFamily="34" charset="0"/>
                <a:cs typeface="Arial" pitchFamily="34" charset="0"/>
              </a:rPr>
              <a:t>– cilj rekonstrukcije, izbor tehničkih elemenata, etapnost i obim i ekonomska opravdanost rekonstrukcije.</a:t>
            </a:r>
          </a:p>
          <a:p>
            <a:pPr algn="just">
              <a:buClrTx/>
              <a:buFontTx/>
              <a:buChar char="-"/>
            </a:pPr>
            <a:r>
              <a:rPr lang="en-US" b="1" dirty="0" smtClean="0">
                <a:solidFill>
                  <a:srgbClr val="002060"/>
                </a:solidFill>
                <a:latin typeface="Arial" pitchFamily="34" charset="0"/>
                <a:cs typeface="Arial" pitchFamily="34" charset="0"/>
              </a:rPr>
              <a:t>G</a:t>
            </a:r>
            <a:r>
              <a:rPr lang="sr-Latn-RS" b="1" dirty="0" smtClean="0">
                <a:solidFill>
                  <a:srgbClr val="002060"/>
                </a:solidFill>
                <a:latin typeface="Arial" pitchFamily="34" charset="0"/>
                <a:cs typeface="Arial" pitchFamily="34" charset="0"/>
              </a:rPr>
              <a:t>lavnog projekta rekonstrukcije </a:t>
            </a:r>
            <a:r>
              <a:rPr lang="sr-Latn-RS" dirty="0" smtClean="0">
                <a:latin typeface="Arial" pitchFamily="34" charset="0"/>
                <a:cs typeface="Arial" pitchFamily="34" charset="0"/>
              </a:rPr>
              <a:t>– tehnička dokumentacija postojećeg stanja (situacija pruge i stanica, uzdužni profil i poprečni profili), projekti postojećih objekata na pruzi, nestabilna mesta, sam projekat rekonstrukcije.</a:t>
            </a:r>
            <a:endParaRPr lang="en-US"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2800" dirty="0" smtClean="0">
                <a:latin typeface="Arial" pitchFamily="34" charset="0"/>
                <a:cs typeface="Arial" pitchFamily="34" charset="0"/>
              </a:rPr>
              <a:t>PROJEKTOVANJE NIVELETE REKONSTRUISANE PRUGE</a:t>
            </a:r>
            <a:endParaRPr lang="en-US" sz="2800"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a:buNone/>
            </a:pPr>
            <a:endParaRPr lang="sr-Latn-RS" sz="2800" dirty="0" smtClean="0">
              <a:latin typeface="Arial" pitchFamily="34" charset="0"/>
              <a:cs typeface="Arial" pitchFamily="34" charset="0"/>
            </a:endParaRPr>
          </a:p>
          <a:p>
            <a:pPr algn="just">
              <a:buNone/>
            </a:pPr>
            <a:r>
              <a:rPr lang="sr-Latn-RS" sz="2800" dirty="0" smtClean="0">
                <a:latin typeface="Arial" pitchFamily="34" charset="0"/>
                <a:cs typeface="Arial" pitchFamily="34" charset="0"/>
              </a:rPr>
              <a:t>		Kod rekonstrukcije, vezujemo se za gornju ivicu šine (GIŠ) a ne za planum. Niveleta će pratiti sve uslove vezane za nagib u odnosu na krivine, odgovarajuća mesta za prelom, neophodnu debljinu zastora itd. Po mogućstvu zadržati niveletu na mostovima bez zastora i u tunelima.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1143000"/>
          </a:xfrm>
        </p:spPr>
        <p:txBody>
          <a:bodyPr>
            <a:normAutofit/>
          </a:bodyPr>
          <a:lstStyle/>
          <a:p>
            <a:r>
              <a:rPr lang="sr-Latn-RS" sz="2800" dirty="0" smtClean="0">
                <a:latin typeface="Arial" pitchFamily="34" charset="0"/>
                <a:cs typeface="Arial" pitchFamily="34" charset="0"/>
              </a:rPr>
              <a:t>PROJEKTOVANJE PRESEKA TRUPA PRUGE</a:t>
            </a:r>
            <a:endParaRPr lang="en-US" sz="2800" dirty="0">
              <a:latin typeface="Arial" pitchFamily="34" charset="0"/>
              <a:cs typeface="Arial" pitchFamily="34" charset="0"/>
            </a:endParaRPr>
          </a:p>
        </p:txBody>
      </p:sp>
      <p:sp>
        <p:nvSpPr>
          <p:cNvPr id="3" name="Content Placeholder 2"/>
          <p:cNvSpPr>
            <a:spLocks noGrp="1"/>
          </p:cNvSpPr>
          <p:nvPr>
            <p:ph sz="quarter" idx="1"/>
          </p:nvPr>
        </p:nvSpPr>
        <p:spPr>
          <a:xfrm>
            <a:off x="533400" y="1447800"/>
            <a:ext cx="7543800" cy="4873752"/>
          </a:xfrm>
        </p:spPr>
        <p:txBody>
          <a:bodyPr/>
          <a:lstStyle/>
          <a:p>
            <a:pPr algn="just">
              <a:buNone/>
            </a:pPr>
            <a:r>
              <a:rPr lang="sr-Latn-RS" dirty="0" smtClean="0">
                <a:latin typeface="Arial" pitchFamily="34" charset="0"/>
                <a:cs typeface="Arial" pitchFamily="34" charset="0"/>
              </a:rPr>
              <a:t>		Prikazaćemo nekoliko tipskih rešenja koji se </a:t>
            </a:r>
            <a:r>
              <a:rPr lang="sr-Latn-RS" dirty="0" smtClean="0">
                <a:latin typeface="Arial" pitchFamily="34" charset="0"/>
                <a:cs typeface="Arial" pitchFamily="34" charset="0"/>
              </a:rPr>
              <a:t>javljaju </a:t>
            </a:r>
            <a:r>
              <a:rPr lang="sr-Latn-RS" dirty="0" smtClean="0">
                <a:latin typeface="Arial" pitchFamily="34" charset="0"/>
                <a:cs typeface="Arial" pitchFamily="34" charset="0"/>
              </a:rPr>
              <a:t>kod rekonstruisanja pruge.</a:t>
            </a:r>
          </a:p>
          <a:p>
            <a:pPr algn="just">
              <a:buNone/>
            </a:pPr>
            <a:r>
              <a:rPr lang="sr-Latn-RS" dirty="0" smtClean="0">
                <a:latin typeface="Arial" pitchFamily="34" charset="0"/>
                <a:cs typeface="Arial" pitchFamily="34" charset="0"/>
              </a:rPr>
              <a:t>		Na sledećoj slici je primer malog izdizanja GIŠ-a.  Potrebno je da minimalna širina bankine iznosi 20cm.</a:t>
            </a:r>
            <a:endParaRPr lang="en-US" dirty="0">
              <a:latin typeface="Arial" pitchFamily="34" charset="0"/>
              <a:cs typeface="Arial" pitchFamily="34" charset="0"/>
            </a:endParaRPr>
          </a:p>
        </p:txBody>
      </p:sp>
      <p:pic>
        <p:nvPicPr>
          <p:cNvPr id="4" name="Picture 3" descr="malo izdizanje.jpg"/>
          <p:cNvPicPr>
            <a:picLocks noChangeAspect="1"/>
          </p:cNvPicPr>
          <p:nvPr/>
        </p:nvPicPr>
        <p:blipFill>
          <a:blip r:embed="rId2"/>
          <a:stretch>
            <a:fillRect/>
          </a:stretch>
        </p:blipFill>
        <p:spPr>
          <a:xfrm>
            <a:off x="457200" y="3505200"/>
            <a:ext cx="7620000" cy="250536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sr-Latn-RS" sz="2800" dirty="0" smtClean="0">
                <a:latin typeface="Arial" pitchFamily="34" charset="0"/>
                <a:cs typeface="Arial" pitchFamily="34" charset="0"/>
              </a:rPr>
              <a:t>PROJEKTOVANJE PRESEKA TRUPA PRUGE</a:t>
            </a:r>
            <a:endParaRPr lang="en-US" sz="2800" dirty="0"/>
          </a:p>
        </p:txBody>
      </p:sp>
      <p:sp>
        <p:nvSpPr>
          <p:cNvPr id="3" name="Content Placeholder 2"/>
          <p:cNvSpPr>
            <a:spLocks noGrp="1"/>
          </p:cNvSpPr>
          <p:nvPr>
            <p:ph sz="quarter" idx="1"/>
          </p:nvPr>
        </p:nvSpPr>
        <p:spPr/>
        <p:txBody>
          <a:bodyPr>
            <a:normAutofit/>
          </a:bodyPr>
          <a:lstStyle/>
          <a:p>
            <a:pPr algn="just">
              <a:buNone/>
            </a:pPr>
            <a:r>
              <a:rPr lang="sr-Latn-RS" sz="2800" dirty="0" smtClean="0">
                <a:latin typeface="Arial" pitchFamily="34" charset="0"/>
                <a:cs typeface="Arial" pitchFamily="34" charset="0"/>
              </a:rPr>
              <a:t>		Kod većeg izdizanja GIŠ-a treba uraditi proširenje trupa sa obe strane.</a:t>
            </a:r>
            <a:endParaRPr lang="en-US" sz="2800" dirty="0">
              <a:latin typeface="Arial" pitchFamily="34" charset="0"/>
              <a:cs typeface="Arial" pitchFamily="34" charset="0"/>
            </a:endParaRPr>
          </a:p>
        </p:txBody>
      </p:sp>
      <p:pic>
        <p:nvPicPr>
          <p:cNvPr id="4" name="Picture 3" descr="veće izdizanje.jpg"/>
          <p:cNvPicPr>
            <a:picLocks noChangeAspect="1"/>
          </p:cNvPicPr>
          <p:nvPr/>
        </p:nvPicPr>
        <p:blipFill>
          <a:blip r:embed="rId2"/>
          <a:stretch>
            <a:fillRect/>
          </a:stretch>
        </p:blipFill>
        <p:spPr>
          <a:xfrm>
            <a:off x="1295400" y="2743200"/>
            <a:ext cx="6400800" cy="360757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838200"/>
          </a:xfrm>
        </p:spPr>
        <p:txBody>
          <a:bodyPr>
            <a:normAutofit/>
          </a:bodyPr>
          <a:lstStyle/>
          <a:p>
            <a:r>
              <a:rPr lang="sr-Latn-RS" sz="2800" dirty="0" smtClean="0">
                <a:latin typeface="Arial" pitchFamily="34" charset="0"/>
                <a:cs typeface="Arial" pitchFamily="34" charset="0"/>
              </a:rPr>
              <a:t>PROJEKTOVANJE PRESEKA TRUPA PRUGE</a:t>
            </a:r>
            <a:endParaRPr lang="en-US" sz="2800" dirty="0"/>
          </a:p>
        </p:txBody>
      </p:sp>
      <p:sp>
        <p:nvSpPr>
          <p:cNvPr id="3" name="Content Placeholder 2"/>
          <p:cNvSpPr>
            <a:spLocks noGrp="1"/>
          </p:cNvSpPr>
          <p:nvPr>
            <p:ph sz="quarter" idx="1"/>
          </p:nvPr>
        </p:nvSpPr>
        <p:spPr>
          <a:xfrm>
            <a:off x="228600" y="1371600"/>
            <a:ext cx="8153400" cy="4873752"/>
          </a:xfrm>
        </p:spPr>
        <p:txBody>
          <a:bodyPr>
            <a:normAutofit/>
          </a:bodyPr>
          <a:lstStyle/>
          <a:p>
            <a:pPr algn="just">
              <a:buNone/>
            </a:pPr>
            <a:r>
              <a:rPr lang="sr-Latn-RS" sz="2800" dirty="0" smtClean="0">
                <a:latin typeface="Arial" pitchFamily="34" charset="0"/>
                <a:cs typeface="Arial" pitchFamily="34" charset="0"/>
              </a:rPr>
              <a:t>		U slučaju većeg izdizanja gde osovina ostaje na istom mestu koristi se sedeći sistem, prikazan na slici. Radovi su prikazani etapno </a:t>
            </a:r>
            <a:r>
              <a:rPr lang="sr-Latn-RS" sz="2800" dirty="0" smtClean="0">
                <a:latin typeface="Arial" pitchFamily="34" charset="0"/>
                <a:cs typeface="Arial" pitchFamily="34" charset="0"/>
              </a:rPr>
              <a:t>brojevima.</a:t>
            </a:r>
            <a:endParaRPr lang="en-US" sz="2800" dirty="0">
              <a:latin typeface="Arial" pitchFamily="34" charset="0"/>
              <a:cs typeface="Arial" pitchFamily="34" charset="0"/>
            </a:endParaRPr>
          </a:p>
        </p:txBody>
      </p:sp>
      <p:pic>
        <p:nvPicPr>
          <p:cNvPr id="4" name="Picture 3" descr="veliko izdizanje.jpg"/>
          <p:cNvPicPr>
            <a:picLocks noChangeAspect="1"/>
          </p:cNvPicPr>
          <p:nvPr/>
        </p:nvPicPr>
        <p:blipFill>
          <a:blip r:embed="rId2"/>
          <a:stretch>
            <a:fillRect/>
          </a:stretch>
        </p:blipFill>
        <p:spPr>
          <a:xfrm>
            <a:off x="914400" y="3124200"/>
            <a:ext cx="7086600" cy="322792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715962"/>
          </a:xfrm>
        </p:spPr>
        <p:txBody>
          <a:bodyPr>
            <a:normAutofit/>
          </a:bodyPr>
          <a:lstStyle/>
          <a:p>
            <a:r>
              <a:rPr lang="sr-Latn-RS" sz="2800" dirty="0" smtClean="0">
                <a:latin typeface="Arial" pitchFamily="34" charset="0"/>
                <a:cs typeface="Arial" pitchFamily="34" charset="0"/>
              </a:rPr>
              <a:t>PROJEKTOVANJE PRESEKA TRUPA PRUGE</a:t>
            </a:r>
            <a:endParaRPr lang="en-US" sz="2800" dirty="0"/>
          </a:p>
        </p:txBody>
      </p:sp>
      <p:sp>
        <p:nvSpPr>
          <p:cNvPr id="3" name="Content Placeholder 2"/>
          <p:cNvSpPr>
            <a:spLocks noGrp="1"/>
          </p:cNvSpPr>
          <p:nvPr>
            <p:ph sz="quarter" idx="1"/>
          </p:nvPr>
        </p:nvSpPr>
        <p:spPr>
          <a:xfrm>
            <a:off x="457200" y="1600200"/>
            <a:ext cx="7924800" cy="4873752"/>
          </a:xfrm>
        </p:spPr>
        <p:txBody>
          <a:bodyPr/>
          <a:lstStyle/>
          <a:p>
            <a:pPr algn="just">
              <a:buNone/>
            </a:pPr>
            <a:r>
              <a:rPr lang="sr-Latn-RS" dirty="0" smtClean="0">
                <a:latin typeface="Arial" pitchFamily="34" charset="0"/>
                <a:cs typeface="Arial" pitchFamily="34" charset="0"/>
              </a:rPr>
              <a:t>		</a:t>
            </a:r>
            <a:r>
              <a:rPr lang="sr-Latn-RS" sz="2800" dirty="0" smtClean="0">
                <a:latin typeface="Arial" pitchFamily="34" charset="0"/>
                <a:cs typeface="Arial" pitchFamily="34" charset="0"/>
              </a:rPr>
              <a:t>U slučaju većeg izdizanja gde osovina menja svoj položaj koristi se </a:t>
            </a:r>
            <a:r>
              <a:rPr lang="sr-Latn-RS" sz="2800" dirty="0" smtClean="0">
                <a:latin typeface="Arial" pitchFamily="34" charset="0"/>
                <a:cs typeface="Arial" pitchFamily="34" charset="0"/>
              </a:rPr>
              <a:t>sledeći </a:t>
            </a:r>
            <a:r>
              <a:rPr lang="sr-Latn-RS" sz="2800" dirty="0" smtClean="0">
                <a:latin typeface="Arial" pitchFamily="34" charset="0"/>
                <a:cs typeface="Arial" pitchFamily="34" charset="0"/>
              </a:rPr>
              <a:t>sistem, prikazan na slici. Radovi su prikazani etapno </a:t>
            </a:r>
            <a:r>
              <a:rPr lang="sr-Latn-RS" sz="2800" dirty="0" smtClean="0">
                <a:latin typeface="Arial" pitchFamily="34" charset="0"/>
                <a:cs typeface="Arial" pitchFamily="34" charset="0"/>
              </a:rPr>
              <a:t>brojevima.</a:t>
            </a:r>
            <a:endParaRPr lang="en-US" dirty="0" smtClean="0">
              <a:latin typeface="Arial" pitchFamily="34" charset="0"/>
              <a:cs typeface="Arial" pitchFamily="34" charset="0"/>
            </a:endParaRPr>
          </a:p>
          <a:p>
            <a:pPr>
              <a:buNone/>
            </a:pPr>
            <a:endParaRPr lang="en-US" dirty="0"/>
          </a:p>
        </p:txBody>
      </p:sp>
      <p:pic>
        <p:nvPicPr>
          <p:cNvPr id="4" name="Picture 3" descr="podignuto i malo pomereno.jpg"/>
          <p:cNvPicPr>
            <a:picLocks noChangeAspect="1"/>
          </p:cNvPicPr>
          <p:nvPr/>
        </p:nvPicPr>
        <p:blipFill>
          <a:blip r:embed="rId2" cstate="print"/>
          <a:stretch>
            <a:fillRect/>
          </a:stretch>
        </p:blipFill>
        <p:spPr>
          <a:xfrm>
            <a:off x="533400" y="3429000"/>
            <a:ext cx="7590064" cy="326956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a:bodyPr>
          <a:lstStyle/>
          <a:p>
            <a:r>
              <a:rPr lang="sr-Latn-RS" sz="2800" dirty="0" smtClean="0">
                <a:latin typeface="Arial" pitchFamily="34" charset="0"/>
                <a:cs typeface="Arial" pitchFamily="34" charset="0"/>
              </a:rPr>
              <a:t>PROJEKTOVANJE PRESEKA TRUPA PRUGE</a:t>
            </a:r>
            <a:endParaRPr lang="en-US" sz="2800" dirty="0"/>
          </a:p>
        </p:txBody>
      </p:sp>
      <p:sp>
        <p:nvSpPr>
          <p:cNvPr id="3" name="Content Placeholder 2"/>
          <p:cNvSpPr>
            <a:spLocks noGrp="1"/>
          </p:cNvSpPr>
          <p:nvPr>
            <p:ph sz="quarter" idx="1"/>
          </p:nvPr>
        </p:nvSpPr>
        <p:spPr>
          <a:xfrm>
            <a:off x="457200" y="1600200"/>
            <a:ext cx="7620000" cy="4873752"/>
          </a:xfrm>
        </p:spPr>
        <p:txBody>
          <a:bodyPr/>
          <a:lstStyle/>
          <a:p>
            <a:pPr algn="just">
              <a:buNone/>
            </a:pPr>
            <a:r>
              <a:rPr lang="sr-Latn-RS" dirty="0" smtClean="0"/>
              <a:t>	</a:t>
            </a:r>
            <a:r>
              <a:rPr lang="sr-Latn-RS" sz="2800" dirty="0" smtClean="0">
                <a:latin typeface="Arial" pitchFamily="34" charset="0"/>
                <a:cs typeface="Arial" pitchFamily="34" charset="0"/>
              </a:rPr>
              <a:t>	Za veće izmeštanje, radi se novi trup potpuno, za to vreme se saobraćaj nesmetano odvija po starom koloseku.</a:t>
            </a:r>
            <a:endParaRPr lang="en-US" dirty="0">
              <a:latin typeface="Arial" pitchFamily="34" charset="0"/>
              <a:cs typeface="Arial" pitchFamily="34" charset="0"/>
            </a:endParaRPr>
          </a:p>
        </p:txBody>
      </p:sp>
      <p:pic>
        <p:nvPicPr>
          <p:cNvPr id="4" name="Picture 3" descr="potpuno pomereno.jpg"/>
          <p:cNvPicPr>
            <a:picLocks noChangeAspect="1"/>
          </p:cNvPicPr>
          <p:nvPr/>
        </p:nvPicPr>
        <p:blipFill>
          <a:blip r:embed="rId2" cstate="print"/>
          <a:stretch>
            <a:fillRect/>
          </a:stretch>
        </p:blipFill>
        <p:spPr>
          <a:xfrm>
            <a:off x="838200" y="3352800"/>
            <a:ext cx="7239000" cy="3000765"/>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166</TotalTime>
  <Words>113</Words>
  <Application>Microsoft Office PowerPoint</Application>
  <PresentationFormat>On-screen Show (4:3)</PresentationFormat>
  <Paragraphs>31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PROJEKTOVANJE REKONSTRUKCIJE ŽELEZNIČKE PRUGE</vt:lpstr>
      <vt:lpstr>NAČINI ZA POVEĆANJE KAPACITETA POSTOJEĆIH PRUGA</vt:lpstr>
      <vt:lpstr>NAJVAŽNIJE POSTAVKE KOD PROJEKTOVANJA REKONSTRUKCIJE</vt:lpstr>
      <vt:lpstr>PROJEKTOVANJE NIVELETE REKONSTRUISANE PRUGE</vt:lpstr>
      <vt:lpstr>PROJEKTOVANJE PRESEKA TRUPA PRUGE</vt:lpstr>
      <vt:lpstr>PROJEKTOVANJE PRESEKA TRUPA PRUGE</vt:lpstr>
      <vt:lpstr>PROJEKTOVANJE PRESEKA TRUPA PRUGE</vt:lpstr>
      <vt:lpstr>PROJEKTOVANJE PRESEKA TRUPA PRUGE</vt:lpstr>
      <vt:lpstr>PROJEKTOVANJE PRESEKA TRUPA PRUGE</vt:lpstr>
      <vt:lpstr>INŽENJERSKO-GEOLOŠKA ISPITIVANJA</vt:lpstr>
      <vt:lpstr>IZRADA GLAVNOG PROJEKTA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PROJEKTOVANJE REKONSTRUKCIJE ŽELEZNIČKE PRUGE</dc:title>
  <dc:creator>dimitrijevic</dc:creator>
  <cp:lastModifiedBy>dimitrijevic</cp:lastModifiedBy>
  <cp:revision>27</cp:revision>
  <dcterms:created xsi:type="dcterms:W3CDTF">2020-05-04T16:39:57Z</dcterms:created>
  <dcterms:modified xsi:type="dcterms:W3CDTF">2020-05-05T20:27:24Z</dcterms:modified>
</cp:coreProperties>
</file>