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1"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F8ADA71-421D-4EBF-8A48-DA2315B92CFE}" type="datetimeFigureOut">
              <a:rPr lang="en-US" smtClean="0"/>
              <a:pPr/>
              <a:t>5/12/2020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6F4AF42-179B-4B70-B33A-4D9DAE3F5A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8ADA71-421D-4EBF-8A48-DA2315B92CFE}"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4AF42-179B-4B70-B33A-4D9DAE3F5A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8ADA71-421D-4EBF-8A48-DA2315B92CFE}"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4AF42-179B-4B70-B33A-4D9DAE3F5A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F8ADA71-421D-4EBF-8A48-DA2315B92CFE}" type="datetimeFigureOut">
              <a:rPr lang="en-US" smtClean="0"/>
              <a:pPr/>
              <a:t>5/12/2020</a:t>
            </a:fld>
            <a:endParaRPr lang="en-US"/>
          </a:p>
        </p:txBody>
      </p:sp>
      <p:sp>
        <p:nvSpPr>
          <p:cNvPr id="9" name="Slide Number Placeholder 8"/>
          <p:cNvSpPr>
            <a:spLocks noGrp="1"/>
          </p:cNvSpPr>
          <p:nvPr>
            <p:ph type="sldNum" sz="quarter" idx="15"/>
          </p:nvPr>
        </p:nvSpPr>
        <p:spPr/>
        <p:txBody>
          <a:bodyPr rtlCol="0"/>
          <a:lstStyle/>
          <a:p>
            <a:fld id="{C6F4AF42-179B-4B70-B33A-4D9DAE3F5ACC}"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F8ADA71-421D-4EBF-8A48-DA2315B92CFE}" type="datetimeFigureOut">
              <a:rPr lang="en-US" smtClean="0"/>
              <a:pPr/>
              <a:t>5/12/2020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6F4AF42-179B-4B70-B33A-4D9DAE3F5A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F8ADA71-421D-4EBF-8A48-DA2315B92CFE}"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F4AF42-179B-4B70-B33A-4D9DAE3F5AC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F8ADA71-421D-4EBF-8A48-DA2315B92CFE}"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F4AF42-179B-4B70-B33A-4D9DAE3F5ACC}"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F8ADA71-421D-4EBF-8A48-DA2315B92CFE}" type="datetimeFigureOut">
              <a:rPr lang="en-US" smtClean="0"/>
              <a:pPr/>
              <a:t>5/12/2020</a:t>
            </a:fld>
            <a:endParaRPr lang="en-US"/>
          </a:p>
        </p:txBody>
      </p:sp>
      <p:sp>
        <p:nvSpPr>
          <p:cNvPr id="7" name="Slide Number Placeholder 6"/>
          <p:cNvSpPr>
            <a:spLocks noGrp="1"/>
          </p:cNvSpPr>
          <p:nvPr>
            <p:ph type="sldNum" sz="quarter" idx="11"/>
          </p:nvPr>
        </p:nvSpPr>
        <p:spPr/>
        <p:txBody>
          <a:bodyPr rtlCol="0"/>
          <a:lstStyle/>
          <a:p>
            <a:fld id="{C6F4AF42-179B-4B70-B33A-4D9DAE3F5ACC}"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8ADA71-421D-4EBF-8A48-DA2315B92CFE}"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F4AF42-179B-4B70-B33A-4D9DAE3F5A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F8ADA71-421D-4EBF-8A48-DA2315B92CFE}" type="datetimeFigureOut">
              <a:rPr lang="en-US" smtClean="0"/>
              <a:pPr/>
              <a:t>5/12/2020</a:t>
            </a:fld>
            <a:endParaRPr lang="en-US"/>
          </a:p>
        </p:txBody>
      </p:sp>
      <p:sp>
        <p:nvSpPr>
          <p:cNvPr id="22" name="Slide Number Placeholder 21"/>
          <p:cNvSpPr>
            <a:spLocks noGrp="1"/>
          </p:cNvSpPr>
          <p:nvPr>
            <p:ph type="sldNum" sz="quarter" idx="15"/>
          </p:nvPr>
        </p:nvSpPr>
        <p:spPr/>
        <p:txBody>
          <a:bodyPr rtlCol="0"/>
          <a:lstStyle/>
          <a:p>
            <a:fld id="{C6F4AF42-179B-4B70-B33A-4D9DAE3F5ACC}"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F8ADA71-421D-4EBF-8A48-DA2315B92CFE}" type="datetimeFigureOut">
              <a:rPr lang="en-US" smtClean="0"/>
              <a:pPr/>
              <a:t>5/12/2020</a:t>
            </a:fld>
            <a:endParaRPr lang="en-US"/>
          </a:p>
        </p:txBody>
      </p:sp>
      <p:sp>
        <p:nvSpPr>
          <p:cNvPr id="18" name="Slide Number Placeholder 17"/>
          <p:cNvSpPr>
            <a:spLocks noGrp="1"/>
          </p:cNvSpPr>
          <p:nvPr>
            <p:ph type="sldNum" sz="quarter" idx="11"/>
          </p:nvPr>
        </p:nvSpPr>
        <p:spPr/>
        <p:txBody>
          <a:bodyPr rtlCol="0"/>
          <a:lstStyle/>
          <a:p>
            <a:fld id="{C6F4AF42-179B-4B70-B33A-4D9DAE3F5ACC}"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F8ADA71-421D-4EBF-8A48-DA2315B92CFE}" type="datetimeFigureOut">
              <a:rPr lang="en-US" smtClean="0"/>
              <a:pPr/>
              <a:t>5/12/2020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6F4AF42-179B-4B70-B33A-4D9DAE3F5A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533400"/>
            <a:ext cx="6172200" cy="4572000"/>
          </a:xfrm>
        </p:spPr>
        <p:txBody>
          <a:bodyPr>
            <a:normAutofit/>
          </a:bodyPr>
          <a:lstStyle/>
          <a:p>
            <a:pPr algn="ctr"/>
            <a:r>
              <a:rPr lang="sr-Latn-RS" sz="2800" dirty="0" smtClean="0">
                <a:solidFill>
                  <a:schemeClr val="tx2">
                    <a:lumMod val="50000"/>
                  </a:schemeClr>
                </a:solidFill>
                <a:latin typeface="Arial" pitchFamily="34" charset="0"/>
                <a:cs typeface="Arial" pitchFamily="34" charset="0"/>
              </a:rPr>
              <a:t>OSIGURANJE TRUPA PRUGE , KADA TRUP ZALAZI U REČNO KORITO</a:t>
            </a:r>
            <a:br>
              <a:rPr lang="sr-Latn-RS" sz="2800" dirty="0" smtClean="0">
                <a:solidFill>
                  <a:schemeClr val="tx2">
                    <a:lumMod val="50000"/>
                  </a:schemeClr>
                </a:solidFill>
                <a:latin typeface="Arial" pitchFamily="34" charset="0"/>
                <a:cs typeface="Arial" pitchFamily="34" charset="0"/>
              </a:rPr>
            </a:br>
            <a:r>
              <a:rPr lang="sr-Latn-RS" sz="2800" dirty="0" smtClean="0">
                <a:solidFill>
                  <a:schemeClr val="tx2">
                    <a:lumMod val="50000"/>
                  </a:schemeClr>
                </a:solidFill>
                <a:latin typeface="Arial" pitchFamily="34" charset="0"/>
                <a:cs typeface="Arial" pitchFamily="34" charset="0"/>
              </a:rPr>
              <a:t/>
            </a:r>
            <a:br>
              <a:rPr lang="sr-Latn-RS" sz="2800" dirty="0" smtClean="0">
                <a:solidFill>
                  <a:schemeClr val="tx2">
                    <a:lumMod val="50000"/>
                  </a:schemeClr>
                </a:solidFill>
                <a:latin typeface="Arial" pitchFamily="34" charset="0"/>
                <a:cs typeface="Arial" pitchFamily="34" charset="0"/>
              </a:rPr>
            </a:br>
            <a:r>
              <a:rPr lang="sr-Latn-RS" sz="2800" dirty="0" smtClean="0">
                <a:solidFill>
                  <a:schemeClr val="tx2">
                    <a:lumMod val="50000"/>
                  </a:schemeClr>
                </a:solidFill>
                <a:latin typeface="Arial" pitchFamily="34" charset="0"/>
                <a:cs typeface="Arial" pitchFamily="34" charset="0"/>
              </a:rPr>
              <a:t>POTPORNI ZIDOVI</a:t>
            </a:r>
            <a:br>
              <a:rPr lang="sr-Latn-RS" sz="2800" dirty="0" smtClean="0">
                <a:solidFill>
                  <a:schemeClr val="tx2">
                    <a:lumMod val="50000"/>
                  </a:schemeClr>
                </a:solidFill>
                <a:latin typeface="Arial" pitchFamily="34" charset="0"/>
                <a:cs typeface="Arial" pitchFamily="34" charset="0"/>
              </a:rPr>
            </a:br>
            <a:r>
              <a:rPr lang="sr-Latn-RS" sz="2800" dirty="0" smtClean="0">
                <a:solidFill>
                  <a:schemeClr val="tx2">
                    <a:lumMod val="50000"/>
                  </a:schemeClr>
                </a:solidFill>
                <a:latin typeface="Arial" pitchFamily="34" charset="0"/>
                <a:cs typeface="Arial" pitchFamily="34" charset="0"/>
              </a:rPr>
              <a:t/>
            </a:r>
            <a:br>
              <a:rPr lang="sr-Latn-RS" sz="2800" dirty="0" smtClean="0">
                <a:solidFill>
                  <a:schemeClr val="tx2">
                    <a:lumMod val="50000"/>
                  </a:schemeClr>
                </a:solidFill>
                <a:latin typeface="Arial" pitchFamily="34" charset="0"/>
                <a:cs typeface="Arial" pitchFamily="34" charset="0"/>
              </a:rPr>
            </a:br>
            <a:r>
              <a:rPr lang="sr-Latn-RS" sz="2800" dirty="0" smtClean="0">
                <a:solidFill>
                  <a:schemeClr val="tx2">
                    <a:lumMod val="50000"/>
                  </a:schemeClr>
                </a:solidFill>
                <a:latin typeface="Arial" pitchFamily="34" charset="0"/>
                <a:cs typeface="Arial" pitchFamily="34" charset="0"/>
              </a:rPr>
              <a:t>SLOBODNI PROFIL PRUGE</a:t>
            </a:r>
            <a:br>
              <a:rPr lang="sr-Latn-RS" sz="2800" dirty="0" smtClean="0">
                <a:solidFill>
                  <a:schemeClr val="tx2">
                    <a:lumMod val="50000"/>
                  </a:schemeClr>
                </a:solidFill>
                <a:latin typeface="Arial" pitchFamily="34" charset="0"/>
                <a:cs typeface="Arial" pitchFamily="34" charset="0"/>
              </a:rPr>
            </a:br>
            <a:r>
              <a:rPr lang="sr-Latn-RS" sz="2800" dirty="0" smtClean="0">
                <a:solidFill>
                  <a:schemeClr val="tx2">
                    <a:lumMod val="50000"/>
                  </a:schemeClr>
                </a:solidFill>
                <a:latin typeface="Arial" pitchFamily="34" charset="0"/>
                <a:cs typeface="Arial" pitchFamily="34" charset="0"/>
              </a:rPr>
              <a:t/>
            </a:r>
            <a:br>
              <a:rPr lang="sr-Latn-RS" sz="2800" dirty="0" smtClean="0">
                <a:solidFill>
                  <a:schemeClr val="tx2">
                    <a:lumMod val="50000"/>
                  </a:schemeClr>
                </a:solidFill>
                <a:latin typeface="Arial" pitchFamily="34" charset="0"/>
                <a:cs typeface="Arial" pitchFamily="34" charset="0"/>
              </a:rPr>
            </a:br>
            <a:endParaRPr lang="en-US" sz="2800" dirty="0">
              <a:solidFill>
                <a:schemeClr val="tx2">
                  <a:lumMod val="50000"/>
                </a:schemeClr>
              </a:solidFill>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gn="r"/>
            <a:r>
              <a:rPr lang="sr-Latn-RS" sz="2400" dirty="0" smtClean="0">
                <a:solidFill>
                  <a:schemeClr val="tx2">
                    <a:lumMod val="50000"/>
                  </a:schemeClr>
                </a:solidFill>
                <a:latin typeface="Arial" pitchFamily="34" charset="0"/>
                <a:cs typeface="Arial" pitchFamily="34" charset="0"/>
              </a:rPr>
              <a:t>13.05.2020.</a:t>
            </a:r>
            <a:endParaRPr lang="en-US" sz="2400" dirty="0">
              <a:solidFill>
                <a:schemeClr val="tx2">
                  <a:lumMod val="50000"/>
                </a:schemeClr>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0"/>
            <a:ext cx="7467600" cy="1143000"/>
          </a:xfrm>
        </p:spPr>
        <p:txBody>
          <a:bodyPr/>
          <a:lstStyle/>
          <a:p>
            <a:pPr algn="ctr"/>
            <a:r>
              <a:rPr lang="sr-Latn-RS" sz="3200" dirty="0" smtClean="0">
                <a:solidFill>
                  <a:schemeClr val="tx2">
                    <a:lumMod val="50000"/>
                  </a:schemeClr>
                </a:solidFill>
                <a:latin typeface="Arial" pitchFamily="34" charset="0"/>
                <a:cs typeface="Arial" pitchFamily="34" charset="0"/>
              </a:rPr>
              <a:t>SLOBODNI PROFIL PRUGE</a:t>
            </a:r>
            <a:br>
              <a:rPr lang="sr-Latn-RS" sz="3200" dirty="0" smtClean="0">
                <a:solidFill>
                  <a:schemeClr val="tx2">
                    <a:lumMod val="50000"/>
                  </a:schemeClr>
                </a:solidFill>
                <a:latin typeface="Arial" pitchFamily="34" charset="0"/>
                <a:cs typeface="Arial" pitchFamily="34" charset="0"/>
              </a:rPr>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457200"/>
            <a:ext cx="8382000" cy="6172200"/>
          </a:xfrm>
        </p:spPr>
        <p:txBody>
          <a:bodyPr>
            <a:normAutofit/>
          </a:bodyPr>
          <a:lstStyle/>
          <a:p>
            <a:pPr algn="just">
              <a:buNone/>
            </a:pPr>
            <a:r>
              <a:rPr lang="sr-Latn-RS" sz="2800" dirty="0" smtClean="0">
                <a:latin typeface="Arial" pitchFamily="34" charset="0"/>
                <a:cs typeface="Arial" pitchFamily="34" charset="0"/>
              </a:rPr>
              <a:t>		Slobodni profil pruge predstavlja prostor iznad koloseka, koji mora biti oslobođen od bilo kakvih fiksiranih objekata, kako bi kompozicija, koju čine lokomotiva i vagoni, mogla nesmetano da prolazi. </a:t>
            </a:r>
          </a:p>
          <a:p>
            <a:pPr algn="just">
              <a:buNone/>
            </a:pPr>
            <a:r>
              <a:rPr lang="sr-Latn-RS" sz="2800" dirty="0" smtClean="0">
                <a:latin typeface="Arial" pitchFamily="34" charset="0"/>
                <a:cs typeface="Arial" pitchFamily="34" charset="0"/>
              </a:rPr>
              <a:t>		Izgled i dimenzije slobodnog profila su uređeni pravilnikom. Slobodni profil mora da bude ispoštovan kod projektovanja, odnosno rekonstrukcije. Kod rekonstrukcije posebno treba voditi računa o održanju slobodnog profila na mostovima i u tunelima. Ukoliko nisu ispoštovane dimenzije slobodnog profila, </a:t>
            </a:r>
            <a:r>
              <a:rPr lang="sr-Latn-RS" sz="2800" dirty="0" smtClean="0">
                <a:latin typeface="Arial" pitchFamily="34" charset="0"/>
                <a:cs typeface="Arial" pitchFamily="34" charset="0"/>
              </a:rPr>
              <a:t>potrebno </a:t>
            </a:r>
            <a:r>
              <a:rPr lang="sr-Latn-RS" sz="2800" dirty="0" smtClean="0">
                <a:latin typeface="Arial" pitchFamily="34" charset="0"/>
                <a:cs typeface="Arial" pitchFamily="34" charset="0"/>
              </a:rPr>
              <a:t>je ove konstrukcije prilagoditi.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obodni profil sa dimenzijama_page-0001 (1).jpg"/>
          <p:cNvPicPr>
            <a:picLocks noGrp="1" noChangeAspect="1"/>
          </p:cNvPicPr>
          <p:nvPr>
            <p:ph sz="quarter" idx="1"/>
          </p:nvPr>
        </p:nvPicPr>
        <p:blipFill>
          <a:blip r:embed="rId2"/>
          <a:stretch>
            <a:fillRect/>
          </a:stretch>
        </p:blipFill>
        <p:spPr>
          <a:xfrm>
            <a:off x="457200" y="228600"/>
            <a:ext cx="7120895" cy="63246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305800" cy="4873752"/>
          </a:xfrm>
        </p:spPr>
        <p:txBody>
          <a:bodyPr/>
          <a:lstStyle/>
          <a:p>
            <a:pPr algn="just">
              <a:buNone/>
            </a:pPr>
            <a:r>
              <a:rPr lang="sr-Latn-RS" dirty="0" smtClean="0"/>
              <a:t>		</a:t>
            </a:r>
            <a:r>
              <a:rPr lang="sr-Latn-RS" sz="2800" dirty="0" smtClean="0">
                <a:latin typeface="Arial" pitchFamily="34" charset="0"/>
                <a:cs typeface="Arial" pitchFamily="34" charset="0"/>
              </a:rPr>
              <a:t>Kod rekonstrukcije se najčešće javlja problem sa slobodnim profilom prilikom elektrifikacije pruge i to uglavnom kod tunela.</a:t>
            </a:r>
            <a:endParaRPr lang="en-US" dirty="0">
              <a:latin typeface="Arial" pitchFamily="34" charset="0"/>
              <a:cs typeface="Arial" pitchFamily="34" charset="0"/>
            </a:endParaRPr>
          </a:p>
        </p:txBody>
      </p:sp>
      <p:pic>
        <p:nvPicPr>
          <p:cNvPr id="6" name="Picture 5" descr="tunel -predavanja.jpg"/>
          <p:cNvPicPr>
            <a:picLocks noChangeAspect="1"/>
          </p:cNvPicPr>
          <p:nvPr/>
        </p:nvPicPr>
        <p:blipFill>
          <a:blip r:embed="rId2"/>
          <a:stretch>
            <a:fillRect/>
          </a:stretch>
        </p:blipFill>
        <p:spPr>
          <a:xfrm>
            <a:off x="1905000" y="1901415"/>
            <a:ext cx="4693920" cy="495658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514600"/>
            <a:ext cx="7467600" cy="1143000"/>
          </a:xfrm>
        </p:spPr>
        <p:txBody>
          <a:bodyPr>
            <a:normAutofit/>
          </a:bodyPr>
          <a:lstStyle/>
          <a:p>
            <a:pPr algn="ctr"/>
            <a:r>
              <a:rPr lang="sr-Latn-RS" sz="4000" b="1" dirty="0" smtClean="0">
                <a:latin typeface="Arial" pitchFamily="34" charset="0"/>
                <a:cs typeface="Arial" pitchFamily="34" charset="0"/>
              </a:rPr>
              <a:t>HVALA NA PAŽNJI</a:t>
            </a:r>
            <a:endParaRPr lang="en-US" sz="4000" b="1"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05000"/>
            <a:ext cx="7467600" cy="1676400"/>
          </a:xfrm>
        </p:spPr>
        <p:txBody>
          <a:bodyPr>
            <a:normAutofit/>
          </a:bodyPr>
          <a:lstStyle/>
          <a:p>
            <a:pPr algn="ctr"/>
            <a:r>
              <a:rPr lang="sr-Latn-RS" sz="3200" dirty="0" smtClean="0">
                <a:solidFill>
                  <a:schemeClr val="tx2">
                    <a:lumMod val="50000"/>
                  </a:schemeClr>
                </a:solidFill>
                <a:latin typeface="Arial" pitchFamily="34" charset="0"/>
                <a:cs typeface="Arial" pitchFamily="34" charset="0"/>
              </a:rPr>
              <a:t>OSIGURANJE TRUPA PRUGE ,</a:t>
            </a:r>
            <a:br>
              <a:rPr lang="sr-Latn-RS" sz="3200" dirty="0" smtClean="0">
                <a:solidFill>
                  <a:schemeClr val="tx2">
                    <a:lumMod val="50000"/>
                  </a:schemeClr>
                </a:solidFill>
                <a:latin typeface="Arial" pitchFamily="34" charset="0"/>
                <a:cs typeface="Arial" pitchFamily="34" charset="0"/>
              </a:rPr>
            </a:br>
            <a:r>
              <a:rPr lang="sr-Latn-RS" sz="3200" dirty="0" smtClean="0">
                <a:solidFill>
                  <a:schemeClr val="tx2">
                    <a:lumMod val="50000"/>
                  </a:schemeClr>
                </a:solidFill>
                <a:latin typeface="Arial" pitchFamily="34" charset="0"/>
                <a:cs typeface="Arial" pitchFamily="34" charset="0"/>
              </a:rPr>
              <a:t> KADA TRUP ZALAZI U REČNO KORITO</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838200"/>
            <a:ext cx="7467600" cy="4873752"/>
          </a:xfrm>
        </p:spPr>
        <p:txBody>
          <a:bodyPr/>
          <a:lstStyle/>
          <a:p>
            <a:pPr algn="just">
              <a:buNone/>
            </a:pPr>
            <a:r>
              <a:rPr lang="sr-Latn-RS" dirty="0" smtClean="0"/>
              <a:t>	</a:t>
            </a:r>
            <a:r>
              <a:rPr lang="sr-Latn-RS" sz="2800" dirty="0" smtClean="0">
                <a:latin typeface="Arial" pitchFamily="34" charset="0"/>
                <a:cs typeface="Arial" pitchFamily="34" charset="0"/>
              </a:rPr>
              <a:t>	U slučaju kada trup pruge zalazi u rečno korito neophodno je predvideti zaštitu nožice nasipa. Do kote male vode nožica se osigurava kamenim nabačajima. Preko te kote pa do minimum 1m iznad velike vode, nožica se oblaže kamenom. </a:t>
            </a:r>
          </a:p>
          <a:p>
            <a:pPr algn="just">
              <a:buNone/>
            </a:pPr>
            <a:r>
              <a:rPr lang="sr-Latn-RS" sz="2800" dirty="0" smtClean="0">
                <a:latin typeface="Arial" pitchFamily="34" charset="0"/>
                <a:cs typeface="Arial" pitchFamily="34" charset="0"/>
              </a:rPr>
              <a:t>		</a:t>
            </a:r>
            <a:r>
              <a:rPr lang="sr-Latn-RS" sz="2800" dirty="0" smtClean="0">
                <a:latin typeface="Arial" pitchFamily="34" charset="0"/>
                <a:cs typeface="Arial" pitchFamily="34" charset="0"/>
              </a:rPr>
              <a:t>Kameni </a:t>
            </a:r>
            <a:r>
              <a:rPr lang="sr-Latn-RS" sz="2800" dirty="0" smtClean="0">
                <a:latin typeface="Arial" pitchFamily="34" charset="0"/>
                <a:cs typeface="Arial" pitchFamily="34" charset="0"/>
              </a:rPr>
              <a:t>nabačaj se radi od krupnijeg i postojanog kamena dimenzije 15-30cm. Obloga od kamena je debljine 50cm na podlozi od šljunka debljine 20cm.</a:t>
            </a:r>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p:txBody>
          <a:bodyPr/>
          <a:lstStyle/>
          <a:p>
            <a:pPr>
              <a:buNone/>
            </a:pPr>
            <a:endParaRPr lang="sr-Latn-RS" dirty="0" smtClean="0"/>
          </a:p>
          <a:p>
            <a:pPr>
              <a:buNone/>
            </a:pPr>
            <a:endParaRPr lang="sr-Latn-RS" dirty="0" smtClean="0"/>
          </a:p>
          <a:p>
            <a:pPr>
              <a:buNone/>
            </a:pPr>
            <a:endParaRPr lang="sr-Latn-RS" dirty="0" smtClean="0"/>
          </a:p>
          <a:p>
            <a:pPr>
              <a:buNone/>
            </a:pPr>
            <a:endParaRPr lang="sr-Latn-RS" dirty="0" smtClean="0"/>
          </a:p>
          <a:p>
            <a:pPr algn="just">
              <a:buNone/>
            </a:pPr>
            <a:r>
              <a:rPr lang="sr-Latn-RS" dirty="0" smtClean="0"/>
              <a:t>	</a:t>
            </a:r>
            <a:r>
              <a:rPr lang="sr-Latn-RS" sz="2800" dirty="0" smtClean="0">
                <a:latin typeface="Arial" pitchFamily="34" charset="0"/>
                <a:cs typeface="Arial" pitchFamily="34" charset="0"/>
              </a:rPr>
              <a:t>	Postoje varijante formiranja oslonca nožice od tonjača, samostalno ili u kombinacijji sa kamenim nabačajem. Tonjače se rade od vrbovog pruća sa ispunom kamenog tucanika ili šljunka.</a:t>
            </a:r>
            <a:endParaRPr lang="sr-Latn-RS" dirty="0" smtClean="0">
              <a:latin typeface="Arial" pitchFamily="34" charset="0"/>
              <a:cs typeface="Arial" pitchFamily="34" charset="0"/>
            </a:endParaRPr>
          </a:p>
        </p:txBody>
      </p:sp>
      <p:pic>
        <p:nvPicPr>
          <p:cNvPr id="6" name="Picture 5" descr="nasip u koritu reke.jpg"/>
          <p:cNvPicPr>
            <a:picLocks noChangeAspect="1"/>
          </p:cNvPicPr>
          <p:nvPr/>
        </p:nvPicPr>
        <p:blipFill>
          <a:blip r:embed="rId2"/>
          <a:stretch>
            <a:fillRect/>
          </a:stretch>
        </p:blipFill>
        <p:spPr>
          <a:xfrm>
            <a:off x="152400" y="609600"/>
            <a:ext cx="8458200" cy="274196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7467600" cy="1143000"/>
          </a:xfrm>
        </p:spPr>
        <p:txBody>
          <a:bodyPr/>
          <a:lstStyle/>
          <a:p>
            <a:pPr algn="ctr"/>
            <a:r>
              <a:rPr lang="sr-Latn-RS" sz="3200" dirty="0" smtClean="0">
                <a:solidFill>
                  <a:schemeClr val="tx2">
                    <a:lumMod val="50000"/>
                  </a:schemeClr>
                </a:solidFill>
                <a:latin typeface="Arial" pitchFamily="34" charset="0"/>
                <a:cs typeface="Arial" pitchFamily="34" charset="0"/>
              </a:rPr>
              <a:t>POTPORNI ZIDOVI</a:t>
            </a:r>
            <a:br>
              <a:rPr lang="sr-Latn-RS" sz="3200" dirty="0" smtClean="0">
                <a:solidFill>
                  <a:schemeClr val="tx2">
                    <a:lumMod val="50000"/>
                  </a:schemeClr>
                </a:solidFill>
                <a:latin typeface="Arial" pitchFamily="34" charset="0"/>
                <a:cs typeface="Arial" pitchFamily="34" charset="0"/>
              </a:rPr>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562600"/>
          </a:xfrm>
        </p:spPr>
        <p:txBody>
          <a:bodyPr>
            <a:normAutofit/>
          </a:bodyPr>
          <a:lstStyle/>
          <a:p>
            <a:pPr algn="just">
              <a:buNone/>
            </a:pPr>
            <a:r>
              <a:rPr lang="sr-Latn-RS" sz="2800" dirty="0" smtClean="0">
                <a:latin typeface="Arial" pitchFamily="34" charset="0"/>
                <a:cs typeface="Arial" pitchFamily="34" charset="0"/>
              </a:rPr>
              <a:t>		Primenjuju se i kod nasipa i kod useka. Koriste se kako bi primili pritisak od tla i osigurali stabilnost konstrukcije pruge u nasipu i useku.</a:t>
            </a:r>
          </a:p>
          <a:p>
            <a:pPr algn="just">
              <a:buNone/>
            </a:pPr>
            <a:r>
              <a:rPr lang="sr-Latn-RS" sz="2800" dirty="0" smtClean="0">
                <a:latin typeface="Arial" pitchFamily="34" charset="0"/>
                <a:cs typeface="Arial" pitchFamily="34" charset="0"/>
              </a:rPr>
              <a:t>		Potporni zidovi ispod </a:t>
            </a:r>
            <a:r>
              <a:rPr lang="sr-Latn-RS" sz="2800" dirty="0" smtClean="0">
                <a:latin typeface="Arial" pitchFamily="34" charset="0"/>
                <a:cs typeface="Arial" pitchFamily="34" charset="0"/>
              </a:rPr>
              <a:t>nivelete </a:t>
            </a:r>
            <a:r>
              <a:rPr lang="sr-Latn-RS" sz="2800" dirty="0" smtClean="0">
                <a:latin typeface="Arial" pitchFamily="34" charset="0"/>
                <a:cs typeface="Arial" pitchFamily="34" charset="0"/>
              </a:rPr>
              <a:t>koloseka se koriste kod visoke nožice nasipa (smanjuje se kubikaža nasipane zemlje ili zbog blizine nekog drugog objekta).</a:t>
            </a:r>
          </a:p>
          <a:p>
            <a:pPr algn="just">
              <a:buNone/>
            </a:pPr>
            <a:r>
              <a:rPr lang="sr-Latn-RS" sz="2800" dirty="0" smtClean="0">
                <a:latin typeface="Arial" pitchFamily="34" charset="0"/>
                <a:cs typeface="Arial" pitchFamily="34" charset="0"/>
              </a:rPr>
              <a:t>		Gornja krajnja kota potpornog zida se naziva kruna. Može biti u nivou gornje kote zastora ili ispod tog nivoa. </a:t>
            </a:r>
          </a:p>
          <a:p>
            <a:pPr algn="just">
              <a:buNone/>
            </a:pPr>
            <a:endParaRPr lang="en-US" sz="28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638800"/>
          </a:xfrm>
        </p:spPr>
        <p:txBody>
          <a:bodyPr>
            <a:normAutofit/>
          </a:bodyPr>
          <a:lstStyle/>
          <a:p>
            <a:pPr algn="just">
              <a:buNone/>
            </a:pPr>
            <a:r>
              <a:rPr lang="sr-Latn-RS" sz="2800" dirty="0" smtClean="0">
                <a:latin typeface="Arial" pitchFamily="34" charset="0"/>
                <a:cs typeface="Arial" pitchFamily="34" charset="0"/>
              </a:rPr>
              <a:t>		Potporni zidovi u  useku primaju pritiske od samoniklog tla pa kod proračuna treba uzeti u obzir sve karakteristike. </a:t>
            </a:r>
          </a:p>
          <a:p>
            <a:pPr algn="just">
              <a:buNone/>
            </a:pPr>
            <a:r>
              <a:rPr lang="sr-Latn-RS" sz="2800" dirty="0" smtClean="0">
                <a:latin typeface="Arial" pitchFamily="34" charset="0"/>
                <a:cs typeface="Arial" pitchFamily="34" charset="0"/>
              </a:rPr>
              <a:t>		Svaki se zid kod proračuna proverava po pitanju stabilnosti po više stavki (prevrtanje, klizanje, naprezanje u karakterističnim presecima i dozvoljena vrednost pritiska na tlo).</a:t>
            </a:r>
          </a:p>
          <a:p>
            <a:pPr algn="just">
              <a:buNone/>
            </a:pPr>
            <a:r>
              <a:rPr lang="sr-Latn-RS" sz="2800" dirty="0" smtClean="0">
                <a:latin typeface="Arial" pitchFamily="34" charset="0"/>
                <a:cs typeface="Arial" pitchFamily="34" charset="0"/>
              </a:rPr>
              <a:t>		Na sledećim slikama su dati prikazi potpornih zidova u nasipu i useku. Standardne dimenzije ovih tipova su date tabelarno u literaturi.</a:t>
            </a:r>
          </a:p>
          <a:p>
            <a:pPr algn="just">
              <a:buNone/>
            </a:pPr>
            <a:endParaRPr lang="en-US" sz="28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otporni I-1.jpg"/>
          <p:cNvPicPr>
            <a:picLocks noGrp="1" noChangeAspect="1"/>
          </p:cNvPicPr>
          <p:nvPr>
            <p:ph sz="quarter" idx="1"/>
          </p:nvPr>
        </p:nvPicPr>
        <p:blipFill>
          <a:blip r:embed="rId2"/>
          <a:stretch>
            <a:fillRect/>
          </a:stretch>
        </p:blipFill>
        <p:spPr>
          <a:xfrm>
            <a:off x="228600" y="1371600"/>
            <a:ext cx="8509265" cy="4191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otporni 2-1.jpg"/>
          <p:cNvPicPr>
            <a:picLocks noGrp="1" noChangeAspect="1"/>
          </p:cNvPicPr>
          <p:nvPr>
            <p:ph sz="quarter" idx="1"/>
          </p:nvPr>
        </p:nvPicPr>
        <p:blipFill>
          <a:blip r:embed="rId2"/>
          <a:stretch>
            <a:fillRect/>
          </a:stretch>
        </p:blipFill>
        <p:spPr>
          <a:xfrm>
            <a:off x="1219200" y="533400"/>
            <a:ext cx="5899448" cy="585711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57</TotalTime>
  <Words>24</Words>
  <Application>Microsoft Office PowerPoint</Application>
  <PresentationFormat>On-screen Show (4:3)</PresentationFormat>
  <Paragraphs>22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OSIGURANJE TRUPA PRUGE , KADA TRUP ZALAZI U REČNO KORITO  POTPORNI ZIDOVI  SLOBODNI PROFIL PRUGE  </vt:lpstr>
      <vt:lpstr>OSIGURANJE TRUPA PRUGE ,  KADA TRUP ZALAZI U REČNO KORITO</vt:lpstr>
      <vt:lpstr>Slide 3</vt:lpstr>
      <vt:lpstr>Slide 4</vt:lpstr>
      <vt:lpstr>POTPORNI ZIDOVI </vt:lpstr>
      <vt:lpstr>Slide 6</vt:lpstr>
      <vt:lpstr>Slide 7</vt:lpstr>
      <vt:lpstr>Slide 8</vt:lpstr>
      <vt:lpstr>Slide 9</vt:lpstr>
      <vt:lpstr>SLOBODNI PROFIL PRUGE </vt:lpstr>
      <vt:lpstr>Slide 11</vt:lpstr>
      <vt:lpstr>Slide 12</vt:lpstr>
      <vt:lpstr>Slide 13</vt:lpstr>
      <vt:lpstr>HVALA NA PAŽNJI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OSIGURANJE TRUPA PRUGE , KADA TRUP ZALAZI U REČNO KORITO</dc:title>
  <dc:creator>dimitrijevic</dc:creator>
  <cp:lastModifiedBy>dimitrijevic</cp:lastModifiedBy>
  <cp:revision>17</cp:revision>
  <dcterms:created xsi:type="dcterms:W3CDTF">2020-05-11T13:13:59Z</dcterms:created>
  <dcterms:modified xsi:type="dcterms:W3CDTF">2020-05-12T14:55:21Z</dcterms:modified>
</cp:coreProperties>
</file>