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43F233C-D774-4875-B612-EA171FAED846}" type="datetimeFigureOut">
              <a:rPr lang="en-US" smtClean="0"/>
              <a:t>12/6/2020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6CFFC8B1-68D9-4D9A-A0BF-A7FCCCA83FEF}"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43F233C-D774-4875-B612-EA171FAED846}" type="datetimeFigureOut">
              <a:rPr lang="en-US" smtClean="0"/>
              <a:t>12/6/2020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FFC8B1-68D9-4D9A-A0BF-A7FCCCA83FE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43F233C-D774-4875-B612-EA171FAED846}" type="datetimeFigureOut">
              <a:rPr lang="en-US" smtClean="0"/>
              <a:t>12/6/2020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FFC8B1-68D9-4D9A-A0BF-A7FCCCA83FE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43F233C-D774-4875-B612-EA171FAED846}" type="datetimeFigureOut">
              <a:rPr lang="en-US" smtClean="0"/>
              <a:t>12/6/2020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FFC8B1-68D9-4D9A-A0BF-A7FCCCA83FE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43F233C-D774-4875-B612-EA171FAED846}" type="datetimeFigureOut">
              <a:rPr lang="en-US" smtClean="0"/>
              <a:t>12/6/2020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FFC8B1-68D9-4D9A-A0BF-A7FCCCA83FEF}"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43F233C-D774-4875-B612-EA171FAED846}" type="datetimeFigureOut">
              <a:rPr lang="en-US" smtClean="0"/>
              <a:t>12/6/2020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FFC8B1-68D9-4D9A-A0BF-A7FCCCA83FE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43F233C-D774-4875-B612-EA171FAED846}" type="datetimeFigureOut">
              <a:rPr lang="en-US" smtClean="0"/>
              <a:t>12/6/2020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CFFC8B1-68D9-4D9A-A0BF-A7FCCCA83FE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43F233C-D774-4875-B612-EA171FAED846}" type="datetimeFigureOut">
              <a:rPr lang="en-US" smtClean="0"/>
              <a:t>12/6/2020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CFFC8B1-68D9-4D9A-A0BF-A7FCCCA83FE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43F233C-D774-4875-B612-EA171FAED846}" type="datetimeFigureOut">
              <a:rPr lang="en-US" smtClean="0"/>
              <a:t>12/6/2020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CFFC8B1-68D9-4D9A-A0BF-A7FCCCA83FEF}"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43F233C-D774-4875-B612-EA171FAED846}" type="datetimeFigureOut">
              <a:rPr lang="en-US" smtClean="0"/>
              <a:t>12/6/2020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FFC8B1-68D9-4D9A-A0BF-A7FCCCA83FE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243F233C-D774-4875-B612-EA171FAED846}" type="datetimeFigureOut">
              <a:rPr lang="en-US" smtClean="0"/>
              <a:t>12/6/2020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FFC8B1-68D9-4D9A-A0BF-A7FCCCA83FEF}"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43F233C-D774-4875-B612-EA171FAED846}" type="datetimeFigureOut">
              <a:rPr lang="en-US" smtClean="0"/>
              <a:t>12/6/2020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CFFC8B1-68D9-4D9A-A0BF-A7FCCCA83FEF}"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oWUmx0sp-q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youtube.com/watch?v=nSR6fZs9BP8"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5tTOk9QuFt8" TargetMode="External"/><Relationship Id="rId2" Type="http://schemas.openxmlformats.org/officeDocument/2006/relationships/hyperlink" Target="https://www.youtube.com/watch?v=5oiTgmPwrMw"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SBqWwMsvYkI" TargetMode="External"/><Relationship Id="rId2" Type="http://schemas.openxmlformats.org/officeDocument/2006/relationships/hyperlink" Target="https://www.youtube.com/watch?v=6gIv_o0LR4k"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1524000"/>
            <a:ext cx="7406640" cy="2590800"/>
          </a:xfrm>
        </p:spPr>
        <p:txBody>
          <a:bodyPr>
            <a:normAutofit fontScale="90000"/>
          </a:bodyPr>
          <a:lstStyle/>
          <a:p>
            <a:pPr algn="ctr"/>
            <a:r>
              <a:rPr lang="en-US" dirty="0" smtClean="0"/>
              <a:t>M</a:t>
            </a:r>
            <a:r>
              <a:rPr lang="sr-Latn-RS" dirty="0" smtClean="0"/>
              <a:t>EHANIZOVANO ODRŽAVANJE GORNJEG STROJA</a:t>
            </a:r>
            <a:br>
              <a:rPr lang="sr-Latn-RS" dirty="0" smtClean="0"/>
            </a:br>
            <a:r>
              <a:rPr lang="en-US" dirty="0" smtClean="0"/>
              <a:t/>
            </a:r>
            <a:br>
              <a:rPr lang="en-US" dirty="0" smtClean="0"/>
            </a:br>
            <a:r>
              <a:rPr lang="sr-Latn-RS" dirty="0" smtClean="0"/>
              <a:t>- </a:t>
            </a:r>
            <a:r>
              <a:rPr lang="en-US" dirty="0" smtClean="0"/>
              <a:t>I </a:t>
            </a:r>
            <a:r>
              <a:rPr lang="en-US" dirty="0" err="1" smtClean="0"/>
              <a:t>deo</a:t>
            </a:r>
            <a:r>
              <a:rPr lang="sr-Latn-RS" dirty="0" smtClean="0"/>
              <a:t> -</a:t>
            </a:r>
            <a:endParaRPr lang="en-US" dirty="0"/>
          </a:p>
        </p:txBody>
      </p:sp>
      <p:sp>
        <p:nvSpPr>
          <p:cNvPr id="3" name="Subtitle 2"/>
          <p:cNvSpPr>
            <a:spLocks noGrp="1"/>
          </p:cNvSpPr>
          <p:nvPr>
            <p:ph type="subTitle" idx="1"/>
          </p:nvPr>
        </p:nvSpPr>
        <p:spPr>
          <a:xfrm>
            <a:off x="914400" y="3581400"/>
            <a:ext cx="7406640" cy="1752600"/>
          </a:xfrm>
        </p:spPr>
        <p:txBody>
          <a:bodyPr>
            <a:normAutofit fontScale="92500" lnSpcReduction="10000"/>
          </a:bodyPr>
          <a:lstStyle/>
          <a:p>
            <a:pPr algn="r"/>
            <a:endParaRPr lang="sr-Latn-RS" sz="4000" dirty="0" smtClean="0"/>
          </a:p>
          <a:p>
            <a:pPr algn="r"/>
            <a:endParaRPr lang="sr-Latn-RS" sz="4000" dirty="0" smtClean="0"/>
          </a:p>
          <a:p>
            <a:pPr algn="r"/>
            <a:r>
              <a:rPr lang="sr-Latn-RS" sz="4000" dirty="0" smtClean="0"/>
              <a:t>5   </a:t>
            </a:r>
            <a:endParaRPr lang="en-US"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498080" cy="1143000"/>
          </a:xfrm>
        </p:spPr>
        <p:txBody>
          <a:bodyPr>
            <a:normAutofit/>
          </a:bodyPr>
          <a:lstStyle/>
          <a:p>
            <a:r>
              <a:rPr lang="sr-Latn-RS" sz="2800" dirty="0" smtClean="0"/>
              <a:t>2- </a:t>
            </a:r>
            <a:r>
              <a:rPr lang="sr-Latn-RS" sz="2800" dirty="0" smtClean="0">
                <a:solidFill>
                  <a:srgbClr val="FF0000"/>
                </a:solidFill>
              </a:rPr>
              <a:t>STABILIZACIJA</a:t>
            </a:r>
            <a:r>
              <a:rPr lang="sr-Latn-RS" sz="2800" dirty="0" smtClean="0"/>
              <a:t> ZASTORA</a:t>
            </a:r>
            <a:endParaRPr lang="en-US" sz="2800" dirty="0"/>
          </a:p>
        </p:txBody>
      </p:sp>
      <p:sp>
        <p:nvSpPr>
          <p:cNvPr id="3" name="Content Placeholder 2"/>
          <p:cNvSpPr>
            <a:spLocks noGrp="1"/>
          </p:cNvSpPr>
          <p:nvPr>
            <p:ph idx="1"/>
          </p:nvPr>
        </p:nvSpPr>
        <p:spPr>
          <a:xfrm>
            <a:off x="914400" y="1066800"/>
            <a:ext cx="7866888" cy="6019800"/>
          </a:xfrm>
        </p:spPr>
        <p:txBody>
          <a:bodyPr>
            <a:normAutofit/>
          </a:bodyPr>
          <a:lstStyle/>
          <a:p>
            <a:pPr>
              <a:buNone/>
            </a:pPr>
            <a:r>
              <a:rPr lang="sr-Latn-RS" dirty="0" smtClean="0"/>
              <a:t>	Stabilizacija zastora se može vršiti :</a:t>
            </a:r>
          </a:p>
          <a:p>
            <a:pPr>
              <a:buNone/>
            </a:pPr>
            <a:r>
              <a:rPr lang="sr-Latn-RS" dirty="0" smtClean="0"/>
              <a:t>	1- Na novim prugama,</a:t>
            </a:r>
          </a:p>
          <a:p>
            <a:pPr>
              <a:buNone/>
            </a:pPr>
            <a:r>
              <a:rPr lang="sr-Latn-RS" dirty="0" smtClean="0"/>
              <a:t>	2- Posle obnove pruge,</a:t>
            </a:r>
          </a:p>
          <a:p>
            <a:pPr>
              <a:buNone/>
            </a:pPr>
            <a:r>
              <a:rPr lang="sr-Latn-RS" dirty="0" smtClean="0"/>
              <a:t>	3- U okviru tekućeg održavanja.</a:t>
            </a:r>
          </a:p>
          <a:p>
            <a:pPr algn="just">
              <a:buNone/>
            </a:pPr>
            <a:r>
              <a:rPr lang="sr-Latn-RS" sz="3000" dirty="0" smtClean="0"/>
              <a:t>		Princip dinamičkog stabilizatora se ogleda u tome da se preko šina, koje su prihvaćene odgovarajućim valjcima, unesu horizontalne vibracije. Vibracije su u opsegu frekfencije od </a:t>
            </a:r>
            <a:r>
              <a:rPr lang="sr-Latn-RS" sz="2800" dirty="0" smtClean="0"/>
              <a:t>0-45 Hz.</a:t>
            </a:r>
          </a:p>
          <a:p>
            <a:pPr algn="just">
              <a:buNone/>
            </a:pPr>
            <a:r>
              <a:rPr lang="en-US" sz="2800" dirty="0" smtClean="0">
                <a:hlinkClick r:id="rId2"/>
              </a:rPr>
              <a:t>https://</a:t>
            </a:r>
            <a:r>
              <a:rPr lang="en-US" sz="2800" dirty="0" smtClean="0">
                <a:hlinkClick r:id="rId2"/>
              </a:rPr>
              <a:t>www.youtube.com/watch?v=oWUmx0sp-q0</a:t>
            </a:r>
            <a:endParaRPr lang="sr-Latn-RS" sz="2800" dirty="0" smtClean="0"/>
          </a:p>
          <a:p>
            <a:pPr algn="just">
              <a:buNone/>
            </a:pPr>
            <a:endParaRPr lang="en-US" sz="3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Latn-RS" sz="3600" dirty="0" smtClean="0">
                <a:solidFill>
                  <a:schemeClr val="accent3">
                    <a:lumMod val="75000"/>
                  </a:schemeClr>
                </a:solidFill>
                <a:effectLst/>
              </a:rPr>
              <a:t>2.1.- Stabilizacija zastora </a:t>
            </a:r>
            <a:r>
              <a:rPr lang="sr-Latn-RS" sz="3600" b="1" dirty="0" smtClean="0">
                <a:solidFill>
                  <a:schemeClr val="accent3">
                    <a:lumMod val="75000"/>
                  </a:schemeClr>
                </a:solidFill>
                <a:effectLst/>
              </a:rPr>
              <a:t>na novim prugama</a:t>
            </a:r>
            <a:endParaRPr lang="en-US" sz="3600" b="1" dirty="0">
              <a:solidFill>
                <a:schemeClr val="accent3">
                  <a:lumMod val="75000"/>
                </a:schemeClr>
              </a:solidFill>
              <a:effectLst/>
            </a:endParaRPr>
          </a:p>
        </p:txBody>
      </p:sp>
      <p:sp>
        <p:nvSpPr>
          <p:cNvPr id="3" name="Content Placeholder 2"/>
          <p:cNvSpPr>
            <a:spLocks noGrp="1"/>
          </p:cNvSpPr>
          <p:nvPr>
            <p:ph idx="1"/>
          </p:nvPr>
        </p:nvSpPr>
        <p:spPr>
          <a:xfrm>
            <a:off x="1435608" y="1447800"/>
            <a:ext cx="7498080" cy="5410200"/>
          </a:xfrm>
        </p:spPr>
        <p:txBody>
          <a:bodyPr>
            <a:normAutofit lnSpcReduction="10000"/>
          </a:bodyPr>
          <a:lstStyle/>
          <a:p>
            <a:pPr algn="just"/>
            <a:r>
              <a:rPr lang="sr-Latn-RS" dirty="0" smtClean="0"/>
              <a:t>Dva prolaza stabilizatora brzinom od 1000m/h u prvom prolazu i od 1200-1500m/h u drugom.</a:t>
            </a:r>
          </a:p>
          <a:p>
            <a:pPr algn="just"/>
            <a:r>
              <a:rPr lang="sr-Latn-RS" dirty="0" smtClean="0"/>
              <a:t>Sleganje u prvom i drugom prolazu iznosi 15mm i 7mm respektivno.</a:t>
            </a:r>
          </a:p>
          <a:p>
            <a:pPr algn="just"/>
            <a:r>
              <a:rPr lang="sr-Latn-RS" dirty="0" smtClean="0"/>
              <a:t>Kod mostova i tunela sa betonskim podnožnim svodom vertikalno opterećenje se smanjuje  za oko 50% na 20-40m od objekta i duž objekta.</a:t>
            </a:r>
          </a:p>
          <a:p>
            <a:pPr algn="just"/>
            <a:r>
              <a:rPr lang="sr-Latn-RS" dirty="0" smtClean="0"/>
              <a:t>Oblast skretnica zahteva posebne principe zbijanja.</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Latn-RS" sz="3600" dirty="0" smtClean="0">
                <a:solidFill>
                  <a:schemeClr val="accent3">
                    <a:lumMod val="75000"/>
                  </a:schemeClr>
                </a:solidFill>
                <a:effectLst/>
              </a:rPr>
              <a:t>2.2. Stabilizacija zastora </a:t>
            </a:r>
            <a:r>
              <a:rPr lang="sr-Latn-RS" sz="3600" b="1" dirty="0" smtClean="0">
                <a:solidFill>
                  <a:schemeClr val="accent3">
                    <a:lumMod val="75000"/>
                  </a:schemeClr>
                </a:solidFill>
                <a:effectLst/>
              </a:rPr>
              <a:t>posle obnove pruge</a:t>
            </a:r>
            <a:endParaRPr lang="en-US" sz="3600" b="1" dirty="0">
              <a:solidFill>
                <a:schemeClr val="accent3">
                  <a:lumMod val="75000"/>
                </a:schemeClr>
              </a:solidFill>
              <a:effectLst/>
            </a:endParaRPr>
          </a:p>
        </p:txBody>
      </p:sp>
      <p:sp>
        <p:nvSpPr>
          <p:cNvPr id="3" name="Content Placeholder 2"/>
          <p:cNvSpPr>
            <a:spLocks noGrp="1"/>
          </p:cNvSpPr>
          <p:nvPr>
            <p:ph idx="1"/>
          </p:nvPr>
        </p:nvSpPr>
        <p:spPr/>
        <p:txBody>
          <a:bodyPr/>
          <a:lstStyle/>
          <a:p>
            <a:pPr algn="just"/>
            <a:r>
              <a:rPr lang="sr-Latn-RS" dirty="0" smtClean="0"/>
              <a:t>Veća stabilnost nego kod novoprojektovane pruge.</a:t>
            </a:r>
          </a:p>
          <a:p>
            <a:pPr algn="just"/>
            <a:r>
              <a:rPr lang="sr-Latn-RS" dirty="0" smtClean="0"/>
              <a:t>Sa jednim prolazom stabilizatora i saobraćanim opterećenjem uočava se povećana bočna stabilnost.</a:t>
            </a:r>
          </a:p>
          <a:p>
            <a:pPr algn="just"/>
            <a:r>
              <a:rPr lang="sr-Latn-RS" dirty="0" smtClean="0"/>
              <a:t>Opterećenje saobraćajnim opterećenjem ima smisla do 100000 bruto tona, jer se nakon toga otpor pomeranju u poprečnom  pravcu neznatno poveća.</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920" y="304800"/>
            <a:ext cx="7498080" cy="1143000"/>
          </a:xfrm>
        </p:spPr>
        <p:txBody>
          <a:bodyPr>
            <a:normAutofit fontScale="90000"/>
          </a:bodyPr>
          <a:lstStyle/>
          <a:p>
            <a:r>
              <a:rPr lang="sr-Latn-RS" dirty="0" smtClean="0">
                <a:solidFill>
                  <a:schemeClr val="accent3">
                    <a:lumMod val="75000"/>
                  </a:schemeClr>
                </a:solidFill>
                <a:effectLst/>
              </a:rPr>
              <a:t>2.3. Stabilizacija zastora </a:t>
            </a:r>
            <a:r>
              <a:rPr lang="sr-Latn-RS" b="1" dirty="0" smtClean="0">
                <a:solidFill>
                  <a:schemeClr val="accent3">
                    <a:lumMod val="75000"/>
                  </a:schemeClr>
                </a:solidFill>
                <a:effectLst/>
              </a:rPr>
              <a:t>u oviru tekućeg održavanja</a:t>
            </a:r>
            <a:endParaRPr lang="en-US" b="1" dirty="0">
              <a:solidFill>
                <a:schemeClr val="accent3">
                  <a:lumMod val="75000"/>
                </a:schemeClr>
              </a:solidFill>
              <a:effectLst/>
            </a:endParaRPr>
          </a:p>
        </p:txBody>
      </p:sp>
      <p:sp>
        <p:nvSpPr>
          <p:cNvPr id="3" name="Content Placeholder 2"/>
          <p:cNvSpPr>
            <a:spLocks noGrp="1"/>
          </p:cNvSpPr>
          <p:nvPr>
            <p:ph idx="1"/>
          </p:nvPr>
        </p:nvSpPr>
        <p:spPr>
          <a:xfrm>
            <a:off x="838200" y="1905000"/>
            <a:ext cx="8107680" cy="4800600"/>
          </a:xfrm>
        </p:spPr>
        <p:txBody>
          <a:bodyPr/>
          <a:lstStyle/>
          <a:p>
            <a:pPr algn="just"/>
            <a:r>
              <a:rPr lang="sr-Latn-RS" dirty="0" smtClean="0"/>
              <a:t>Skoro u potpunosti uspostavljeno stanje zbijenosti nakon prolaska dinamičkog stabilizatora. </a:t>
            </a:r>
          </a:p>
          <a:p>
            <a:pPr algn="just"/>
            <a:r>
              <a:rPr lang="sr-Latn-RS" dirty="0" smtClean="0"/>
              <a:t>Brzina kretanja stabilizatora u toku redovnog održavanja može damiznosi  1500m/h.</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Latn-RS" sz="2800" dirty="0" smtClean="0"/>
              <a:t>OBRATITI PAŽNJU I NA SLEDEĆE STVARI:</a:t>
            </a:r>
            <a:endParaRPr lang="en-US" sz="2800" dirty="0"/>
          </a:p>
        </p:txBody>
      </p:sp>
      <p:sp>
        <p:nvSpPr>
          <p:cNvPr id="3" name="Content Placeholder 2"/>
          <p:cNvSpPr>
            <a:spLocks noGrp="1"/>
          </p:cNvSpPr>
          <p:nvPr>
            <p:ph idx="1"/>
          </p:nvPr>
        </p:nvSpPr>
        <p:spPr/>
        <p:txBody>
          <a:bodyPr/>
          <a:lstStyle/>
          <a:p>
            <a:pPr algn="just"/>
            <a:r>
              <a:rPr lang="en-US" dirty="0" smtClean="0"/>
              <a:t>D</a:t>
            </a:r>
            <a:r>
              <a:rPr lang="sr-Latn-RS" dirty="0" smtClean="0"/>
              <a:t>inamički stabilizator se može primeniti u novoizgrađenim tunelima i mostovima,</a:t>
            </a:r>
          </a:p>
          <a:p>
            <a:pPr algn="just"/>
            <a:r>
              <a:rPr lang="en-US" dirty="0" smtClean="0"/>
              <a:t>N</a:t>
            </a:r>
            <a:r>
              <a:rPr lang="sr-Latn-RS" dirty="0" smtClean="0"/>
              <a:t>e treba da počinje niti da prestaje sa radom, pre nego što se po koloseku proveze kritičnom frekfencijom od </a:t>
            </a:r>
            <a:r>
              <a:rPr lang="sr-Latn-RS" sz="2800" dirty="0" smtClean="0"/>
              <a:t>10-24 Hz</a:t>
            </a:r>
            <a:endParaRPr lang="sr-Latn-RS" dirty="0" smtClean="0"/>
          </a:p>
          <a:p>
            <a:pPr algn="just"/>
            <a:r>
              <a:rPr lang="en-US" dirty="0" smtClean="0"/>
              <a:t>D</a:t>
            </a:r>
            <a:r>
              <a:rPr lang="sr-Latn-RS" dirty="0" smtClean="0"/>
              <a:t>inamički stabilizator ne treba da otpočne ili završi sa radom u okolini objekata.</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Latn-RS" sz="2800" b="1" dirty="0" smtClean="0">
                <a:solidFill>
                  <a:schemeClr val="tx1"/>
                </a:solidFill>
                <a:effectLst/>
              </a:rPr>
              <a:t>3- ČIŠĆENJE I PLANIRANJE ZASTORA</a:t>
            </a:r>
            <a:endParaRPr lang="en-US" sz="2800" b="1" dirty="0">
              <a:solidFill>
                <a:schemeClr val="tx1"/>
              </a:solidFill>
              <a:effectLst/>
            </a:endParaRPr>
          </a:p>
        </p:txBody>
      </p:sp>
      <p:sp>
        <p:nvSpPr>
          <p:cNvPr id="3" name="Content Placeholder 2"/>
          <p:cNvSpPr>
            <a:spLocks noGrp="1"/>
          </p:cNvSpPr>
          <p:nvPr>
            <p:ph idx="1"/>
          </p:nvPr>
        </p:nvSpPr>
        <p:spPr/>
        <p:txBody>
          <a:bodyPr>
            <a:normAutofit lnSpcReduction="10000"/>
          </a:bodyPr>
          <a:lstStyle/>
          <a:p>
            <a:pPr algn="just"/>
            <a:r>
              <a:rPr lang="sr-Latn-RS" dirty="0" smtClean="0"/>
              <a:t>Odvajanje tucanika od nečistoća (usitnjeni tucaniik, prašina, organske materije, ugalj, ruda, nafta...)</a:t>
            </a:r>
          </a:p>
          <a:p>
            <a:pPr algn="just"/>
            <a:r>
              <a:rPr lang="sr-Latn-RS" dirty="0" smtClean="0"/>
              <a:t>Obično se radi uz obnovu a u izuzetnim slučajevima i samo taj proces na period od 20 godina.</a:t>
            </a:r>
          </a:p>
          <a:p>
            <a:pPr algn="just"/>
            <a:r>
              <a:rPr lang="en-US" dirty="0" smtClean="0"/>
              <a:t>U</a:t>
            </a:r>
            <a:r>
              <a:rPr lang="sr-Latn-RS" dirty="0" smtClean="0"/>
              <a:t> slučaju samo rešetanja (čišćenja zastora), šine se iseku na 120m pa se nakon čišćenja i podbijanja ponovo zavaruju.</a:t>
            </a:r>
          </a:p>
          <a:p>
            <a:pPr algn="just"/>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498080" cy="1143000"/>
          </a:xfrm>
        </p:spPr>
        <p:txBody>
          <a:bodyPr>
            <a:noAutofit/>
          </a:bodyPr>
          <a:lstStyle/>
          <a:p>
            <a:r>
              <a:rPr lang="sr-Latn-RS" sz="2800" b="1" dirty="0" smtClean="0">
                <a:solidFill>
                  <a:schemeClr val="tx1"/>
                </a:solidFill>
                <a:effectLst/>
              </a:rPr>
              <a:t>3- ČIŠĆENJE I PLANIRANJE ZASTORA</a:t>
            </a:r>
            <a:endParaRPr lang="en-US" sz="2800" dirty="0"/>
          </a:p>
        </p:txBody>
      </p:sp>
      <p:sp>
        <p:nvSpPr>
          <p:cNvPr id="3" name="Content Placeholder 2"/>
          <p:cNvSpPr>
            <a:spLocks noGrp="1"/>
          </p:cNvSpPr>
          <p:nvPr>
            <p:ph idx="1"/>
          </p:nvPr>
        </p:nvSpPr>
        <p:spPr>
          <a:xfrm>
            <a:off x="1371600" y="1219200"/>
            <a:ext cx="7498080" cy="5410200"/>
          </a:xfrm>
        </p:spPr>
        <p:txBody>
          <a:bodyPr>
            <a:normAutofit/>
          </a:bodyPr>
          <a:lstStyle/>
          <a:p>
            <a:pPr algn="just">
              <a:buNone/>
            </a:pPr>
            <a:r>
              <a:rPr lang="sr-Latn-RS" dirty="0" smtClean="0"/>
              <a:t>RM-80 – kreće se po koloseku dok radi</a:t>
            </a:r>
          </a:p>
          <a:p>
            <a:pPr algn="just">
              <a:buNone/>
            </a:pPr>
            <a:r>
              <a:rPr lang="sr-Latn-RS" dirty="0" smtClean="0"/>
              <a:t>	</a:t>
            </a:r>
            <a:r>
              <a:rPr lang="sr-Latn-RS" dirty="0" smtClean="0"/>
              <a:t>- odrediti debljinu zastora i njegov sastav, tj.stepen zaprljanosti,</a:t>
            </a:r>
          </a:p>
          <a:p>
            <a:pPr algn="just">
              <a:buNone/>
            </a:pPr>
            <a:r>
              <a:rPr lang="sr-Latn-RS" dirty="0" smtClean="0"/>
              <a:t>	</a:t>
            </a:r>
            <a:r>
              <a:rPr lang="sr-Latn-RS" dirty="0" smtClean="0"/>
              <a:t>- obaviti pripremne radove: nivelacioni položaj, sečenje šina i priprema šliceva.</a:t>
            </a:r>
          </a:p>
          <a:p>
            <a:pPr algn="just">
              <a:buNone/>
            </a:pPr>
            <a:r>
              <a:rPr lang="sr-Latn-RS" dirty="0" smtClean="0"/>
              <a:t>	Primer procesa rada ove mašine pogledajte na linku:</a:t>
            </a:r>
          </a:p>
          <a:p>
            <a:pPr algn="just">
              <a:buNone/>
            </a:pPr>
            <a:r>
              <a:rPr lang="en-US" sz="2800" dirty="0" smtClean="0">
                <a:hlinkClick r:id="rId2"/>
              </a:rPr>
              <a:t>https://</a:t>
            </a:r>
            <a:r>
              <a:rPr lang="en-US" sz="2800" dirty="0" smtClean="0">
                <a:hlinkClick r:id="rId2"/>
              </a:rPr>
              <a:t>www.youtube.com/watch?v=nSR6fZs9BP8</a:t>
            </a:r>
            <a:endParaRPr lang="sr-Latn-RS" sz="2800" dirty="0" smtClean="0"/>
          </a:p>
          <a:p>
            <a:pPr>
              <a:buNone/>
            </a:pPr>
            <a:r>
              <a:rPr lang="en-US" dirty="0" smtClean="0"/>
              <a:t>Č</a:t>
            </a:r>
            <a:r>
              <a:rPr lang="sr-Latn-RS" dirty="0" smtClean="0"/>
              <a:t>išćenje na mestu skretnice</a:t>
            </a:r>
          </a:p>
          <a:p>
            <a:pPr>
              <a:buNone/>
            </a:pPr>
            <a:r>
              <a:rPr lang="en-US" sz="2800" dirty="0" smtClean="0">
                <a:hlinkClick r:id="rId2"/>
              </a:rPr>
              <a:t>https://</a:t>
            </a:r>
            <a:r>
              <a:rPr lang="en-US" sz="2800" dirty="0" smtClean="0">
                <a:hlinkClick r:id="rId2"/>
              </a:rPr>
              <a:t>www.youtube.com/watch?v=nSR6fZs9BP8</a:t>
            </a:r>
            <a:endParaRPr lang="sr-Latn-RS" sz="2800" dirty="0" smtClean="0"/>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609600"/>
            <a:ext cx="7802880" cy="5562600"/>
          </a:xfrm>
        </p:spPr>
        <p:txBody>
          <a:bodyPr>
            <a:normAutofit/>
          </a:bodyPr>
          <a:lstStyle/>
          <a:p>
            <a:pPr algn="just">
              <a:buNone/>
            </a:pPr>
            <a:r>
              <a:rPr lang="sr-Latn-RS" dirty="0" smtClean="0"/>
              <a:t>	Osim rešetanja zastorne prizme, ukoliko nije moguće prljavštinu izdvojenu iz zastora prosto izbaciti na površinu pored pruge, treba isplanirati njeno odlaganje. Takođe, zastorna prizma koja se vraća u kolosek treba da se isplanira tako da odgovara propisanoj  širini i obliku zastorne kape. </a:t>
            </a:r>
          </a:p>
          <a:p>
            <a:pPr algn="just">
              <a:buNone/>
            </a:pPr>
            <a:r>
              <a:rPr lang="sr-Latn-RS" dirty="0" smtClean="0"/>
              <a:t>	</a:t>
            </a:r>
            <a:r>
              <a:rPr lang="sr-Latn-RS" dirty="0" smtClean="0"/>
              <a:t>Evo još nekih mašina:</a:t>
            </a:r>
          </a:p>
          <a:p>
            <a:pPr algn="just">
              <a:buNone/>
            </a:pPr>
            <a:r>
              <a:rPr lang="en-US" sz="2800" dirty="0" smtClean="0">
                <a:hlinkClick r:id="rId2"/>
              </a:rPr>
              <a:t>https://</a:t>
            </a:r>
            <a:r>
              <a:rPr lang="en-US" sz="2800" dirty="0" smtClean="0">
                <a:hlinkClick r:id="rId2"/>
              </a:rPr>
              <a:t>www.youtube.com/watch?v=5oiTgmPwrMw</a:t>
            </a:r>
            <a:endParaRPr lang="sr-Latn-RS" sz="2800" dirty="0" smtClean="0"/>
          </a:p>
          <a:p>
            <a:pPr algn="just">
              <a:buNone/>
            </a:pPr>
            <a:r>
              <a:rPr lang="en-US" sz="2800" dirty="0" smtClean="0">
                <a:hlinkClick r:id="rId3"/>
              </a:rPr>
              <a:t>https://</a:t>
            </a:r>
            <a:r>
              <a:rPr lang="en-US" sz="2800" dirty="0" smtClean="0">
                <a:hlinkClick r:id="rId3"/>
              </a:rPr>
              <a:t>www.youtube.com/watch?v=5tTOk9QuFt8</a:t>
            </a:r>
            <a:endParaRPr lang="sr-Latn-RS" sz="2800" dirty="0" smtClean="0"/>
          </a:p>
          <a:p>
            <a:pPr algn="just">
              <a:buNone/>
            </a:pPr>
            <a:endParaRPr lang="sr-Latn-RS" sz="2800" dirty="0" smtClean="0"/>
          </a:p>
          <a:p>
            <a:pPr algn="just">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533400"/>
            <a:ext cx="7924800" cy="6324600"/>
          </a:xfrm>
        </p:spPr>
        <p:txBody>
          <a:bodyPr>
            <a:normAutofit lnSpcReduction="10000"/>
          </a:bodyPr>
          <a:lstStyle/>
          <a:p>
            <a:pPr algn="just">
              <a:buNone/>
            </a:pPr>
            <a:r>
              <a:rPr lang="sr-Latn-RS" dirty="0" smtClean="0"/>
              <a:t>		Mehanizovano održavanje , u odnosu na ručno pruža </a:t>
            </a:r>
            <a:r>
              <a:rPr lang="sr-Latn-RS" b="1" dirty="0" smtClean="0"/>
              <a:t>veću operacionu pouzdanost</a:t>
            </a:r>
            <a:r>
              <a:rPr lang="sr-Latn-RS" dirty="0" smtClean="0"/>
              <a:t>, </a:t>
            </a:r>
            <a:r>
              <a:rPr lang="sr-Latn-RS" b="1" dirty="0" smtClean="0"/>
              <a:t>bolji kvalitet </a:t>
            </a:r>
            <a:r>
              <a:rPr lang="sr-Latn-RS" dirty="0" smtClean="0"/>
              <a:t>i </a:t>
            </a:r>
            <a:r>
              <a:rPr lang="sr-Latn-RS" b="1" dirty="0" smtClean="0"/>
              <a:t>veću produktivnost</a:t>
            </a:r>
            <a:r>
              <a:rPr lang="sr-Latn-RS" dirty="0" smtClean="0"/>
              <a:t>.</a:t>
            </a:r>
          </a:p>
          <a:p>
            <a:pPr algn="just">
              <a:buNone/>
            </a:pPr>
            <a:r>
              <a:rPr lang="sr-Latn-RS" dirty="0" smtClean="0"/>
              <a:t>	</a:t>
            </a:r>
            <a:r>
              <a:rPr lang="sr-Latn-RS" dirty="0" smtClean="0"/>
              <a:t>	Razvoj mašina za tekuće održavanje se ogleda u tome da mašine postanu multifunkcionalne. To znači da jedna mašina može da obavlja više operacija u ptocesu održavanja. Ide se na to da se obezbedi zatvor pruge kako bi učinak bio što veći, a ujedno se završi i više procesa jednim zatvorom saobraćaja.</a:t>
            </a:r>
          </a:p>
          <a:p>
            <a:pPr algn="just">
              <a:buNone/>
            </a:pPr>
            <a:r>
              <a:rPr lang="sr-Latn-R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Mehanizovano održavanje gornjeg stroja pruga obuhvata:</a:t>
            </a:r>
            <a:endParaRPr lang="en-US" dirty="0"/>
          </a:p>
        </p:txBody>
      </p:sp>
      <p:sp>
        <p:nvSpPr>
          <p:cNvPr id="3" name="Content Placeholder 2"/>
          <p:cNvSpPr>
            <a:spLocks noGrp="1"/>
          </p:cNvSpPr>
          <p:nvPr>
            <p:ph idx="1"/>
          </p:nvPr>
        </p:nvSpPr>
        <p:spPr>
          <a:xfrm>
            <a:off x="1447800" y="1600200"/>
            <a:ext cx="7498080" cy="4800600"/>
          </a:xfrm>
        </p:spPr>
        <p:txBody>
          <a:bodyPr>
            <a:normAutofit lnSpcReduction="10000"/>
          </a:bodyPr>
          <a:lstStyle/>
          <a:p>
            <a:r>
              <a:rPr lang="sr-Latn-RS" dirty="0" smtClean="0"/>
              <a:t>Podbijanje i podizanje koloseka,</a:t>
            </a:r>
          </a:p>
          <a:p>
            <a:r>
              <a:rPr lang="en-US" dirty="0" smtClean="0"/>
              <a:t>P</a:t>
            </a:r>
            <a:r>
              <a:rPr lang="sr-Latn-RS" dirty="0" smtClean="0"/>
              <a:t>laniranje tucanika i formiranje zastorne prizme,</a:t>
            </a:r>
          </a:p>
          <a:p>
            <a:r>
              <a:rPr lang="en-US" dirty="0" smtClean="0"/>
              <a:t>S</a:t>
            </a:r>
            <a:r>
              <a:rPr lang="sr-Latn-RS" dirty="0" smtClean="0"/>
              <a:t>tabilizacija zastora,</a:t>
            </a:r>
          </a:p>
          <a:p>
            <a:r>
              <a:rPr lang="en-US" dirty="0" smtClean="0"/>
              <a:t>Č</a:t>
            </a:r>
            <a:r>
              <a:rPr lang="sr-Latn-RS" dirty="0" smtClean="0"/>
              <a:t>išćenje zastora,</a:t>
            </a:r>
          </a:p>
          <a:p>
            <a:r>
              <a:rPr lang="en-US" dirty="0" smtClean="0"/>
              <a:t>B</a:t>
            </a:r>
            <a:r>
              <a:rPr lang="sr-Latn-RS" dirty="0" smtClean="0"/>
              <a:t>rušenje šina,</a:t>
            </a:r>
          </a:p>
          <a:p>
            <a:r>
              <a:rPr lang="en-US" dirty="0" smtClean="0"/>
              <a:t>Z</a:t>
            </a:r>
            <a:r>
              <a:rPr lang="sr-Latn-RS" dirty="0" smtClean="0"/>
              <a:t>avarivanje šina,</a:t>
            </a:r>
          </a:p>
          <a:p>
            <a:r>
              <a:rPr lang="en-US" dirty="0" smtClean="0"/>
              <a:t>U</a:t>
            </a:r>
            <a:r>
              <a:rPr lang="sr-Latn-RS" dirty="0" smtClean="0"/>
              <a:t>ništavanje vegetacije,</a:t>
            </a:r>
          </a:p>
          <a:p>
            <a:r>
              <a:rPr lang="en-US" dirty="0" smtClean="0"/>
              <a:t>Č</a:t>
            </a:r>
            <a:r>
              <a:rPr lang="sr-Latn-RS" dirty="0" smtClean="0"/>
              <a:t>išćenje snega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52400"/>
            <a:ext cx="7498080" cy="1143000"/>
          </a:xfrm>
        </p:spPr>
        <p:txBody>
          <a:bodyPr>
            <a:noAutofit/>
          </a:bodyPr>
          <a:lstStyle/>
          <a:p>
            <a:pPr algn="just"/>
            <a:r>
              <a:rPr lang="sr-Latn-RS" sz="2800" dirty="0" smtClean="0"/>
              <a:t>1- </a:t>
            </a:r>
            <a:r>
              <a:rPr lang="sr-Latn-RS" sz="2800" dirty="0" smtClean="0">
                <a:solidFill>
                  <a:srgbClr val="FF0000"/>
                </a:solidFill>
              </a:rPr>
              <a:t>PODBIJANJE  I PODIZANJE </a:t>
            </a:r>
            <a:r>
              <a:rPr lang="sr-Latn-RS" sz="2800" dirty="0" smtClean="0"/>
              <a:t>KOLOSEKA SA REGULISANJEM SMERA I NIVELETE</a:t>
            </a:r>
            <a:endParaRPr lang="en-US" sz="2800" dirty="0"/>
          </a:p>
        </p:txBody>
      </p:sp>
      <p:sp>
        <p:nvSpPr>
          <p:cNvPr id="3" name="Content Placeholder 2"/>
          <p:cNvSpPr>
            <a:spLocks noGrp="1"/>
          </p:cNvSpPr>
          <p:nvPr>
            <p:ph idx="1"/>
          </p:nvPr>
        </p:nvSpPr>
        <p:spPr>
          <a:xfrm>
            <a:off x="762000" y="1447800"/>
            <a:ext cx="8171688" cy="5410200"/>
          </a:xfrm>
        </p:spPr>
        <p:txBody>
          <a:bodyPr>
            <a:normAutofit/>
          </a:bodyPr>
          <a:lstStyle/>
          <a:p>
            <a:pPr algn="just">
              <a:buNone/>
            </a:pPr>
            <a:r>
              <a:rPr lang="sr-Latn-RS" sz="2800" dirty="0" smtClean="0"/>
              <a:t>		Mašine podbijačice podižu kolosek na nivo određen mernim sistemom. Vrši se regulacija u pogledu nivelete i smera.</a:t>
            </a:r>
          </a:p>
          <a:p>
            <a:pPr algn="just">
              <a:buNone/>
            </a:pPr>
            <a:r>
              <a:rPr lang="sr-Latn-RS" sz="2800" dirty="0" smtClean="0"/>
              <a:t>	</a:t>
            </a:r>
            <a:r>
              <a:rPr lang="sr-Latn-RS" sz="2800" dirty="0" smtClean="0"/>
              <a:t>	Razlikujemo sinhrono i asinhrono podbijanje. Rad podbijača je zasnovan na otporu koji zastor pruža prilikom njihovog rada. Kod sinhronog, rad svih podbijača prestaje ako samo jedan regustruje otpor zastora dovoljan za prekid rada. Kod asinhronih to nije slučaj. Podbijači rade nezavisno sve do momenta dok svaki od njih ne registruje potrebni otpor zastora i tada se prelazi  na drugo  polje za podbijanje.</a:t>
            </a:r>
          </a:p>
          <a:p>
            <a:pPr>
              <a:buNone/>
            </a:pP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Latn-RS" sz="2800" dirty="0" smtClean="0"/>
              <a:t>1- </a:t>
            </a:r>
            <a:r>
              <a:rPr lang="sr-Latn-RS" sz="2800" dirty="0" smtClean="0">
                <a:solidFill>
                  <a:srgbClr val="FF0000"/>
                </a:solidFill>
              </a:rPr>
              <a:t>PODBIJANJE  </a:t>
            </a:r>
            <a:r>
              <a:rPr lang="sr-Latn-RS" sz="2800" dirty="0" smtClean="0">
                <a:solidFill>
                  <a:srgbClr val="FF0000"/>
                </a:solidFill>
              </a:rPr>
              <a:t>I PODIZANJE </a:t>
            </a:r>
            <a:r>
              <a:rPr lang="sr-Latn-RS" sz="2800" dirty="0" smtClean="0"/>
              <a:t>KOLOSEKA SA REGULISANJEM SMERA I NIVELETE</a:t>
            </a:r>
            <a:endParaRPr lang="en-US" sz="2800" dirty="0"/>
          </a:p>
        </p:txBody>
      </p:sp>
      <p:sp>
        <p:nvSpPr>
          <p:cNvPr id="3" name="Content Placeholder 2"/>
          <p:cNvSpPr>
            <a:spLocks noGrp="1"/>
          </p:cNvSpPr>
          <p:nvPr>
            <p:ph idx="1"/>
          </p:nvPr>
        </p:nvSpPr>
        <p:spPr>
          <a:xfrm>
            <a:off x="1295400" y="2057400"/>
            <a:ext cx="7498080" cy="4800600"/>
          </a:xfrm>
        </p:spPr>
        <p:txBody>
          <a:bodyPr/>
          <a:lstStyle/>
          <a:p>
            <a:pPr>
              <a:buNone/>
            </a:pPr>
            <a:r>
              <a:rPr lang="sr-Latn-RS" dirty="0" smtClean="0"/>
              <a:t>		Podbijačice se razlikuju prema mestu rada kao:</a:t>
            </a:r>
          </a:p>
          <a:p>
            <a:pPr>
              <a:buFontTx/>
              <a:buChar char="-"/>
            </a:pPr>
            <a:r>
              <a:rPr lang="en-US" dirty="0" smtClean="0"/>
              <a:t>P</a:t>
            </a:r>
            <a:r>
              <a:rPr lang="sr-Latn-RS" dirty="0" smtClean="0"/>
              <a:t>odbijačice za kolosek  na otvorenom</a:t>
            </a:r>
          </a:p>
          <a:p>
            <a:pPr>
              <a:buFontTx/>
              <a:buChar char="-"/>
            </a:pPr>
            <a:r>
              <a:rPr lang="en-US" dirty="0" smtClean="0"/>
              <a:t>P</a:t>
            </a:r>
            <a:r>
              <a:rPr lang="sr-Latn-RS" dirty="0" smtClean="0"/>
              <a:t>odbijačice za skretnice,</a:t>
            </a:r>
          </a:p>
          <a:p>
            <a:pPr>
              <a:buFontTx/>
              <a:buChar char="-"/>
            </a:pPr>
            <a:r>
              <a:rPr lang="en-US" dirty="0" smtClean="0"/>
              <a:t>K</a:t>
            </a:r>
            <a:r>
              <a:rPr lang="sr-Latn-RS" dirty="0" smtClean="0"/>
              <a:t>ombinovane podbijačice (na otvorenom i na mestu skretnica)</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Latn-RS" sz="2800" dirty="0" smtClean="0"/>
              <a:t>1- </a:t>
            </a:r>
            <a:r>
              <a:rPr lang="sr-Latn-RS" sz="2800" dirty="0" smtClean="0">
                <a:solidFill>
                  <a:srgbClr val="FF0000"/>
                </a:solidFill>
              </a:rPr>
              <a:t>PODBIJANJE  </a:t>
            </a:r>
            <a:r>
              <a:rPr lang="sr-Latn-RS" sz="2800" dirty="0" smtClean="0">
                <a:solidFill>
                  <a:srgbClr val="FF0000"/>
                </a:solidFill>
              </a:rPr>
              <a:t>I PODIZANJE </a:t>
            </a:r>
            <a:r>
              <a:rPr lang="sr-Latn-RS" sz="2800" dirty="0" smtClean="0"/>
              <a:t>KOLOSEKA SA REGULISANJEM SMERA I NIVELETE</a:t>
            </a:r>
            <a:endParaRPr lang="en-US" sz="2800" dirty="0"/>
          </a:p>
        </p:txBody>
      </p:sp>
      <p:sp>
        <p:nvSpPr>
          <p:cNvPr id="3" name="Content Placeholder 2"/>
          <p:cNvSpPr>
            <a:spLocks noGrp="1"/>
          </p:cNvSpPr>
          <p:nvPr>
            <p:ph idx="1"/>
          </p:nvPr>
        </p:nvSpPr>
        <p:spPr/>
        <p:txBody>
          <a:bodyPr>
            <a:normAutofit fontScale="92500" lnSpcReduction="20000"/>
          </a:bodyPr>
          <a:lstStyle/>
          <a:p>
            <a:pPr>
              <a:buNone/>
            </a:pPr>
            <a:r>
              <a:rPr lang="sr-Latn-RS" dirty="0" smtClean="0"/>
              <a:t>		Pre podbijanja , a u zavisnosti od stanja gornjeg stroja, trebalo bi izvršiti:</a:t>
            </a:r>
          </a:p>
          <a:p>
            <a:pPr>
              <a:buFontTx/>
              <a:buChar char="-"/>
            </a:pPr>
            <a:r>
              <a:rPr lang="en-US" dirty="0" smtClean="0"/>
              <a:t>P</a:t>
            </a:r>
            <a:r>
              <a:rPr lang="sr-Latn-RS" dirty="0" smtClean="0"/>
              <a:t>ritezanje pričvršćenja i zamenu čepova,</a:t>
            </a:r>
          </a:p>
          <a:p>
            <a:pPr>
              <a:buFontTx/>
              <a:buChar char="-"/>
            </a:pPr>
            <a:r>
              <a:rPr lang="en-US" dirty="0" smtClean="0"/>
              <a:t>P</a:t>
            </a:r>
            <a:r>
              <a:rPr lang="sr-Latn-RS" dirty="0" smtClean="0"/>
              <a:t>opravku širine koloseka,</a:t>
            </a:r>
          </a:p>
          <a:p>
            <a:pPr>
              <a:buFontTx/>
              <a:buChar char="-"/>
            </a:pPr>
            <a:r>
              <a:rPr lang="en-US" dirty="0" smtClean="0"/>
              <a:t>I</a:t>
            </a:r>
            <a:r>
              <a:rPr lang="sr-Latn-RS" dirty="0" smtClean="0"/>
              <a:t>zradu šinskih spojeva,</a:t>
            </a:r>
          </a:p>
          <a:p>
            <a:pPr>
              <a:buFontTx/>
              <a:buChar char="-"/>
            </a:pPr>
            <a:r>
              <a:rPr lang="en-US" dirty="0" smtClean="0"/>
              <a:t>U</a:t>
            </a:r>
            <a:r>
              <a:rPr lang="sr-Latn-RS" dirty="0" smtClean="0"/>
              <a:t>graditi dodatne sigurnosne kape,</a:t>
            </a:r>
          </a:p>
          <a:p>
            <a:pPr>
              <a:buFontTx/>
              <a:buChar char="-"/>
            </a:pPr>
            <a:r>
              <a:rPr lang="en-US" dirty="0" smtClean="0"/>
              <a:t>U</a:t>
            </a:r>
            <a:r>
              <a:rPr lang="sr-Latn-RS" dirty="0" smtClean="0"/>
              <a:t>kloniti manje nedostatke na pragovina, zastoru i donjem stroju,</a:t>
            </a:r>
          </a:p>
          <a:p>
            <a:pPr>
              <a:buFontTx/>
              <a:buChar char="-"/>
            </a:pPr>
            <a:r>
              <a:rPr lang="en-US" dirty="0" smtClean="0"/>
              <a:t>U</a:t>
            </a:r>
            <a:r>
              <a:rPr lang="sr-Latn-RS" dirty="0" smtClean="0"/>
              <a:t>kloniti signalne uređaje koji bi mogli da ometaju podbijanje,</a:t>
            </a:r>
          </a:p>
          <a:p>
            <a:pPr>
              <a:buFontTx/>
              <a:buChar char="-"/>
            </a:pPr>
            <a:r>
              <a:rPr lang="en-US" dirty="0" smtClean="0"/>
              <a:t>S</a:t>
            </a:r>
            <a:r>
              <a:rPr lang="sr-Latn-RS" dirty="0" smtClean="0"/>
              <a:t>kinuti pričvršćenje na sigurnosnim kapama.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Latn-RS" sz="2800" dirty="0" smtClean="0"/>
              <a:t>1- </a:t>
            </a:r>
            <a:r>
              <a:rPr lang="sr-Latn-RS" sz="2800" dirty="0" smtClean="0">
                <a:solidFill>
                  <a:srgbClr val="FF0000"/>
                </a:solidFill>
              </a:rPr>
              <a:t>PODBIJANJE  </a:t>
            </a:r>
            <a:r>
              <a:rPr lang="sr-Latn-RS" sz="2800" dirty="0" smtClean="0">
                <a:solidFill>
                  <a:srgbClr val="FF0000"/>
                </a:solidFill>
              </a:rPr>
              <a:t>I PODIZANJE </a:t>
            </a:r>
            <a:r>
              <a:rPr lang="sr-Latn-RS" sz="2800" dirty="0" smtClean="0"/>
              <a:t>KOLOSEKA SA REGULISANJEM SMERA I NIVELETE</a:t>
            </a:r>
            <a:endParaRPr lang="en-US" sz="2800" dirty="0"/>
          </a:p>
        </p:txBody>
      </p:sp>
      <p:sp>
        <p:nvSpPr>
          <p:cNvPr id="3" name="Content Placeholder 2"/>
          <p:cNvSpPr>
            <a:spLocks noGrp="1"/>
          </p:cNvSpPr>
          <p:nvPr>
            <p:ph idx="1"/>
          </p:nvPr>
        </p:nvSpPr>
        <p:spPr/>
        <p:txBody>
          <a:bodyPr>
            <a:normAutofit lnSpcReduction="10000"/>
          </a:bodyPr>
          <a:lstStyle/>
          <a:p>
            <a:pPr algn="just">
              <a:buNone/>
            </a:pPr>
            <a:r>
              <a:rPr lang="en-US" sz="2800" dirty="0" smtClean="0"/>
              <a:t>T</a:t>
            </a:r>
            <a:r>
              <a:rPr lang="sr-Latn-RS" sz="2800" dirty="0" smtClean="0"/>
              <a:t>reba obratiti pažnju na sledeće stvari:</a:t>
            </a:r>
          </a:p>
          <a:p>
            <a:pPr algn="just">
              <a:buFontTx/>
              <a:buChar char="-"/>
            </a:pPr>
            <a:r>
              <a:rPr lang="en-US" sz="2800" dirty="0" smtClean="0"/>
              <a:t>D</a:t>
            </a:r>
            <a:r>
              <a:rPr lang="sr-Latn-RS" sz="2800" dirty="0" smtClean="0"/>
              <a:t>ubina uranjanja podbijača da bude 20mm ispod donje ivice praga i gornje ivice podbijača,</a:t>
            </a:r>
          </a:p>
          <a:p>
            <a:pPr algn="just">
              <a:buFontTx/>
              <a:buChar char="-"/>
            </a:pPr>
            <a:r>
              <a:rPr lang="en-US" sz="2800" dirty="0" smtClean="0"/>
              <a:t>U</a:t>
            </a:r>
            <a:r>
              <a:rPr lang="sr-Latn-RS" sz="2800" dirty="0" smtClean="0"/>
              <a:t>ređenje smera je dozvoljeno samo uz istovremeno podbijanje i podizanje koloseka,</a:t>
            </a:r>
          </a:p>
          <a:p>
            <a:pPr algn="just">
              <a:buFontTx/>
              <a:buChar char="-"/>
            </a:pPr>
            <a:r>
              <a:rPr lang="en-US" sz="2800" dirty="0" smtClean="0"/>
              <a:t>O</a:t>
            </a:r>
            <a:r>
              <a:rPr lang="sr-Latn-RS" sz="2800" dirty="0" smtClean="0"/>
              <a:t>državanje pritiska podbijanja,</a:t>
            </a:r>
          </a:p>
          <a:p>
            <a:pPr algn="just">
              <a:buFontTx/>
              <a:buChar char="-"/>
            </a:pPr>
            <a:r>
              <a:rPr lang="en-US" sz="2800" dirty="0" smtClean="0"/>
              <a:t>P</a:t>
            </a:r>
            <a:r>
              <a:rPr lang="sr-Latn-RS" sz="2800" dirty="0" smtClean="0"/>
              <a:t>laniranje poprečnog preseka zastora,</a:t>
            </a:r>
          </a:p>
          <a:p>
            <a:pPr algn="just">
              <a:buFontTx/>
              <a:buChar char="-"/>
            </a:pPr>
            <a:r>
              <a:rPr lang="en-US" sz="2800" dirty="0" smtClean="0"/>
              <a:t>K</a:t>
            </a:r>
            <a:r>
              <a:rPr lang="sr-Latn-RS" sz="2800" dirty="0" smtClean="0"/>
              <a:t>onrola rastojanja koloseka,</a:t>
            </a:r>
          </a:p>
          <a:p>
            <a:pPr algn="just">
              <a:buFontTx/>
              <a:buChar char="-"/>
            </a:pPr>
            <a:r>
              <a:rPr lang="en-US" sz="2800" dirty="0" smtClean="0"/>
              <a:t>K</a:t>
            </a:r>
            <a:r>
              <a:rPr lang="sr-Latn-RS" sz="2800" dirty="0" smtClean="0"/>
              <a:t>ontrola visinskog položaja naspramnih šina,</a:t>
            </a:r>
          </a:p>
          <a:p>
            <a:pPr algn="just">
              <a:buFontTx/>
              <a:buChar char="-"/>
            </a:pPr>
            <a:r>
              <a:rPr lang="en-US" sz="2800" dirty="0" smtClean="0"/>
              <a:t>K</a:t>
            </a:r>
            <a:r>
              <a:rPr lang="sr-Latn-RS" sz="2800" dirty="0" smtClean="0"/>
              <a:t>ontrola vitoperenja.</a:t>
            </a:r>
          </a:p>
          <a:p>
            <a:pPr>
              <a:buFontTx/>
              <a:buChar cha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sr-Latn-RS" sz="2800" dirty="0" smtClean="0"/>
              <a:t>1- </a:t>
            </a:r>
            <a:r>
              <a:rPr lang="sr-Latn-RS" sz="2800" dirty="0" smtClean="0">
                <a:solidFill>
                  <a:srgbClr val="FF0000"/>
                </a:solidFill>
              </a:rPr>
              <a:t>PODBIJANJE  </a:t>
            </a:r>
            <a:r>
              <a:rPr lang="sr-Latn-RS" sz="2800" dirty="0" smtClean="0">
                <a:solidFill>
                  <a:srgbClr val="FF0000"/>
                </a:solidFill>
              </a:rPr>
              <a:t>I PODIZANJE </a:t>
            </a:r>
            <a:r>
              <a:rPr lang="sr-Latn-RS" sz="2800" dirty="0" smtClean="0"/>
              <a:t>KOLOSEKA SA REGULISANJEM SMERA I NIVELETE</a:t>
            </a:r>
            <a:endParaRPr lang="en-US" sz="2800" dirty="0"/>
          </a:p>
        </p:txBody>
      </p:sp>
      <p:sp>
        <p:nvSpPr>
          <p:cNvPr id="3" name="Content Placeholder 2"/>
          <p:cNvSpPr>
            <a:spLocks noGrp="1"/>
          </p:cNvSpPr>
          <p:nvPr>
            <p:ph idx="1"/>
          </p:nvPr>
        </p:nvSpPr>
        <p:spPr>
          <a:xfrm>
            <a:off x="1143000" y="1447800"/>
            <a:ext cx="7790688" cy="4800600"/>
          </a:xfrm>
        </p:spPr>
        <p:txBody>
          <a:bodyPr/>
          <a:lstStyle/>
          <a:p>
            <a:pPr>
              <a:buNone/>
            </a:pPr>
            <a:endParaRPr lang="sr-Latn-RS" dirty="0" smtClean="0"/>
          </a:p>
          <a:p>
            <a:pPr>
              <a:buNone/>
            </a:pPr>
            <a:r>
              <a:rPr lang="sr-Latn-RS" dirty="0" smtClean="0"/>
              <a:t>Princip kod podbijanja je lepo prikazan na linku:</a:t>
            </a:r>
          </a:p>
          <a:p>
            <a:pPr>
              <a:buNone/>
            </a:pPr>
            <a:r>
              <a:rPr lang="en-US" sz="2800" dirty="0" smtClean="0">
                <a:hlinkClick r:id="rId2"/>
              </a:rPr>
              <a:t>https://</a:t>
            </a:r>
            <a:r>
              <a:rPr lang="en-US" sz="2800" dirty="0" smtClean="0">
                <a:hlinkClick r:id="rId2"/>
              </a:rPr>
              <a:t>www.youtube.com/watch?v=6gIv_o0LR4k</a:t>
            </a:r>
            <a:endParaRPr lang="sr-Latn-RS" sz="2800" dirty="0" smtClean="0"/>
          </a:p>
          <a:p>
            <a:pPr>
              <a:buNone/>
            </a:pPr>
            <a:endParaRPr lang="sr-Latn-RS" dirty="0" smtClean="0"/>
          </a:p>
          <a:p>
            <a:pPr>
              <a:buNone/>
            </a:pPr>
            <a:r>
              <a:rPr lang="sr-Latn-RS" dirty="0" smtClean="0"/>
              <a:t>Neke od mašina podbijačica:</a:t>
            </a:r>
          </a:p>
          <a:p>
            <a:pPr>
              <a:buNone/>
            </a:pPr>
            <a:r>
              <a:rPr lang="en-US" sz="2800" dirty="0" smtClean="0">
                <a:hlinkClick r:id="rId3"/>
              </a:rPr>
              <a:t>https://</a:t>
            </a:r>
            <a:r>
              <a:rPr lang="en-US" sz="2800" dirty="0" smtClean="0">
                <a:hlinkClick r:id="rId3"/>
              </a:rPr>
              <a:t>www.youtube.com/watch?v=SBqWwMsvYkI</a:t>
            </a:r>
            <a:endParaRPr lang="sr-Latn-RS" sz="2800" dirty="0" smtClean="0"/>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2800" dirty="0" smtClean="0"/>
              <a:t>2- </a:t>
            </a:r>
            <a:r>
              <a:rPr lang="sr-Latn-RS" sz="2800" dirty="0" smtClean="0">
                <a:solidFill>
                  <a:srgbClr val="FF0000"/>
                </a:solidFill>
              </a:rPr>
              <a:t>STABILIZACIJA</a:t>
            </a:r>
            <a:r>
              <a:rPr lang="sr-Latn-RS" sz="2800" dirty="0" smtClean="0"/>
              <a:t> ZASTORA</a:t>
            </a:r>
            <a:endParaRPr lang="en-US" sz="2800" dirty="0"/>
          </a:p>
        </p:txBody>
      </p:sp>
      <p:sp>
        <p:nvSpPr>
          <p:cNvPr id="3" name="Content Placeholder 2"/>
          <p:cNvSpPr>
            <a:spLocks noGrp="1"/>
          </p:cNvSpPr>
          <p:nvPr>
            <p:ph idx="1"/>
          </p:nvPr>
        </p:nvSpPr>
        <p:spPr>
          <a:xfrm>
            <a:off x="838200" y="1524000"/>
            <a:ext cx="7772400" cy="4800600"/>
          </a:xfrm>
        </p:spPr>
        <p:txBody>
          <a:bodyPr>
            <a:normAutofit lnSpcReduction="10000"/>
          </a:bodyPr>
          <a:lstStyle/>
          <a:p>
            <a:pPr algn="just">
              <a:buNone/>
            </a:pPr>
            <a:r>
              <a:rPr lang="sr-Latn-RS" dirty="0" smtClean="0"/>
              <a:t> 		Stabilizatori se najčešće koriste nakon podbijanja koloseka ili izgradnje novog koloseka, kako bi se ubrzao proces sleganja. Zbijanjem zrna zastora sleganjem, povećava se bočna stabilnost koloseka.  Stabilizacija koloseka se može postići i ravnomerno opterećivanjem koloseka saobraćajnim opterećenjem, ali to je dug proces ako želimo na tom delu pruge da razvijemo projektovanu brzinu.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1364</TotalTime>
  <Words>470</Words>
  <Application>Microsoft Office PowerPoint</Application>
  <PresentationFormat>On-screen Show (4:3)</PresentationFormat>
  <Paragraphs>90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Solstice</vt:lpstr>
      <vt:lpstr>MEHANIZOVANO ODRŽAVANJE GORNJEG STROJA  - I deo -</vt:lpstr>
      <vt:lpstr>Slide 2</vt:lpstr>
      <vt:lpstr>Mehanizovano održavanje gornjeg stroja pruga obuhvata:</vt:lpstr>
      <vt:lpstr>1- PODBIJANJE  I PODIZANJE KOLOSEKA SA REGULISANJEM SMERA I NIVELETE</vt:lpstr>
      <vt:lpstr>1- PODBIJANJE  I PODIZANJE KOLOSEKA SA REGULISANJEM SMERA I NIVELETE</vt:lpstr>
      <vt:lpstr>1- PODBIJANJE  I PODIZANJE KOLOSEKA SA REGULISANJEM SMERA I NIVELETE</vt:lpstr>
      <vt:lpstr>1- PODBIJANJE  I PODIZANJE KOLOSEKA SA REGULISANJEM SMERA I NIVELETE</vt:lpstr>
      <vt:lpstr>1- PODBIJANJE  I PODIZANJE KOLOSEKA SA REGULISANJEM SMERA I NIVELETE</vt:lpstr>
      <vt:lpstr>2- STABILIZACIJA ZASTORA</vt:lpstr>
      <vt:lpstr>2- STABILIZACIJA ZASTORA</vt:lpstr>
      <vt:lpstr>2.1.- Stabilizacija zastora na novim prugama</vt:lpstr>
      <vt:lpstr>2.2. Stabilizacija zastora posle obnove pruge</vt:lpstr>
      <vt:lpstr>2.3. Stabilizacija zastora u oviru tekućeg održavanja</vt:lpstr>
      <vt:lpstr>OBRATITI PAŽNJU I NA SLEDEĆE STVARI:</vt:lpstr>
      <vt:lpstr>3- ČIŠĆENJE I PLANIRANJE ZASTORA</vt:lpstr>
      <vt:lpstr>3- ČIŠĆENJE I PLANIRANJE ZASTORA</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MEHANIZOVANO ODRŽAVANJE GORNJEG STROJA</dc:title>
  <dc:creator>dimitrijevic</dc:creator>
  <cp:lastModifiedBy>dimitrijevic</cp:lastModifiedBy>
  <cp:revision>52</cp:revision>
  <dcterms:created xsi:type="dcterms:W3CDTF">2020-12-06T11:48:18Z</dcterms:created>
  <dcterms:modified xsi:type="dcterms:W3CDTF">2020-12-07T10:32:27Z</dcterms:modified>
</cp:coreProperties>
</file>