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3F233C-D774-4875-B612-EA171FAED846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FFC8B1-68D9-4D9A-A0BF-A7FCCCA83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2quMXvTP2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W3ZhrQ_J0s" TargetMode="External"/><Relationship Id="rId2" Type="http://schemas.openxmlformats.org/officeDocument/2006/relationships/hyperlink" Target="https://www.youtube.com/watch?v=ygh6DBrSeO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nYjDxmImT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jBQ3MaBYiU" TargetMode="External"/><Relationship Id="rId2" Type="http://schemas.openxmlformats.org/officeDocument/2006/relationships/hyperlink" Target="https://www.youtube.com/watch?v=NaqRgDN1Sx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uX4G3znp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40664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</a:t>
            </a:r>
            <a:r>
              <a:rPr lang="sr-Latn-RS" dirty="0" smtClean="0"/>
              <a:t>EHANIZOVANO ODRŽAVANJE GORNJEG STROJA</a:t>
            </a:r>
            <a:br>
              <a:rPr lang="sr-Latn-R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- </a:t>
            </a:r>
            <a:r>
              <a:rPr lang="en-US" dirty="0" smtClean="0"/>
              <a:t>I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sr-Latn-RS" dirty="0" smtClean="0"/>
              <a:t> 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406640" cy="1752600"/>
          </a:xfrm>
        </p:spPr>
        <p:txBody>
          <a:bodyPr>
            <a:normAutofit fontScale="92500" lnSpcReduction="10000"/>
          </a:bodyPr>
          <a:lstStyle/>
          <a:p>
            <a:pPr algn="r"/>
            <a:endParaRPr lang="sr-Latn-RS" sz="4000" dirty="0" smtClean="0"/>
          </a:p>
          <a:p>
            <a:pPr algn="r"/>
            <a:endParaRPr lang="sr-Latn-RS" sz="4000" dirty="0" smtClean="0"/>
          </a:p>
          <a:p>
            <a:pPr algn="r"/>
            <a:r>
              <a:rPr lang="sr-Latn-RS" sz="4000" dirty="0" smtClean="0"/>
              <a:t>6   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PITANJA I ZADACI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953000"/>
          </a:xfrm>
        </p:spPr>
        <p:txBody>
          <a:bodyPr>
            <a:normAutofit fontScale="92500" lnSpcReduction="10000"/>
          </a:bodyPr>
          <a:lstStyle/>
          <a:p>
            <a:pPr marL="596646" indent="-514350" algn="just">
              <a:buAutoNum type="arabicPeriod"/>
            </a:pPr>
            <a:r>
              <a:rPr lang="en-US" sz="2800" dirty="0" smtClean="0"/>
              <a:t>K</a:t>
            </a:r>
            <a:r>
              <a:rPr lang="sr-Latn-RS" sz="2800" dirty="0" smtClean="0"/>
              <a:t>oji procesi održavanja postoje u okviru mehanizovanog održavanja gornjeg stroja?</a:t>
            </a:r>
          </a:p>
          <a:p>
            <a:pPr marL="596646" indent="-514350" algn="just">
              <a:buAutoNum type="arabicPeriod"/>
            </a:pPr>
            <a:r>
              <a:rPr lang="sr-Latn-RS" sz="2800" dirty="0" smtClean="0"/>
              <a:t>Objasniti pojmove sinhrono i asinhrono podbijanje. </a:t>
            </a:r>
          </a:p>
          <a:p>
            <a:pPr marL="596646" indent="-514350" algn="just">
              <a:buAutoNum type="arabicPeriod"/>
            </a:pPr>
            <a:r>
              <a:rPr lang="sr-Latn-RS" sz="2800" dirty="0" smtClean="0"/>
              <a:t>Šta predstavlja stabilizacija koloseka? U kojim sve slučajevima vršimo stabilizaciju koloseka?</a:t>
            </a:r>
          </a:p>
          <a:p>
            <a:pPr marL="596646" indent="-514350" algn="just">
              <a:buAutoNum type="arabicPeriod"/>
            </a:pPr>
            <a:r>
              <a:rPr lang="sr-Latn-RS" sz="2800" dirty="0" smtClean="0"/>
              <a:t>Objasniti proces čišćenja zastora.</a:t>
            </a:r>
          </a:p>
          <a:p>
            <a:pPr marL="596646" indent="-514350" algn="just">
              <a:buAutoNum type="arabicPeriod"/>
            </a:pPr>
            <a:r>
              <a:rPr lang="sr-Latn-RS" sz="2800" dirty="0" smtClean="0"/>
              <a:t>Kako teče proces zavarivanja šina na terenu uz pomoć mašina predviđenih za taj postupak održavanja.</a:t>
            </a:r>
          </a:p>
          <a:p>
            <a:pPr marL="596646" indent="-514350" algn="just">
              <a:buAutoNum type="arabicPeriod"/>
            </a:pPr>
            <a:r>
              <a:rPr lang="sr-Latn-RS" sz="2800" dirty="0" smtClean="0"/>
              <a:t>K</a:t>
            </a:r>
            <a:r>
              <a:rPr lang="en-US" sz="2800" dirty="0" smtClean="0"/>
              <a:t>o</a:t>
            </a:r>
            <a:r>
              <a:rPr lang="sr-Latn-RS" sz="2800" dirty="0" smtClean="0"/>
              <a:t>je su metode za suzbijanje vegetacije?</a:t>
            </a:r>
          </a:p>
          <a:p>
            <a:pPr marL="596646" indent="-514350" algn="just">
              <a:buAutoNum type="arabicPeriod"/>
            </a:pPr>
            <a:r>
              <a:rPr lang="sr-Latn-RS" sz="2800" dirty="0" smtClean="0"/>
              <a:t>Navesti dva osnovna tipa mašina za čišćenje snega i njihove osnovne karakteristike.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>
                <a:effectLst/>
              </a:rPr>
              <a:t>4. BRUŠENJE ŠINA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Otklanjamo sledeće nedostatke:</a:t>
            </a:r>
          </a:p>
          <a:p>
            <a:pPr>
              <a:buFontTx/>
              <a:buChar char="-"/>
            </a:pPr>
            <a:r>
              <a:rPr lang="en-US" dirty="0" smtClean="0"/>
              <a:t>N</a:t>
            </a:r>
            <a:r>
              <a:rPr lang="sr-Latn-RS" dirty="0" smtClean="0"/>
              <a:t>aboranost na voznoj površini šinske glave,</a:t>
            </a:r>
          </a:p>
          <a:p>
            <a:pPr>
              <a:buFontTx/>
              <a:buChar char="-"/>
            </a:pPr>
            <a:r>
              <a:rPr lang="en-US" dirty="0" smtClean="0"/>
              <a:t>O</a:t>
            </a:r>
            <a:r>
              <a:rPr lang="sr-Latn-RS" dirty="0" smtClean="0"/>
              <a:t>tkidanje delova,</a:t>
            </a:r>
          </a:p>
          <a:p>
            <a:pPr>
              <a:buFontTx/>
              <a:buChar char="-"/>
            </a:pPr>
            <a:r>
              <a:rPr lang="en-US" dirty="0" smtClean="0"/>
              <a:t>A</a:t>
            </a:r>
            <a:r>
              <a:rPr lang="sr-Latn-RS" dirty="0" smtClean="0"/>
              <a:t>banje usled proklizavanja točkova,</a:t>
            </a:r>
          </a:p>
          <a:p>
            <a:pPr>
              <a:buFontTx/>
              <a:buChar char="-"/>
            </a:pPr>
            <a:r>
              <a:rPr lang="en-US" dirty="0" smtClean="0"/>
              <a:t>L</a:t>
            </a:r>
            <a:r>
              <a:rPr lang="sr-Latn-RS" dirty="0" smtClean="0"/>
              <a:t>juspanje,</a:t>
            </a:r>
          </a:p>
          <a:p>
            <a:pPr>
              <a:buFontTx/>
              <a:buChar char="-"/>
            </a:pPr>
            <a:r>
              <a:rPr lang="en-US" dirty="0" smtClean="0"/>
              <a:t>Š</a:t>
            </a:r>
            <a:r>
              <a:rPr lang="sr-Latn-RS" dirty="0" smtClean="0"/>
              <a:t>inski varovi...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effectLst/>
              </a:rPr>
              <a:t>4. BRUŠENJE ŠINA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866888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Latn-RS" dirty="0" smtClean="0"/>
              <a:t>Postoje dva principa brušenja:</a:t>
            </a:r>
          </a:p>
          <a:p>
            <a:pPr algn="just">
              <a:buFontTx/>
              <a:buChar char="-"/>
            </a:pPr>
            <a:r>
              <a:rPr lang="en-US" b="1" dirty="0" smtClean="0"/>
              <a:t>B</a:t>
            </a:r>
            <a:r>
              <a:rPr lang="sr-Latn-RS" b="1" dirty="0" smtClean="0"/>
              <a:t>rusne ploče koje rotiraju</a:t>
            </a:r>
            <a:r>
              <a:rPr lang="sr-Latn-RS" dirty="0" smtClean="0"/>
              <a:t>- bruse vozne površine i vozne ivice. </a:t>
            </a:r>
          </a:p>
          <a:p>
            <a:pPr algn="just">
              <a:buNone/>
            </a:pPr>
            <a:r>
              <a:rPr lang="sr-Latn-RS" dirty="0" smtClean="0"/>
              <a:t>Speno RR32</a:t>
            </a:r>
          </a:p>
          <a:p>
            <a:pPr algn="just">
              <a:buNone/>
            </a:pPr>
            <a:r>
              <a:rPr lang="en-US" sz="2800" dirty="0" smtClean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www.youtube.com/watch?v=f2quMXvTP2s</a:t>
            </a:r>
            <a:endParaRPr lang="sr-Latn-RS" sz="2800" dirty="0" smtClean="0"/>
          </a:p>
          <a:p>
            <a:pPr algn="just">
              <a:buFontTx/>
              <a:buChar char="-"/>
            </a:pPr>
            <a:r>
              <a:rPr lang="en-US" b="1" dirty="0" smtClean="0"/>
              <a:t>B</a:t>
            </a:r>
            <a:r>
              <a:rPr lang="sr-Latn-RS" b="1" dirty="0" smtClean="0"/>
              <a:t>rusne ploče osciluju podužno </a:t>
            </a:r>
            <a:r>
              <a:rPr lang="sr-Latn-RS" dirty="0" smtClean="0"/>
              <a:t>– kretanjem napred – nazad bruse površinu šine sve dok se nabori ne odstrane.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4. BRUŠENJE ŠINA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543800" cy="48006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sr-Latn-RS" dirty="0" smtClean="0"/>
              <a:t>Nije potreban zatvor pruge za rad mašine za brušenje šina,</a:t>
            </a:r>
          </a:p>
          <a:p>
            <a:pPr algn="just">
              <a:buFontTx/>
              <a:buChar char="-"/>
            </a:pPr>
            <a:r>
              <a:rPr lang="en-US" dirty="0" smtClean="0"/>
              <a:t>N</a:t>
            </a:r>
            <a:r>
              <a:rPr lang="sr-Latn-RS" dirty="0" smtClean="0"/>
              <a:t>ajčešće se iznajmljuju pa se radi maksimalnog iskorišćenja iznajmljivanja ponekad organizuje zatvor pruge i (ili) praktikuje i noćni rad.</a:t>
            </a:r>
          </a:p>
          <a:p>
            <a:pPr algn="just">
              <a:buFontTx/>
              <a:buChar char="-"/>
            </a:pPr>
            <a:r>
              <a:rPr lang="en-US" dirty="0" smtClean="0"/>
              <a:t>B</a:t>
            </a:r>
            <a:r>
              <a:rPr lang="sr-Latn-RS" dirty="0" smtClean="0"/>
              <a:t>rušenje šina treba sprovoditi kao redovnu meru kod održavanja šina.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effectLst/>
              </a:rPr>
              <a:t>5. ZAVARIVANJE ŠINA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sr-Latn-RS" dirty="0" smtClean="0"/>
              <a:t>Zavarivanje šina ima sve veću primenu zbog česte upotrebe dugih trakova šina.</a:t>
            </a:r>
          </a:p>
          <a:p>
            <a:pPr algn="just">
              <a:buFontTx/>
              <a:buChar char="-"/>
            </a:pPr>
            <a:r>
              <a:rPr lang="sr-Latn-RS" dirty="0" smtClean="0"/>
              <a:t>Postoje mašine koje omogućuju zavarivanje kao u radioničkim uslovima </a:t>
            </a:r>
          </a:p>
          <a:p>
            <a:pPr algn="just">
              <a:buFontTx/>
              <a:buChar char="-"/>
            </a:pPr>
            <a:r>
              <a:rPr lang="sr-Latn-RS" dirty="0" smtClean="0"/>
              <a:t>Savremene verzije ovih mašina u svom sastavu imaju i šinski tenzor kojim se šine postavljaju na potrebnom razmaku kod zavarivanja.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effectLst/>
              </a:rPr>
              <a:t>5. ZAVARIVANJE ŠINA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Latn-RS" dirty="0" smtClean="0"/>
              <a:t>	Pogledajmo varijante Plasser-ove mašine za zavarivanje:</a:t>
            </a:r>
          </a:p>
          <a:p>
            <a:pPr>
              <a:buNone/>
            </a:pPr>
            <a:r>
              <a:rPr lang="sr-Latn-RS" dirty="0" smtClean="0"/>
              <a:t>Plasser APT500 A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www.youtube.com/watch?v=ygh6DBrSeOQ</a:t>
            </a:r>
            <a:endParaRPr lang="sr-Latn-RS" sz="2800" dirty="0" smtClean="0"/>
          </a:p>
          <a:p>
            <a:pPr>
              <a:buNone/>
            </a:pPr>
            <a:r>
              <a:rPr lang="sr-Latn-RS" dirty="0" smtClean="0"/>
              <a:t>Plasser APT600S</a:t>
            </a:r>
          </a:p>
          <a:p>
            <a:pPr>
              <a:buNone/>
            </a:pPr>
            <a:r>
              <a:rPr lang="en-US" sz="2800" dirty="0" smtClean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www.youtube.com/watch?v=cW3ZhrQ_J0s</a:t>
            </a:r>
            <a:endParaRPr lang="sr-Latn-RS" sz="2800" dirty="0" smtClean="0"/>
          </a:p>
          <a:p>
            <a:pPr>
              <a:buNone/>
            </a:pPr>
            <a:r>
              <a:rPr lang="sr-Latn-RS" dirty="0" smtClean="0"/>
              <a:t>Plasser APT1500R</a:t>
            </a:r>
          </a:p>
          <a:p>
            <a:pPr>
              <a:buNone/>
            </a:pPr>
            <a:r>
              <a:rPr lang="en-US" sz="2800" dirty="0" smtClean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www.youtube.com/watch?v=YnYjDxmImTw</a:t>
            </a:r>
            <a:endParaRPr lang="sr-Latn-RS" sz="2800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6. UNIŠTAVANJE  VEGETACIJE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Uništavanje vegetacije:</a:t>
            </a:r>
          </a:p>
          <a:p>
            <a:pPr>
              <a:buFontTx/>
              <a:buChar char="-"/>
            </a:pPr>
            <a:r>
              <a:rPr lang="en-US" dirty="0" smtClean="0"/>
              <a:t>H</a:t>
            </a:r>
            <a:r>
              <a:rPr lang="sr-Latn-RS" dirty="0" smtClean="0"/>
              <a:t>emikalijama i</a:t>
            </a:r>
          </a:p>
          <a:p>
            <a:pPr>
              <a:buFontTx/>
              <a:buChar char="-"/>
            </a:pPr>
            <a:r>
              <a:rPr lang="en-US" dirty="0" smtClean="0"/>
              <a:t>V</a:t>
            </a:r>
            <a:r>
              <a:rPr lang="sr-Latn-RS" dirty="0" smtClean="0"/>
              <a:t>odenom parom (ekološki znatno podobnije)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Suzbijanje vegetacije se vrši zbog:</a:t>
            </a:r>
          </a:p>
          <a:p>
            <a:pPr>
              <a:buFontTx/>
              <a:buChar char="-"/>
            </a:pPr>
            <a:r>
              <a:rPr lang="en-US" dirty="0" smtClean="0"/>
              <a:t>B</a:t>
            </a:r>
            <a:r>
              <a:rPr lang="sr-Latn-RS" dirty="0" smtClean="0"/>
              <a:t>ezbednosti,</a:t>
            </a:r>
          </a:p>
          <a:p>
            <a:pPr>
              <a:buFontTx/>
              <a:buChar char="-"/>
            </a:pPr>
            <a:r>
              <a:rPr lang="sr-Latn-RS" dirty="0" smtClean="0"/>
              <a:t>T</a:t>
            </a:r>
            <a:r>
              <a:rPr lang="sr-Latn-RS" dirty="0" smtClean="0"/>
              <a:t>ehničko-ekonomskih razloga,</a:t>
            </a:r>
          </a:p>
          <a:p>
            <a:pPr>
              <a:buFontTx/>
              <a:buChar char="-"/>
            </a:pPr>
            <a:r>
              <a:rPr lang="en-US" dirty="0" smtClean="0"/>
              <a:t>Z</a:t>
            </a:r>
            <a:r>
              <a:rPr lang="sr-Latn-RS" dirty="0" smtClean="0"/>
              <a:t>aštite na radu.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effectLst/>
              </a:rPr>
              <a:t>7. ČIŠĆENJE SNEGA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7912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sr-Latn-RS" dirty="0" smtClean="0"/>
              <a:t>Pri normalnom padanju snega bez nanosa vetra, sneg treba ukloniti redovnim održavanjem u takvim uslovima, kako ne bi došlo do zaleđivanja.</a:t>
            </a:r>
          </a:p>
          <a:p>
            <a:pPr algn="just">
              <a:buFontTx/>
              <a:buChar char="-"/>
            </a:pPr>
            <a:r>
              <a:rPr lang="sr-Latn-RS" dirty="0" smtClean="0"/>
              <a:t>Kod skretnica postoji veliki rizik po bezbednost saobraćaja, pa se ugrađuju grejači koji sprečavaju gomilanje snega na skretničkim delovima. </a:t>
            </a:r>
          </a:p>
          <a:p>
            <a:pPr algn="just">
              <a:buFontTx/>
              <a:buChar char="-"/>
            </a:pPr>
            <a:r>
              <a:rPr lang="sr-Latn-RS" dirty="0" smtClean="0"/>
              <a:t>Putni prelazi spadaju takođe u rizična mesta jer se tu sneg</a:t>
            </a:r>
            <a:r>
              <a:rPr lang="sr-Latn-RS" dirty="0" smtClean="0"/>
              <a:t> u žljebovima</a:t>
            </a:r>
            <a:r>
              <a:rPr lang="sr-Latn-RS" dirty="0" smtClean="0"/>
              <a:t> dodatno zbija pri prolazu vozila.</a:t>
            </a:r>
          </a:p>
          <a:p>
            <a:pPr algn="just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effectLst/>
              </a:rPr>
              <a:t>7. ČIŠĆENJE SNEGA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	Mašine za čišćenje snega možemo podeliti u dve grupe:</a:t>
            </a:r>
          </a:p>
          <a:p>
            <a:pPr>
              <a:buFontTx/>
              <a:buChar char="-"/>
            </a:pPr>
            <a:r>
              <a:rPr lang="en-US" dirty="0" smtClean="0"/>
              <a:t>M</a:t>
            </a:r>
            <a:r>
              <a:rPr lang="sr-Latn-RS" dirty="0" smtClean="0"/>
              <a:t>ašine sa običnim plugom 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www.youtube.com/watch?v=NaqRgDN1SxM</a:t>
            </a:r>
            <a:endParaRPr lang="sr-Latn-RS" sz="2800" dirty="0" smtClean="0"/>
          </a:p>
          <a:p>
            <a:pPr>
              <a:buFontTx/>
              <a:buChar char="-"/>
            </a:pPr>
            <a:r>
              <a:rPr lang="sr-Latn-RS" dirty="0" smtClean="0"/>
              <a:t>Rotacione mašine za uklanjanje snega.</a:t>
            </a:r>
          </a:p>
          <a:p>
            <a:pPr>
              <a:buNone/>
            </a:pPr>
            <a:r>
              <a:rPr lang="en-US" sz="2800" dirty="0" smtClean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www.youtube.com/watch?v=RjBQ3MaBYiU</a:t>
            </a:r>
            <a:endParaRPr lang="sr-Latn-RS" sz="2800" dirty="0" smtClean="0"/>
          </a:p>
          <a:p>
            <a:pPr>
              <a:buNone/>
            </a:pPr>
            <a:r>
              <a:rPr lang="en-US" sz="2800" dirty="0" smtClean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www.youtube.com/watch?v=SuX4G3znpDE</a:t>
            </a:r>
            <a:endParaRPr lang="sr-Latn-R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1494</TotalTime>
  <Words>371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MEHANIZOVANO ODRŽAVANJE GORNJEG STROJA  - II deo -</vt:lpstr>
      <vt:lpstr>4. BRUŠENJE ŠINA </vt:lpstr>
      <vt:lpstr>4. BRUŠENJE ŠINA</vt:lpstr>
      <vt:lpstr>4. BRUŠENJE ŠINA</vt:lpstr>
      <vt:lpstr>5. ZAVARIVANJE ŠINA</vt:lpstr>
      <vt:lpstr>5. ZAVARIVANJE ŠINA</vt:lpstr>
      <vt:lpstr>6. UNIŠTAVANJE  VEGETACIJE</vt:lpstr>
      <vt:lpstr>7. ČIŠĆENJE SNEGA</vt:lpstr>
      <vt:lpstr>7. ČIŠĆENJE SNEGA</vt:lpstr>
      <vt:lpstr>PITANJA I ZADACI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MEHANIZOVANO ODRŽAVANJE GORNJEG STROJA</dc:title>
  <dc:creator>dimitrijevic</dc:creator>
  <cp:lastModifiedBy>dimitrijevic</cp:lastModifiedBy>
  <cp:revision>77</cp:revision>
  <dcterms:created xsi:type="dcterms:W3CDTF">2020-12-06T11:48:18Z</dcterms:created>
  <dcterms:modified xsi:type="dcterms:W3CDTF">2020-12-07T12:50:28Z</dcterms:modified>
</cp:coreProperties>
</file>