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584" r:id="rId2"/>
    <p:sldId id="478" r:id="rId3"/>
    <p:sldId id="553" r:id="rId4"/>
    <p:sldId id="554" r:id="rId5"/>
    <p:sldId id="502" r:id="rId6"/>
    <p:sldId id="588" r:id="rId7"/>
    <p:sldId id="620" r:id="rId8"/>
    <p:sldId id="514" r:id="rId9"/>
    <p:sldId id="559" r:id="rId10"/>
    <p:sldId id="523" r:id="rId11"/>
    <p:sldId id="526" r:id="rId12"/>
    <p:sldId id="534" r:id="rId13"/>
    <p:sldId id="590" r:id="rId14"/>
    <p:sldId id="595" r:id="rId15"/>
    <p:sldId id="598" r:id="rId16"/>
    <p:sldId id="601" r:id="rId17"/>
    <p:sldId id="617" r:id="rId18"/>
    <p:sldId id="618" r:id="rId19"/>
    <p:sldId id="605" r:id="rId20"/>
    <p:sldId id="607" r:id="rId21"/>
    <p:sldId id="609" r:id="rId22"/>
    <p:sldId id="611" r:id="rId23"/>
    <p:sldId id="613" r:id="rId24"/>
    <p:sldId id="615" r:id="rId25"/>
    <p:sldId id="560" r:id="rId26"/>
    <p:sldId id="541" r:id="rId27"/>
    <p:sldId id="542" r:id="rId28"/>
    <p:sldId id="543" r:id="rId29"/>
    <p:sldId id="549" r:id="rId30"/>
    <p:sldId id="544" r:id="rId31"/>
    <p:sldId id="545" r:id="rId32"/>
    <p:sldId id="551" r:id="rId33"/>
    <p:sldId id="552" r:id="rId34"/>
    <p:sldId id="546" r:id="rId35"/>
    <p:sldId id="547" r:id="rId36"/>
    <p:sldId id="548" r:id="rId37"/>
    <p:sldId id="48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17" autoAdjust="0"/>
    <p:restoredTop sz="78046" autoAdjust="0"/>
  </p:normalViewPr>
  <p:slideViewPr>
    <p:cSldViewPr>
      <p:cViewPr>
        <p:scale>
          <a:sx n="75" d="100"/>
          <a:sy n="75" d="100"/>
        </p:scale>
        <p:origin x="-2832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68C4D-BD63-4C18-A6B0-CC7FA3CDE5D8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64200-7530-4BB1-9C82-75DADD3EE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Jednostrano orijentisani stanovi-uglavnom mali stanovi, do dvosobnog.</a:t>
            </a:r>
          </a:p>
          <a:p>
            <a:r>
              <a:rPr lang="sr-Latn-RS" dirty="0" smtClean="0"/>
              <a:t>Dvostrano orijentisani stanovi preko ugla-viši kvalitet (u pogledu insolacije i aeracije) nego kod jednostrano orijentisanih. </a:t>
            </a:r>
          </a:p>
          <a:p>
            <a:r>
              <a:rPr lang="sr-Latn-RS" dirty="0" smtClean="0"/>
              <a:t>Dvostrano orijentisani stanovi sa</a:t>
            </a:r>
            <a:r>
              <a:rPr lang="sr-Latn-RS" baseline="0" dirty="0" smtClean="0"/>
              <a:t> </a:t>
            </a:r>
            <a:r>
              <a:rPr lang="sr-Latn-RS" dirty="0" smtClean="0"/>
              <a:t>naspramnom orijentacijom-viši kvalitet (u pogledu insolacije, a posebno aeracije) nego kod stanova sa dvostranom orijentacijom preko ugla.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dirty="0" smtClean="0"/>
              <a:t>Trostrano orijentisani stanovi-veći stanovi, bolje osunčanost i provetrenost, bolje vizure...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dirty="0" smtClean="0"/>
              <a:t>Četvorostrano orijentisani stanovi-urbane vile... </a:t>
            </a:r>
            <a:r>
              <a:rPr lang="en-US" dirty="0" smtClean="0"/>
              <a:t>S</a:t>
            </a:r>
            <a:r>
              <a:rPr lang="sr-Latn-RS" dirty="0" smtClean="0"/>
              <a:t>klopovi sa jednim stanom</a:t>
            </a:r>
            <a:r>
              <a:rPr lang="sr-Latn-RS" baseline="0" dirty="0" smtClean="0"/>
              <a:t> po spratu.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Proširena komunikacija je višenamenska prolazna prostorija  koja, pored osnovne funkcije-kretanja može da prihvati i druge aktivnosti-one koje osnovna neće ometati.</a:t>
            </a:r>
          </a:p>
          <a:p>
            <a:r>
              <a:rPr lang="sr-Latn-RS" dirty="0" smtClean="0"/>
              <a:t>Pored odgovarajućih dimenzionalnih parametara, proš. komunikacija će imati veću upotrebnu vrednost ukoliko je i prirodno osvetljena.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Podela na dnevnu i noćnu zonu.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voiposobni i veći stanovi.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Veći stanovi.</a:t>
            </a:r>
            <a:endParaRPr lang="sr-Latn-RS" smtClean="0"/>
          </a:p>
          <a:p>
            <a:r>
              <a:rPr lang="en-US" smtClean="0"/>
              <a:t>F</a:t>
            </a:r>
            <a:r>
              <a:rPr lang="sr-Latn-RS" dirty="0" smtClean="0"/>
              <a:t>ormira se više noćnih zona (u zavisnosti od broja generacija u stanu).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Stvaranje više alternativnih komunikativnih mogućnosti</a:t>
            </a:r>
          </a:p>
          <a:p>
            <a:r>
              <a:rPr lang="sr-Latn-RS" dirty="0" smtClean="0"/>
              <a:t>-pospešivanje sociointegrativnih procesa u porodici i uopšte raznovrsnijih oblika komuniciranja</a:t>
            </a:r>
            <a:r>
              <a:rPr lang="sr-Latn-RS" baseline="0" dirty="0" smtClean="0"/>
              <a:t> njenih članova (vizuelno, čujno...).</a:t>
            </a:r>
            <a:endParaRPr lang="sr-Latn-RS" dirty="0" smtClean="0"/>
          </a:p>
          <a:p>
            <a:r>
              <a:rPr lang="sr-Latn-RS" dirty="0" smtClean="0"/>
              <a:t>-ublažavanje nedostataka pojedinih organizacionih</a:t>
            </a:r>
            <a:r>
              <a:rPr lang="sr-Latn-RS" baseline="0" dirty="0" smtClean="0"/>
              <a:t> šema stanova kod kojih je veza individualnih prostorija (soba) sa ulazom zavisna od drugih, najčešće zajedničkih prostorija stana.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Struktura stana je izražena</a:t>
            </a:r>
            <a:r>
              <a:rPr lang="sr-Latn-RS" baseline="0" dirty="0" smtClean="0"/>
              <a:t> brojem soba (dvosobni, trosobni itd.) gde se i dnevna soba računa u sobe. Na Zapadu se (uglavnom) samo spavaće sobe broje.</a:t>
            </a:r>
          </a:p>
          <a:p>
            <a:r>
              <a:rPr lang="sr-Latn-RS" baseline="0" dirty="0" smtClean="0"/>
              <a:t>Organizacija stana predstavlja raspored i međusobni odnos prostorija i prostora stana.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dirty="0" smtClean="0"/>
              <a:t>Struktura stana je izražena</a:t>
            </a:r>
            <a:r>
              <a:rPr lang="sr-Latn-RS" baseline="0" dirty="0" smtClean="0"/>
              <a:t> brojem soba (dvosobni, trosobni itd.) gde se i dnevna soba računa u sobe. Na Zapadu se (uglavnom) samo spavaće sobe broje.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Višenamenska</a:t>
            </a:r>
            <a:r>
              <a:rPr lang="en-US" dirty="0" smtClean="0"/>
              <a:t> soba je </a:t>
            </a:r>
            <a:r>
              <a:rPr lang="en-US" dirty="0" err="1" smtClean="0"/>
              <a:t>deo</a:t>
            </a:r>
            <a:r>
              <a:rPr lang="en-US" dirty="0" smtClean="0"/>
              <a:t> </a:t>
            </a:r>
            <a:r>
              <a:rPr lang="en-US" dirty="0" err="1" smtClean="0"/>
              <a:t>stambenog</a:t>
            </a:r>
            <a:r>
              <a:rPr lang="en-US" dirty="0" smtClean="0"/>
              <a:t> </a:t>
            </a:r>
            <a:r>
              <a:rPr lang="en-US" dirty="0" err="1" smtClean="0"/>
              <a:t>prostora</a:t>
            </a:r>
            <a:r>
              <a:rPr lang="en-US" dirty="0" smtClean="0"/>
              <a:t> u </a:t>
            </a:r>
            <a:r>
              <a:rPr lang="en-US" dirty="0" err="1" smtClean="0"/>
              <a:t>garsonjerama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jednosobnim</a:t>
            </a:r>
            <a:r>
              <a:rPr lang="en-US" dirty="0" smtClean="0"/>
              <a:t> </a:t>
            </a:r>
            <a:r>
              <a:rPr lang="en-US" dirty="0" err="1" smtClean="0"/>
              <a:t>stanovima</a:t>
            </a:r>
            <a:r>
              <a:rPr lang="en-US" dirty="0" smtClean="0"/>
              <a:t>, </a:t>
            </a:r>
            <a:r>
              <a:rPr lang="en-US" dirty="0" err="1" smtClean="0"/>
              <a:t>namenjen</a:t>
            </a:r>
            <a:r>
              <a:rPr lang="en-US" dirty="0" smtClean="0"/>
              <a:t> </a:t>
            </a:r>
            <a:r>
              <a:rPr lang="en-US" dirty="0" err="1" smtClean="0"/>
              <a:t>boravku</a:t>
            </a:r>
            <a:r>
              <a:rPr lang="en-US" dirty="0" smtClean="0"/>
              <a:t>, </a:t>
            </a:r>
            <a:r>
              <a:rPr lang="en-US" dirty="0" err="1" smtClean="0"/>
              <a:t>spavanju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radu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Dnevna</a:t>
            </a:r>
            <a:r>
              <a:rPr lang="en-US" dirty="0" smtClean="0"/>
              <a:t> soba je </a:t>
            </a:r>
            <a:r>
              <a:rPr lang="en-US" dirty="0" err="1" smtClean="0"/>
              <a:t>deo</a:t>
            </a:r>
            <a:r>
              <a:rPr lang="en-US" dirty="0" smtClean="0"/>
              <a:t> </a:t>
            </a:r>
            <a:r>
              <a:rPr lang="en-US" dirty="0" err="1" smtClean="0"/>
              <a:t>stambenog</a:t>
            </a:r>
            <a:r>
              <a:rPr lang="en-US" dirty="0" smtClean="0"/>
              <a:t> </a:t>
            </a:r>
            <a:r>
              <a:rPr lang="en-US" dirty="0" err="1" smtClean="0"/>
              <a:t>prostora</a:t>
            </a:r>
            <a:r>
              <a:rPr lang="en-US" dirty="0" smtClean="0"/>
              <a:t> </a:t>
            </a:r>
            <a:r>
              <a:rPr lang="en-US" dirty="0" err="1" smtClean="0"/>
              <a:t>namenjen</a:t>
            </a:r>
            <a:r>
              <a:rPr lang="en-US" dirty="0" smtClean="0"/>
              <a:t> </a:t>
            </a:r>
            <a:r>
              <a:rPr lang="en-US" dirty="0" err="1" smtClean="0"/>
              <a:t>boravku</a:t>
            </a:r>
            <a:r>
              <a:rPr lang="en-US" dirty="0" smtClean="0"/>
              <a:t> </a:t>
            </a:r>
            <a:r>
              <a:rPr lang="en-US" dirty="0" err="1" smtClean="0"/>
              <a:t>svih</a:t>
            </a:r>
            <a:r>
              <a:rPr lang="en-US" dirty="0" smtClean="0"/>
              <a:t> </a:t>
            </a:r>
            <a:r>
              <a:rPr lang="en-US" dirty="0" err="1" smtClean="0"/>
              <a:t>članova</a:t>
            </a:r>
            <a:r>
              <a:rPr lang="en-US" dirty="0" smtClean="0"/>
              <a:t> </a:t>
            </a:r>
            <a:r>
              <a:rPr lang="en-US" dirty="0" err="1" smtClean="0"/>
              <a:t>domaćinstva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sr-Latn-RS" dirty="0" smtClean="0"/>
              <a:t>Redukovana soba (polusoba ili jednokrevetna soba) je soba namenjena boravku/spavanju/radu samo jedne</a:t>
            </a:r>
            <a:r>
              <a:rPr lang="sr-Latn-RS" baseline="0" dirty="0" smtClean="0"/>
              <a:t> osobe, min širine 210cm, min površine 7m2.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dirty="0" smtClean="0"/>
              <a:t>Dvoiposobni i veći stanovi imaju dodatni sanitarni</a:t>
            </a:r>
            <a:r>
              <a:rPr lang="sr-Latn-RS" baseline="0" dirty="0" smtClean="0"/>
              <a:t> čvor.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Funkcionalne</a:t>
            </a:r>
            <a:r>
              <a:rPr lang="sr-Latn-RS" baseline="0" dirty="0" smtClean="0"/>
              <a:t> zone stana su d</a:t>
            </a:r>
            <a:r>
              <a:rPr lang="sr-Latn-RS" dirty="0" smtClean="0"/>
              <a:t>elovi stana-grupe prostorija koje</a:t>
            </a:r>
            <a:r>
              <a:rPr lang="sr-Latn-RS" baseline="0" dirty="0" smtClean="0"/>
              <a:t> služe za </a:t>
            </a:r>
            <a:r>
              <a:rPr lang="sr-Latn-RS" dirty="0" smtClean="0"/>
              <a:t>određenu</a:t>
            </a:r>
            <a:r>
              <a:rPr lang="sr-Latn-RS" baseline="0" dirty="0" smtClean="0"/>
              <a:t> funkciju.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r-Latn-RS" dirty="0" smtClean="0"/>
              <a:t>Zona</a:t>
            </a:r>
            <a:r>
              <a:rPr lang="sr-Latn-RS" baseline="0" dirty="0" smtClean="0"/>
              <a:t> d</a:t>
            </a:r>
            <a:r>
              <a:rPr lang="sr-Latn-RS" dirty="0" smtClean="0"/>
              <a:t>nevnih aktivnosti.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r-Latn-RS" dirty="0" smtClean="0"/>
              <a:t>Zona</a:t>
            </a:r>
            <a:r>
              <a:rPr lang="sr-Latn-RS" baseline="0" dirty="0" smtClean="0"/>
              <a:t> odmora.</a:t>
            </a:r>
            <a:endParaRPr lang="en-US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r-Latn-RS" dirty="0" smtClean="0"/>
              <a:t>Zona pripreme hrane i održavanja domaćinstva.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r-Latn-RS" dirty="0" smtClean="0"/>
              <a:t>Zona komunikacija</a:t>
            </a:r>
            <a:endParaRPr lang="en-US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</a:t>
            </a:r>
            <a:r>
              <a:rPr lang="sr-Latn-RS" dirty="0" smtClean="0"/>
              <a:t>račna (roditeljska) dvokrevetna-min širina 280cm, min površina 11m2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sr-Latn-RS" dirty="0" smtClean="0"/>
              <a:t>ečja dvokrevetna-min širina 240cm, min površina 11m2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dirty="0" smtClean="0"/>
              <a:t>Jednokrevetna dečja soba-min širina 210cm, min površina 7m2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Grupe prostora po Pravilniku</a:t>
            </a:r>
            <a:r>
              <a:rPr lang="sr-Latn-RS" baseline="0" dirty="0" smtClean="0"/>
              <a:t> o uslovima i normativima za projektovanje stambenih zgrada i stanova</a:t>
            </a:r>
          </a:p>
          <a:p>
            <a:r>
              <a:rPr lang="sr-Latn-RS" baseline="0" dirty="0" smtClean="0"/>
              <a:t>(</a:t>
            </a:r>
            <a:r>
              <a:rPr lang="sr-Latn-RS" dirty="0" smtClean="0"/>
              <a:t>Drugačija podela nego kod funkcionalnih zona stana.)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Kuhinja se često izdvaja iz članova</a:t>
            </a:r>
            <a:r>
              <a:rPr lang="sr-Latn-RS" baseline="0" dirty="0" smtClean="0"/>
              <a:t> pravilnika (osvetljenje npr.)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523-AD8B-445E-BF5A-807D68DCD915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523-AD8B-445E-BF5A-807D68DCD915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523-AD8B-445E-BF5A-807D68DCD915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523-AD8B-445E-BF5A-807D68DCD915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523-AD8B-445E-BF5A-807D68DCD915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523-AD8B-445E-BF5A-807D68DCD915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523-AD8B-445E-BF5A-807D68DCD915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523-AD8B-445E-BF5A-807D68DCD915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523-AD8B-445E-BF5A-807D68DCD915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523-AD8B-445E-BF5A-807D68DCD915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523-AD8B-445E-BF5A-807D68DCD915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49523-AD8B-445E-BF5A-807D68DCD915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5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8.png"/><Relationship Id="rId7" Type="http://schemas.openxmlformats.org/officeDocument/2006/relationships/image" Target="../media/image6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7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64.png"/><Relationship Id="rId4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7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71.png"/><Relationship Id="rId4" Type="http://schemas.openxmlformats.org/officeDocument/2006/relationships/image" Target="../media/image8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r"/>
            <a:r>
              <a:rPr lang="sr-Latn-RS" sz="2800" dirty="0" smtClean="0"/>
              <a:t>UNIVERZITET U NIŠU</a:t>
            </a:r>
            <a:br>
              <a:rPr lang="sr-Latn-RS" sz="2800" dirty="0" smtClean="0"/>
            </a:br>
            <a:r>
              <a:rPr lang="sr-Latn-RS" sz="2800" dirty="0" smtClean="0"/>
              <a:t>GRAĐEVINSKO-ARHITEKTONSKI FAKULTET</a:t>
            </a:r>
            <a:br>
              <a:rPr lang="sr-Latn-RS" sz="2800" dirty="0" smtClean="0"/>
            </a:br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sr-Latn-RS" sz="3600" dirty="0" smtClean="0"/>
              <a:t>PROJEKTOVANJE STAMBENIH ZGRADA 2</a:t>
            </a:r>
            <a:br>
              <a:rPr lang="sr-Latn-RS" sz="3600" dirty="0" smtClean="0"/>
            </a:br>
            <a:r>
              <a:rPr lang="sr-Latn-RS" sz="3600" dirty="0" smtClean="0"/>
              <a:t>06/13</a:t>
            </a:r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en-US" sz="2800" dirty="0" err="1" smtClean="0"/>
              <a:t>Tipo</a:t>
            </a:r>
            <a:r>
              <a:rPr lang="sr-Latn-RS" sz="2800" dirty="0" smtClean="0"/>
              <a:t>log</a:t>
            </a:r>
            <a:r>
              <a:rPr lang="en-US" sz="2800" dirty="0" err="1" smtClean="0"/>
              <a:t>i</a:t>
            </a:r>
            <a:r>
              <a:rPr lang="sr-Latn-RS" sz="2800" dirty="0" smtClean="0"/>
              <a:t>ja</a:t>
            </a:r>
            <a:r>
              <a:rPr lang="en-US" sz="2800" dirty="0" smtClean="0"/>
              <a:t> </a:t>
            </a:r>
            <a:r>
              <a:rPr lang="en-US" sz="2800" dirty="0" err="1" smtClean="0"/>
              <a:t>stanova</a:t>
            </a:r>
            <a:r>
              <a:rPr lang="en-US" sz="2800" dirty="0" smtClean="0"/>
              <a:t>.</a:t>
            </a:r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sr-Latn-RS" sz="2800" dirty="0" smtClean="0"/>
              <a:t>Osnovne funkcionalne zone i grupe prostora stana.</a:t>
            </a:r>
            <a:br>
              <a:rPr lang="sr-Latn-RS" sz="2800" dirty="0" smtClean="0"/>
            </a:br>
            <a:r>
              <a:rPr lang="sr-Latn-RS" sz="2800" dirty="0" smtClean="0"/>
              <a:t>Struktura i o</a:t>
            </a:r>
            <a:r>
              <a:rPr lang="en-US" sz="2800" dirty="0" err="1" smtClean="0"/>
              <a:t>rganizacija</a:t>
            </a:r>
            <a:r>
              <a:rPr lang="en-US" sz="2800" dirty="0" smtClean="0"/>
              <a:t> </a:t>
            </a:r>
            <a:r>
              <a:rPr lang="en-US" sz="2800" dirty="0" err="1" smtClean="0"/>
              <a:t>stana</a:t>
            </a:r>
            <a:r>
              <a:rPr lang="en-US" sz="2800" dirty="0" smtClean="0"/>
              <a:t>.</a:t>
            </a:r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en-US" sz="2800" dirty="0" err="1" smtClean="0"/>
              <a:t>Osnovni</a:t>
            </a:r>
            <a:r>
              <a:rPr lang="en-US" sz="2800" dirty="0" smtClean="0"/>
              <a:t> </a:t>
            </a:r>
            <a:r>
              <a:rPr lang="en-US" sz="2800" dirty="0" err="1" smtClean="0"/>
              <a:t>motivi</a:t>
            </a:r>
            <a:r>
              <a:rPr lang="en-US" sz="2800" dirty="0" smtClean="0"/>
              <a:t> </a:t>
            </a:r>
            <a:r>
              <a:rPr lang="en-US" sz="2800" dirty="0" err="1" smtClean="0"/>
              <a:t>organizacije</a:t>
            </a:r>
            <a:r>
              <a:rPr lang="en-US" sz="2800" dirty="0" smtClean="0"/>
              <a:t> </a:t>
            </a:r>
            <a:r>
              <a:rPr lang="en-US" sz="2800" dirty="0" err="1" smtClean="0"/>
              <a:t>stana</a:t>
            </a:r>
            <a:r>
              <a:rPr lang="en-US" sz="2800" dirty="0" smtClean="0"/>
              <a:t>.</a:t>
            </a:r>
            <a:r>
              <a:rPr lang="sr-Latn-RS" sz="28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r-Latn-RS" sz="28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sr-Latn-RS" sz="2800" dirty="0" smtClean="0"/>
              <a:t> </a:t>
            </a:r>
            <a:br>
              <a:rPr lang="sr-Latn-RS" sz="2800" dirty="0" smtClean="0"/>
            </a:br>
            <a:r>
              <a:rPr lang="sr-Latn-RS" sz="2800" dirty="0" smtClean="0"/>
              <a:t>Mart 2020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2800" u="sng" dirty="0" smtClean="0"/>
              <a:t>3.</a:t>
            </a:r>
            <a:r>
              <a:rPr lang="sr-Latn-RS" sz="2800" u="sng" dirty="0" smtClean="0"/>
              <a:t> </a:t>
            </a:r>
            <a:r>
              <a:rPr lang="en-US" sz="2800" u="sng" dirty="0" err="1" smtClean="0"/>
              <a:t>Zona</a:t>
            </a:r>
            <a:r>
              <a:rPr lang="en-US" sz="2800" u="sng" dirty="0" smtClean="0"/>
              <a:t> </a:t>
            </a:r>
            <a:r>
              <a:rPr lang="sr-Latn-RS" sz="2800" u="sng" dirty="0" smtClean="0"/>
              <a:t>domaćinstva</a:t>
            </a:r>
          </a:p>
          <a:p>
            <a:pPr algn="r"/>
            <a:r>
              <a:rPr lang="sr-Latn-RS" sz="2800" dirty="0" smtClean="0"/>
              <a:t>-kuhinja</a:t>
            </a:r>
          </a:p>
          <a:p>
            <a:pPr algn="r"/>
            <a:r>
              <a:rPr lang="sr-Latn-RS" sz="2800" dirty="0" smtClean="0"/>
              <a:t>-ostava</a:t>
            </a:r>
          </a:p>
          <a:p>
            <a:pPr algn="r"/>
            <a:r>
              <a:rPr lang="sr-Latn-RS" sz="2800" dirty="0" smtClean="0"/>
              <a:t>-prostorija za održavanje domaćinstva...</a:t>
            </a:r>
            <a:endParaRPr lang="en-US" sz="2800" dirty="0" smtClean="0"/>
          </a:p>
        </p:txBody>
      </p:sp>
      <p:pic>
        <p:nvPicPr>
          <p:cNvPr id="3" name="Picture 2" descr="Rezultat slika za modern kitchen"/>
          <p:cNvPicPr>
            <a:picLocks noChangeAspect="1" noChangeArrowheads="1"/>
          </p:cNvPicPr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 bwMode="auto">
          <a:xfrm>
            <a:off x="0" y="0"/>
            <a:ext cx="3000364" cy="2250273"/>
          </a:xfrm>
          <a:prstGeom prst="rect">
            <a:avLst/>
          </a:prstGeom>
          <a:noFill/>
        </p:spPr>
      </p:pic>
      <p:pic>
        <p:nvPicPr>
          <p:cNvPr id="4" name="Picture 2" descr="Rezultat slika za modern storage kitche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285992"/>
            <a:ext cx="3000364" cy="2250273"/>
          </a:xfrm>
          <a:prstGeom prst="rect">
            <a:avLst/>
          </a:prstGeom>
          <a:noFill/>
        </p:spPr>
      </p:pic>
      <p:pic>
        <p:nvPicPr>
          <p:cNvPr id="5" name="Picture 4" descr="Rezultat slika za modern utility room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607728"/>
            <a:ext cx="3000364" cy="2250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Rezultat slika za modern entrance apartmen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000364" cy="2250273"/>
          </a:xfrm>
          <a:prstGeom prst="rect">
            <a:avLst/>
          </a:prstGeom>
          <a:noFill/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2800" u="sng" dirty="0" smtClean="0"/>
              <a:t>4.</a:t>
            </a:r>
            <a:r>
              <a:rPr lang="sr-Latn-RS" sz="2800" u="sng" dirty="0" smtClean="0"/>
              <a:t> </a:t>
            </a:r>
            <a:r>
              <a:rPr lang="en-US" sz="2800" u="sng" dirty="0" err="1" smtClean="0"/>
              <a:t>Zona</a:t>
            </a:r>
            <a:r>
              <a:rPr lang="en-US" sz="2800" u="sng" dirty="0" smtClean="0"/>
              <a:t> </a:t>
            </a:r>
            <a:r>
              <a:rPr lang="sr-Latn-RS" sz="2800" u="sng" dirty="0" smtClean="0"/>
              <a:t>komunikacija</a:t>
            </a:r>
          </a:p>
          <a:p>
            <a:pPr algn="r"/>
            <a:r>
              <a:rPr lang="sr-Latn-RS" sz="2800" dirty="0" smtClean="0"/>
              <a:t>-ulaz</a:t>
            </a:r>
          </a:p>
          <a:p>
            <a:pPr algn="r"/>
            <a:r>
              <a:rPr lang="sr-Latn-RS" sz="2800" dirty="0" smtClean="0"/>
              <a:t>-predsoblje</a:t>
            </a:r>
          </a:p>
          <a:p>
            <a:pPr algn="r"/>
            <a:r>
              <a:rPr lang="sr-Latn-RS" sz="2800" dirty="0" smtClean="0"/>
              <a:t>-degažman</a:t>
            </a:r>
          </a:p>
          <a:p>
            <a:pPr algn="r"/>
            <a:r>
              <a:rPr lang="sr-Latn-RS" sz="2800" dirty="0" smtClean="0"/>
              <a:t>-hol</a:t>
            </a:r>
          </a:p>
          <a:p>
            <a:pPr algn="r"/>
            <a:r>
              <a:rPr lang="sr-Latn-RS" sz="2800" dirty="0" smtClean="0"/>
              <a:t>-stepenište...</a:t>
            </a:r>
          </a:p>
        </p:txBody>
      </p:sp>
      <p:pic>
        <p:nvPicPr>
          <p:cNvPr id="3" name="Picture 2" descr="Rezultat slika za modern apartment entry"/>
          <p:cNvPicPr>
            <a:picLocks noChangeAspect="1" noChangeArrowheads="1"/>
          </p:cNvPicPr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 bwMode="auto">
          <a:xfrm>
            <a:off x="3071802" y="1000108"/>
            <a:ext cx="3000364" cy="2250273"/>
          </a:xfrm>
          <a:prstGeom prst="rect">
            <a:avLst/>
          </a:prstGeom>
          <a:noFill/>
        </p:spPr>
      </p:pic>
      <p:pic>
        <p:nvPicPr>
          <p:cNvPr id="4" name="Picture 2" descr="Rezultat slika za modern hallway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3357562"/>
            <a:ext cx="3000364" cy="2250273"/>
          </a:xfrm>
          <a:prstGeom prst="rect">
            <a:avLst/>
          </a:prstGeom>
          <a:noFill/>
        </p:spPr>
      </p:pic>
      <p:pic>
        <p:nvPicPr>
          <p:cNvPr id="5" name="Picture 4" descr="Srodna slik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285992"/>
            <a:ext cx="3000364" cy="2250273"/>
          </a:xfrm>
          <a:prstGeom prst="rect">
            <a:avLst/>
          </a:prstGeom>
          <a:noFill/>
        </p:spPr>
      </p:pic>
      <p:pic>
        <p:nvPicPr>
          <p:cNvPr id="7" name="Picture 14" descr="Rezultat slika za modern stairs apartment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607726"/>
            <a:ext cx="3000364" cy="2250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sr-Latn-RS" sz="2800" b="1" dirty="0" smtClean="0"/>
              <a:t>P</a:t>
            </a:r>
            <a:r>
              <a:rPr lang="en-US" sz="2800" b="1" dirty="0" err="1" smtClean="0"/>
              <a:t>ravilnik</a:t>
            </a:r>
            <a:r>
              <a:rPr lang="en-US" sz="2800" b="1" dirty="0" smtClean="0"/>
              <a:t> o </a:t>
            </a:r>
            <a:r>
              <a:rPr lang="en-US" sz="2800" b="1" dirty="0" err="1" smtClean="0"/>
              <a:t>uslovima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normativima</a:t>
            </a:r>
            <a:endParaRPr lang="sr-Latn-RS" sz="2800" b="1" dirty="0" smtClean="0"/>
          </a:p>
          <a:p>
            <a:pPr lvl="0" algn="r">
              <a:spcBef>
                <a:spcPct val="0"/>
              </a:spcBef>
              <a:defRPr/>
            </a:pPr>
            <a:r>
              <a:rPr lang="sr-Latn-RS" sz="2800" b="1" dirty="0" smtClean="0"/>
              <a:t>z</a:t>
            </a:r>
            <a:r>
              <a:rPr lang="en-US" sz="2800" b="1" dirty="0" smtClean="0"/>
              <a:t>a </a:t>
            </a:r>
            <a:r>
              <a:rPr lang="en-US" sz="2800" b="1" dirty="0" err="1" smtClean="0"/>
              <a:t>projektovanje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stambenih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zgrada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stanova</a:t>
            </a:r>
            <a:endParaRPr lang="en-US" sz="2800" b="1" dirty="0" smtClean="0"/>
          </a:p>
          <a:p>
            <a:pPr lvl="0" algn="r">
              <a:spcBef>
                <a:spcPct val="0"/>
              </a:spcBef>
              <a:defRPr/>
            </a:pPr>
            <a:r>
              <a:rPr lang="en-US" sz="2800" dirty="0" err="1" smtClean="0"/>
              <a:t>Član</a:t>
            </a:r>
            <a:r>
              <a:rPr lang="en-US" sz="2800" dirty="0" smtClean="0"/>
              <a:t> </a:t>
            </a:r>
            <a:r>
              <a:rPr lang="sr-Latn-RS" sz="2800" dirty="0" smtClean="0"/>
              <a:t>9</a:t>
            </a:r>
            <a:r>
              <a:rPr lang="en-US" sz="2800" dirty="0" smtClean="0"/>
              <a:t>.</a:t>
            </a:r>
            <a:endParaRPr lang="sr-Latn-RS" sz="2800" dirty="0" smtClean="0"/>
          </a:p>
          <a:p>
            <a:pPr lvl="0" algn="r">
              <a:spcBef>
                <a:spcPct val="0"/>
              </a:spcBef>
              <a:defRPr/>
            </a:pPr>
            <a:r>
              <a:rPr lang="vi-VN" sz="2800" dirty="0" smtClean="0">
                <a:latin typeface="Calibri" pitchFamily="34" charset="0"/>
              </a:rPr>
              <a:t>Stambenu jedinicu sačinjavaju sledeće </a:t>
            </a:r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grupe prostora</a:t>
            </a:r>
            <a:r>
              <a:rPr lang="vi-VN" sz="2800" dirty="0" smtClean="0">
                <a:latin typeface="Calibri" pitchFamily="34" charset="0"/>
              </a:rPr>
              <a:t>:</a:t>
            </a:r>
          </a:p>
          <a:p>
            <a:pPr lvl="0" algn="r">
              <a:spcBef>
                <a:spcPct val="0"/>
              </a:spcBef>
              <a:defRPr/>
            </a:pPr>
            <a:r>
              <a:rPr lang="vi-VN" sz="2800" dirty="0" smtClean="0">
                <a:latin typeface="Calibri" pitchFamily="34" charset="0"/>
              </a:rPr>
              <a:t>1</a:t>
            </a:r>
            <a:r>
              <a:rPr lang="sr-Latn-RS" sz="2800" dirty="0" smtClean="0">
                <a:latin typeface="Calibri" pitchFamily="34" charset="0"/>
              </a:rPr>
              <a:t>.</a:t>
            </a:r>
            <a:r>
              <a:rPr lang="vi-VN" sz="2800" dirty="0" smtClean="0">
                <a:latin typeface="Calibri" pitchFamily="34" charset="0"/>
              </a:rPr>
              <a:t> stambeni prostori</a:t>
            </a:r>
          </a:p>
          <a:p>
            <a:pPr lvl="0" algn="r">
              <a:spcBef>
                <a:spcPct val="0"/>
              </a:spcBef>
              <a:defRPr/>
            </a:pPr>
            <a:r>
              <a:rPr lang="vi-VN" sz="2800" dirty="0" smtClean="0">
                <a:latin typeface="Calibri" pitchFamily="34" charset="0"/>
              </a:rPr>
              <a:t>2</a:t>
            </a:r>
            <a:r>
              <a:rPr lang="sr-Latn-RS" sz="2800" dirty="0" smtClean="0">
                <a:latin typeface="Calibri" pitchFamily="34" charset="0"/>
              </a:rPr>
              <a:t>.</a:t>
            </a:r>
            <a:r>
              <a:rPr lang="vi-VN" sz="2800" dirty="0" smtClean="0">
                <a:latin typeface="Calibri" pitchFamily="34" charset="0"/>
              </a:rPr>
              <a:t> pomoćni prostori</a:t>
            </a:r>
          </a:p>
          <a:p>
            <a:pPr lvl="0" algn="r">
              <a:spcBef>
                <a:spcPct val="0"/>
              </a:spcBef>
              <a:defRPr/>
            </a:pPr>
            <a:r>
              <a:rPr lang="vi-VN" sz="2800" dirty="0" smtClean="0">
                <a:latin typeface="Calibri" pitchFamily="34" charset="0"/>
              </a:rPr>
              <a:t>3</a:t>
            </a:r>
            <a:r>
              <a:rPr lang="sr-Latn-RS" sz="2800" dirty="0" smtClean="0">
                <a:latin typeface="Calibri" pitchFamily="34" charset="0"/>
              </a:rPr>
              <a:t>.</a:t>
            </a:r>
            <a:r>
              <a:rPr lang="vi-VN" sz="2800" dirty="0" smtClean="0">
                <a:latin typeface="Calibri" pitchFamily="34" charset="0"/>
              </a:rPr>
              <a:t> prostori za kretanje</a:t>
            </a:r>
          </a:p>
          <a:p>
            <a:pPr lvl="0" algn="r">
              <a:spcBef>
                <a:spcPct val="0"/>
              </a:spcBef>
              <a:defRPr/>
            </a:pPr>
            <a:r>
              <a:rPr lang="vi-VN" sz="2800" dirty="0" smtClean="0">
                <a:latin typeface="Calibri" pitchFamily="34" charset="0"/>
              </a:rPr>
              <a:t>4</a:t>
            </a:r>
            <a:r>
              <a:rPr lang="sr-Latn-RS" sz="2800" dirty="0" smtClean="0">
                <a:latin typeface="Calibri" pitchFamily="34" charset="0"/>
              </a:rPr>
              <a:t>.</a:t>
            </a:r>
            <a:r>
              <a:rPr lang="vi-VN" sz="2800" dirty="0" smtClean="0">
                <a:latin typeface="Calibri" pitchFamily="34" charset="0"/>
              </a:rPr>
              <a:t> otvoreni prostori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3000364" y="2214554"/>
            <a:ext cx="6143636" cy="4643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sr-Latn-RS" sz="2800" u="sng" dirty="0" smtClean="0"/>
              <a:t>1. Stambeni prostori</a:t>
            </a:r>
          </a:p>
          <a:p>
            <a:pPr lvl="0" algn="r">
              <a:spcBef>
                <a:spcPct val="0"/>
              </a:spcBef>
              <a:defRPr/>
            </a:pPr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Stambeni prostori </a:t>
            </a:r>
            <a:r>
              <a:rPr lang="vi-VN" sz="2800" dirty="0" smtClean="0">
                <a:latin typeface="Calibri" pitchFamily="34" charset="0"/>
              </a:rPr>
              <a:t>su prostori stana predviđeni za boravak (dnevna soba, višenamenska soba), obedovanje (trpezarija), pripremu hrane (kuhinja), spavanje i rad (soba).</a:t>
            </a:r>
          </a:p>
        </p:txBody>
      </p:sp>
      <p:pic>
        <p:nvPicPr>
          <p:cNvPr id="3" name="Picture 6" descr="Rezultat slika za modern study room apartmen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587857"/>
            <a:ext cx="3000364" cy="2270143"/>
          </a:xfrm>
          <a:prstGeom prst="rect">
            <a:avLst/>
          </a:prstGeom>
          <a:noFill/>
        </p:spPr>
      </p:pic>
      <p:pic>
        <p:nvPicPr>
          <p:cNvPr id="4" name="Picture 3" descr="Rezultat slika za modern dining room apartmen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0"/>
            <a:ext cx="3000364" cy="2250273"/>
          </a:xfrm>
          <a:prstGeom prst="rect">
            <a:avLst/>
          </a:prstGeom>
          <a:noFill/>
        </p:spPr>
      </p:pic>
      <p:pic>
        <p:nvPicPr>
          <p:cNvPr id="5" name="Picture 4" descr="Rezultat slika za modern living room"/>
          <p:cNvPicPr>
            <a:picLocks noChangeAspect="1" noChangeArrowheads="1"/>
          </p:cNvPicPr>
          <p:nvPr/>
        </p:nvPicPr>
        <p:blipFill>
          <a:blip r:embed="rId5" cstate="email">
            <a:lum/>
          </a:blip>
          <a:srcRect/>
          <a:stretch>
            <a:fillRect/>
          </a:stretch>
        </p:blipFill>
        <p:spPr bwMode="auto">
          <a:xfrm>
            <a:off x="0" y="0"/>
            <a:ext cx="3000364" cy="2250273"/>
          </a:xfrm>
          <a:prstGeom prst="rect">
            <a:avLst/>
          </a:prstGeom>
          <a:noFill/>
        </p:spPr>
      </p:pic>
      <p:pic>
        <p:nvPicPr>
          <p:cNvPr id="6" name="Picture 5" descr="Rezultat slika za modern kitchen"/>
          <p:cNvPicPr>
            <a:picLocks noChangeAspect="1" noChangeArrowheads="1"/>
          </p:cNvPicPr>
          <p:nvPr/>
        </p:nvPicPr>
        <p:blipFill>
          <a:blip r:embed="rId6" cstate="email">
            <a:lum/>
          </a:blip>
          <a:srcRect/>
          <a:stretch>
            <a:fillRect/>
          </a:stretch>
        </p:blipFill>
        <p:spPr bwMode="auto">
          <a:xfrm>
            <a:off x="6143636" y="0"/>
            <a:ext cx="3000364" cy="2250273"/>
          </a:xfrm>
          <a:prstGeom prst="rect">
            <a:avLst/>
          </a:prstGeom>
          <a:noFill/>
        </p:spPr>
      </p:pic>
      <p:pic>
        <p:nvPicPr>
          <p:cNvPr id="7" name="Picture 4" descr="Rezultat slika za modern bedroom"/>
          <p:cNvPicPr>
            <a:picLocks noChangeAspect="1" noChangeArrowheads="1"/>
          </p:cNvPicPr>
          <p:nvPr/>
        </p:nvPicPr>
        <p:blipFill>
          <a:blip r:embed="rId7" cstate="email">
            <a:lum/>
          </a:blip>
          <a:srcRect/>
          <a:stretch>
            <a:fillRect/>
          </a:stretch>
        </p:blipFill>
        <p:spPr bwMode="auto">
          <a:xfrm>
            <a:off x="0" y="2285992"/>
            <a:ext cx="3000364" cy="2250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3000364" y="2214554"/>
            <a:ext cx="6143636" cy="4643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sr-Latn-RS" sz="2800" u="sng" dirty="0" smtClean="0"/>
              <a:t>2. Pomoćni prostori</a:t>
            </a:r>
          </a:p>
          <a:p>
            <a:pPr lvl="0" algn="r">
              <a:spcBef>
                <a:spcPct val="0"/>
              </a:spcBef>
              <a:defRPr/>
            </a:pPr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Pomoćni prostori </a:t>
            </a:r>
            <a:r>
              <a:rPr lang="vi-VN" sz="2800" dirty="0" smtClean="0">
                <a:latin typeface="Calibri" pitchFamily="34" charset="0"/>
              </a:rPr>
              <a:t>su prostori stana predviđeni za čuvanje hrane (kuhinjska ostava, plakarska ostava za hranu), održavanje lične higijene (kupatilo, W</a:t>
            </a:r>
            <a:r>
              <a:rPr lang="sr-Latn-RS" sz="2800" dirty="0" smtClean="0">
                <a:latin typeface="Calibri" pitchFamily="34" charset="0"/>
              </a:rPr>
              <a:t>C</a:t>
            </a:r>
            <a:r>
              <a:rPr lang="vi-VN" sz="2800" dirty="0" smtClean="0">
                <a:latin typeface="Calibri" pitchFamily="34" charset="0"/>
              </a:rPr>
              <a:t>), prostor za odlaganje stvari, kao i održavanje stana (garderoba, prostor ili prostorija za potrebe domaćinstva, plakarska ostava za potrebe domaćinstva).</a:t>
            </a:r>
          </a:p>
        </p:txBody>
      </p:sp>
      <p:pic>
        <p:nvPicPr>
          <p:cNvPr id="3" name="Picture 2" descr="Rezultat slika za modern storage kitche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000364" cy="2250273"/>
          </a:xfrm>
          <a:prstGeom prst="rect">
            <a:avLst/>
          </a:prstGeom>
          <a:noFill/>
        </p:spPr>
      </p:pic>
      <p:pic>
        <p:nvPicPr>
          <p:cNvPr id="4" name="Picture 20" descr="Rezultat slika za modern bathroo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0"/>
            <a:ext cx="3000365" cy="2250273"/>
          </a:xfrm>
          <a:prstGeom prst="rect">
            <a:avLst/>
          </a:prstGeom>
          <a:noFill/>
        </p:spPr>
      </p:pic>
      <p:pic>
        <p:nvPicPr>
          <p:cNvPr id="5" name="Picture 10" descr="Rezultat slika za modern wardrobe room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0"/>
            <a:ext cx="3000364" cy="2259210"/>
          </a:xfrm>
          <a:prstGeom prst="rect">
            <a:avLst/>
          </a:prstGeom>
          <a:noFill/>
        </p:spPr>
      </p:pic>
      <p:pic>
        <p:nvPicPr>
          <p:cNvPr id="6" name="Picture 5" descr="Rezultat slika za modern utility room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607728"/>
            <a:ext cx="3000364" cy="2250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3000364" y="2285992"/>
            <a:ext cx="6143636" cy="4572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sr-Latn-RS" sz="2800" u="sng" dirty="0" smtClean="0"/>
              <a:t>3. Prostori za kretanje</a:t>
            </a:r>
          </a:p>
          <a:p>
            <a:pPr lvl="0" algn="r">
              <a:spcBef>
                <a:spcPct val="0"/>
              </a:spcBef>
              <a:defRPr/>
            </a:pPr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Prostori za kretanje </a:t>
            </a:r>
            <a:r>
              <a:rPr lang="vi-VN" sz="2800" dirty="0" smtClean="0">
                <a:latin typeface="Calibri" pitchFamily="34" charset="0"/>
              </a:rPr>
              <a:t>su prostori između stambenih i pomoćnih prostora u stanu (ulazni prostor, degažman, hodnik, unutrašnje stepenište).</a:t>
            </a:r>
          </a:p>
        </p:txBody>
      </p:sp>
      <p:pic>
        <p:nvPicPr>
          <p:cNvPr id="3" name="Picture 10" descr="Rezultat slika za modern entrance apartmen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000364" cy="2250273"/>
          </a:xfrm>
          <a:prstGeom prst="rect">
            <a:avLst/>
          </a:prstGeom>
          <a:noFill/>
        </p:spPr>
      </p:pic>
      <p:pic>
        <p:nvPicPr>
          <p:cNvPr id="4" name="Picture 3" descr="Rezultat slika za modern apartment entry"/>
          <p:cNvPicPr>
            <a:picLocks noChangeAspect="1" noChangeArrowheads="1"/>
          </p:cNvPicPr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 bwMode="auto">
          <a:xfrm>
            <a:off x="6143636" y="0"/>
            <a:ext cx="3000364" cy="2250273"/>
          </a:xfrm>
          <a:prstGeom prst="rect">
            <a:avLst/>
          </a:prstGeom>
          <a:noFill/>
        </p:spPr>
      </p:pic>
      <p:pic>
        <p:nvPicPr>
          <p:cNvPr id="6" name="Picture 5" descr="Srodna slik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0"/>
            <a:ext cx="3000364" cy="2250273"/>
          </a:xfrm>
          <a:prstGeom prst="rect">
            <a:avLst/>
          </a:prstGeom>
          <a:noFill/>
        </p:spPr>
      </p:pic>
      <p:pic>
        <p:nvPicPr>
          <p:cNvPr id="7" name="Picture 14" descr="Rezultat slika za modern stairs apartment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607726"/>
            <a:ext cx="3000364" cy="2250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3000364" y="2214554"/>
            <a:ext cx="6143636" cy="4643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sr-Latn-RS" sz="2800" u="sng" dirty="0" smtClean="0"/>
              <a:t>4. Otvoreni prostori</a:t>
            </a:r>
          </a:p>
          <a:p>
            <a:pPr lvl="0" algn="r">
              <a:spcBef>
                <a:spcPct val="0"/>
              </a:spcBef>
              <a:defRPr/>
            </a:pPr>
            <a:r>
              <a:rPr lang="vi-V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Otvoreni prostori </a:t>
            </a:r>
            <a:r>
              <a:rPr lang="vi-VN" sz="2800" dirty="0" smtClean="0">
                <a:latin typeface="Calibri" pitchFamily="34" charset="0"/>
              </a:rPr>
              <a:t>koji pripadaju stanu su lođe, balkoni, terase, bašte i dr.</a:t>
            </a:r>
          </a:p>
        </p:txBody>
      </p:sp>
      <p:sp>
        <p:nvSpPr>
          <p:cNvPr id="57346" name="AutoShape 2" descr="Rezultat slika za modern log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7348" name="Picture 4" descr="Modern Balconies Interior Design Ideas. White finished loggia with the glass fenc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3000364" cy="2250273"/>
          </a:xfrm>
          <a:prstGeom prst="rect">
            <a:avLst/>
          </a:prstGeom>
          <a:noFill/>
        </p:spPr>
      </p:pic>
      <p:pic>
        <p:nvPicPr>
          <p:cNvPr id="57350" name="Picture 6" descr="Srodna slik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0"/>
            <a:ext cx="3000364" cy="2250273"/>
          </a:xfrm>
          <a:prstGeom prst="rect">
            <a:avLst/>
          </a:prstGeom>
          <a:noFill/>
        </p:spPr>
      </p:pic>
      <p:pic>
        <p:nvPicPr>
          <p:cNvPr id="57352" name="Picture 8" descr="Rezultat slika za modern roof terrac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-1"/>
            <a:ext cx="3000364" cy="2250273"/>
          </a:xfrm>
          <a:prstGeom prst="rect">
            <a:avLst/>
          </a:prstGeom>
          <a:noFill/>
        </p:spPr>
      </p:pic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607727"/>
            <a:ext cx="3000364" cy="225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Osnovni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organizacije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stana</a:t>
            </a: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r"/>
            <a:r>
              <a:rPr lang="sr-Latn-RS" sz="2800" dirty="0" smtClean="0"/>
              <a:t>-obedovanje u proširenoj komunikaciji</a:t>
            </a:r>
          </a:p>
          <a:p>
            <a:pPr marL="342900" indent="-342900" algn="r"/>
            <a:r>
              <a:rPr lang="sr-Latn-RS" sz="2800" dirty="0" smtClean="0"/>
              <a:t>-pripadajuća otvorena površina</a:t>
            </a:r>
          </a:p>
          <a:p>
            <a:pPr marL="342900" indent="-342900" algn="r"/>
            <a:r>
              <a:rPr lang="sr-Latn-RS" sz="2800" dirty="0" smtClean="0"/>
              <a:t>-koncentracija mokrih čvorova</a:t>
            </a:r>
          </a:p>
          <a:p>
            <a:pPr marL="342900" indent="-342900" algn="r"/>
            <a:r>
              <a:rPr lang="sr-Latn-RS" sz="2800" dirty="0" smtClean="0"/>
              <a:t>(tehnički blok: kuhinja-kupatilo)</a:t>
            </a:r>
          </a:p>
          <a:p>
            <a:pPr marL="342900" indent="-342900" algn="r"/>
            <a:r>
              <a:rPr lang="sr-Latn-RS" sz="2800" dirty="0" smtClean="0"/>
              <a:t>-biološki ritam: dan-noć</a:t>
            </a:r>
          </a:p>
          <a:p>
            <a:pPr marL="342900" indent="-342900" algn="r"/>
            <a:r>
              <a:rPr lang="sr-Latn-RS" sz="2800" dirty="0" smtClean="0"/>
              <a:t>-generacijska podela</a:t>
            </a:r>
          </a:p>
          <a:p>
            <a:pPr marL="342900" indent="-342900" algn="r"/>
            <a:r>
              <a:rPr lang="sr-Latn-RS" sz="2800" dirty="0" smtClean="0"/>
              <a:t>-kružna veza</a:t>
            </a:r>
          </a:p>
          <a:p>
            <a:pPr marL="342900" indent="-342900" algn="r"/>
            <a:r>
              <a:rPr lang="sr-Latn-RS" sz="2800" dirty="0" smtClean="0"/>
              <a:t>-fleksibilitet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0"/>
            <a:ext cx="3500430" cy="356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086224" cy="3286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801"/>
          <a:stretch>
            <a:fillRect/>
          </a:stretch>
        </p:blipFill>
        <p:spPr>
          <a:xfrm>
            <a:off x="0" y="3286124"/>
            <a:ext cx="4383664" cy="3571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0189" y="3714751"/>
            <a:ext cx="3463811" cy="3143249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0" y="1"/>
            <a:ext cx="9144000" cy="571480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r"/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Obedovanje u proširenoj komunikaciji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r"/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Pripadajuća otvorena površina</a:t>
            </a:r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lvl="0" algn="r">
              <a:spcBef>
                <a:spcPct val="0"/>
              </a:spcBef>
              <a:defRPr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174"/>
            <a:ext cx="4106981" cy="3772443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50450" y="1500174"/>
            <a:ext cx="4693550" cy="387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Tipologija stanova</a:t>
            </a:r>
          </a:p>
          <a:p>
            <a:pPr algn="r">
              <a:spcBef>
                <a:spcPct val="0"/>
              </a:spcBef>
              <a:defRPr/>
            </a:pPr>
            <a:r>
              <a:rPr lang="sr-Latn-RS" sz="2800" dirty="0" smtClean="0"/>
              <a:t>Tipologija stanova u odnosu na stepen ugrađenosti</a:t>
            </a:r>
          </a:p>
          <a:p>
            <a:pPr lvl="0" algn="r">
              <a:spcBef>
                <a:spcPct val="0"/>
              </a:spcBef>
              <a:defRPr/>
            </a:pPr>
            <a:r>
              <a:rPr lang="sr-Latn-RS" sz="2800" dirty="0" smtClean="0"/>
              <a:t>Tipologija stanova prema broju soba</a:t>
            </a:r>
          </a:p>
          <a:p>
            <a:pPr lvl="0" algn="r">
              <a:spcBef>
                <a:spcPct val="0"/>
              </a:spcBef>
              <a:defRPr/>
            </a:pPr>
            <a:r>
              <a:rPr lang="sr-Latn-RS" sz="2800" dirty="0" smtClean="0"/>
              <a:t>...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r"/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Koncentracija mokrih čvorova</a:t>
            </a:r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lvl="0" algn="r">
              <a:spcBef>
                <a:spcPct val="0"/>
              </a:spcBef>
              <a:defRPr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535488"/>
            <a:ext cx="3792537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463" y="144463"/>
            <a:ext cx="3871912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3619500"/>
            <a:ext cx="35909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72" y="500042"/>
            <a:ext cx="3456027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5786447" cy="386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r"/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Biološki ritam: dan-noć</a:t>
            </a:r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lvl="0" algn="r">
              <a:spcBef>
                <a:spcPct val="0"/>
              </a:spcBef>
              <a:defRPr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4429132"/>
            <a:ext cx="4643470" cy="183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943483"/>
            <a:ext cx="4286248" cy="291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email">
            <a:lum bright="5000"/>
          </a:blip>
          <a:srcRect/>
          <a:stretch>
            <a:fillRect/>
          </a:stretch>
        </p:blipFill>
        <p:spPr bwMode="auto">
          <a:xfrm>
            <a:off x="6102032" y="571480"/>
            <a:ext cx="304196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r"/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Generacijska podela</a:t>
            </a:r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lvl="0" algn="r">
              <a:spcBef>
                <a:spcPct val="0"/>
              </a:spcBef>
              <a:defRPr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"/>
            <a:ext cx="5572132" cy="381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4" y="3878637"/>
            <a:ext cx="5429256" cy="297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r"/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Kružna veza</a:t>
            </a:r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lvl="0" algn="r">
              <a:spcBef>
                <a:spcPct val="0"/>
              </a:spcBef>
              <a:defRPr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-1"/>
            <a:ext cx="4615964" cy="400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3910052"/>
            <a:ext cx="3286117" cy="294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98" y="785794"/>
            <a:ext cx="2733061" cy="288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57818" y="3913188"/>
            <a:ext cx="3584575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5" y="566635"/>
            <a:ext cx="6143636" cy="629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r"/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Fleksibilitet</a:t>
            </a:r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marL="342900" indent="-342900" algn="r"/>
            <a:endParaRPr lang="sr-Latn-RS" sz="2800" dirty="0" smtClean="0"/>
          </a:p>
          <a:p>
            <a:pPr lvl="0" algn="r">
              <a:spcBef>
                <a:spcPct val="0"/>
              </a:spcBef>
              <a:defRPr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763"/>
            <a:ext cx="30861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i organizacija stana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Garsonjere</a:t>
            </a: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vi-VN" sz="2800" dirty="0" smtClean="0"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10800000">
            <a:off x="2071670" y="4322494"/>
            <a:ext cx="5000628" cy="2535506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571480"/>
            <a:ext cx="192087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282" y="500042"/>
            <a:ext cx="2249487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71604" y="3286124"/>
            <a:ext cx="5667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48" y="3286124"/>
            <a:ext cx="5667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71604" y="6143644"/>
            <a:ext cx="5667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Jednosobni stanovi</a:t>
            </a: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vi-VN" sz="2800" dirty="0" smtClean="0">
              <a:latin typeface="Calibri" pitchFamily="34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4286256"/>
            <a:ext cx="4371975" cy="244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50" y="357166"/>
            <a:ext cx="2030412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0"/>
            <a:ext cx="250033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4463" y="144463"/>
            <a:ext cx="2408237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4" y="3449638"/>
            <a:ext cx="2397125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00298" y="2285992"/>
            <a:ext cx="5667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72132" y="3286124"/>
            <a:ext cx="5667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358214" y="3357562"/>
            <a:ext cx="5667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71736" y="6143644"/>
            <a:ext cx="5667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00958" y="6143644"/>
            <a:ext cx="5667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Jednoiposobni stanovi</a:t>
            </a: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vi-VN" sz="2800" dirty="0" smtClean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2143116"/>
            <a:ext cx="3127375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357298"/>
            <a:ext cx="290195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4143380"/>
            <a:ext cx="5667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15272" y="4214818"/>
            <a:ext cx="5667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Dvosobni stanovi</a:t>
            </a: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vi-VN" sz="2800" dirty="0" smtClean="0"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1724332"/>
            <a:ext cx="3431740" cy="327325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357299"/>
            <a:ext cx="301586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4286232"/>
            <a:ext cx="5667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15272" y="4286256"/>
            <a:ext cx="5667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1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Tipologija stanova u odnosu na stepen ugrađenosti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-jednostrano orijentisan stan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dirty="0" smtClean="0">
                <a:latin typeface="+mj-lt"/>
                <a:ea typeface="+mj-ea"/>
                <a:cs typeface="+mj-cs"/>
              </a:rPr>
              <a:t>-dvostrano orijentisan stan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dirty="0" smtClean="0">
                <a:latin typeface="+mj-lt"/>
                <a:ea typeface="+mj-ea"/>
                <a:cs typeface="+mj-cs"/>
              </a:rPr>
              <a:t>(orijentacija preko ugla)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dirty="0" smtClean="0">
                <a:latin typeface="+mj-lt"/>
                <a:ea typeface="+mj-ea"/>
                <a:cs typeface="+mj-cs"/>
              </a:rPr>
              <a:t>-dvostrano orijentisan stan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dirty="0" smtClean="0">
                <a:latin typeface="+mj-lt"/>
                <a:ea typeface="+mj-ea"/>
                <a:cs typeface="+mj-cs"/>
              </a:rPr>
              <a:t>(naspramna orijentacija)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dirty="0" smtClean="0">
                <a:latin typeface="+mj-lt"/>
                <a:ea typeface="+mj-ea"/>
                <a:cs typeface="+mj-cs"/>
              </a:rPr>
              <a:t>-trostrano orijentisan stan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dirty="0" smtClean="0">
                <a:latin typeface="+mj-lt"/>
                <a:ea typeface="+mj-ea"/>
                <a:cs typeface="+mj-cs"/>
              </a:rPr>
              <a:t>-četvorostrano orijentisan stan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Dvosobni stanovi</a:t>
            </a: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vi-VN" sz="2800" dirty="0" smtClean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928670"/>
            <a:ext cx="2944812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285860"/>
            <a:ext cx="3079750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56" y="5214950"/>
            <a:ext cx="571505" cy="6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16" y="4286232"/>
            <a:ext cx="571505" cy="6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Dvoiposobni stanovi</a:t>
            </a: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vi-VN" sz="2800" dirty="0" smtClean="0"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6681"/>
            <a:ext cx="3405931" cy="2671319"/>
          </a:xfrm>
          <a:prstGeom prst="rect">
            <a:avLst/>
          </a:prstGeo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4511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0"/>
            <a:ext cx="2665412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9058" y="3443288"/>
            <a:ext cx="3322637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71670" y="0"/>
            <a:ext cx="5667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43636" y="2357430"/>
            <a:ext cx="5667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14612" y="3714752"/>
            <a:ext cx="5667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7554" y="3714752"/>
            <a:ext cx="5667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Dvoiposobni stanovi</a:t>
            </a: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vi-VN" sz="2800" dirty="0" smtClean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939777" y="1846249"/>
            <a:ext cx="4170362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785794"/>
            <a:ext cx="2357454" cy="464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50" y="4714884"/>
            <a:ext cx="554741" cy="72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68" y="4786322"/>
            <a:ext cx="554741" cy="72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Trosobni stanovi</a:t>
            </a: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vi-VN" sz="2800" dirty="0" smtClean="0">
              <a:latin typeface="Calibri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6129332"/>
            <a:ext cx="554741" cy="72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840" y="500042"/>
            <a:ext cx="4240160" cy="32861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778"/>
          <a:stretch>
            <a:fillRect/>
          </a:stretch>
        </p:blipFill>
        <p:spPr>
          <a:xfrm rot="16200000">
            <a:off x="464327" y="1750221"/>
            <a:ext cx="6143646" cy="2643204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29341" y="4357695"/>
            <a:ext cx="4614659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2214546" cy="615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2066" y="3571876"/>
            <a:ext cx="5667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358214" y="3929066"/>
            <a:ext cx="5667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28860" y="6109441"/>
            <a:ext cx="569885" cy="74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23093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Trosobni stanovi</a:t>
            </a: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vi-VN" sz="2800" dirty="0" smtClean="0">
              <a:latin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175125"/>
            <a:ext cx="4090987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67171" y="2285992"/>
            <a:ext cx="232203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2516188"/>
            <a:ext cx="2103437" cy="434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9058" y="2643182"/>
            <a:ext cx="554741" cy="72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429652" y="1857364"/>
            <a:ext cx="554741" cy="72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282" y="3643314"/>
            <a:ext cx="571505" cy="6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57884" y="571480"/>
            <a:ext cx="569885" cy="74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Troiposobni stanovi</a:t>
            </a: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vi-VN" sz="2800" dirty="0" smtClean="0">
              <a:latin typeface="Calibri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643570" cy="398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195878"/>
            <a:ext cx="4500562" cy="366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" y="4000504"/>
            <a:ext cx="3676049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4744" y="6228962"/>
            <a:ext cx="571505" cy="6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0694" y="3571876"/>
            <a:ext cx="5667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86380" y="1500174"/>
            <a:ext cx="569885" cy="74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Četvorosobni  i veći stanovi</a:t>
            </a: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vi-VN" sz="2800" dirty="0" smtClean="0">
              <a:latin typeface="Calibri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7" y="2777013"/>
            <a:ext cx="3714744" cy="40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428999"/>
            <a:ext cx="5374398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" y="0"/>
            <a:ext cx="3506923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16" y="0"/>
            <a:ext cx="554741" cy="72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6" y="2857496"/>
            <a:ext cx="571505" cy="6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429652" y="2000240"/>
            <a:ext cx="569885" cy="74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Hvala na pažnji! </a:t>
            </a: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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Wingdings" pitchFamily="2" charset="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Wingdings" pitchFamily="2" charset="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Wingdings" pitchFamily="2" charset="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Wingdings" pitchFamily="2" charset="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Wingdings" pitchFamily="2" charset="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Wingdings" pitchFamily="2" charset="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Wingdings" pitchFamily="2" charset="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Wingdings" pitchFamily="2" charset="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Wingdings" pitchFamily="2" charset="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Wingdings" pitchFamily="2" charset="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Wingdings" pitchFamily="2" charset="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Wingdings" pitchFamily="2" charset="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Wingdings" pitchFamily="2" charset="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Резултат слика за corona sympto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20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2928926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jednostrano orijentisan stan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2357422" cy="252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143240" y="0"/>
            <a:ext cx="2928958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000" dirty="0" smtClean="0">
                <a:latin typeface="+mj-lt"/>
                <a:ea typeface="+mj-ea"/>
                <a:cs typeface="+mj-cs"/>
              </a:rPr>
              <a:t>dvostrano orijentisan stan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000" dirty="0" smtClean="0">
                <a:latin typeface="+mj-lt"/>
                <a:ea typeface="+mj-ea"/>
                <a:cs typeface="+mj-cs"/>
              </a:rPr>
              <a:t>(orijentacija preko ugla)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500042"/>
            <a:ext cx="2357454" cy="259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43042" y="3000372"/>
            <a:ext cx="278605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000" dirty="0" smtClean="0">
                <a:latin typeface="+mj-lt"/>
                <a:ea typeface="+mj-ea"/>
                <a:cs typeface="+mj-cs"/>
              </a:rPr>
              <a:t>dvostrano orijentisan stan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000" dirty="0" smtClean="0">
                <a:latin typeface="+mj-lt"/>
                <a:ea typeface="+mj-ea"/>
                <a:cs typeface="+mj-cs"/>
              </a:rPr>
              <a:t>(naspramna orijentacija)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3573463"/>
            <a:ext cx="250033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929190" y="3143248"/>
            <a:ext cx="2714644" cy="428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000" dirty="0" smtClean="0">
                <a:latin typeface="+mj-lt"/>
                <a:ea typeface="+mj-ea"/>
                <a:cs typeface="+mj-cs"/>
              </a:rPr>
              <a:t>trostrano orijentisan stan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8" y="3573463"/>
            <a:ext cx="250033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00760" y="1"/>
            <a:ext cx="3143240" cy="571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000" dirty="0" smtClean="0">
                <a:latin typeface="+mj-lt"/>
                <a:ea typeface="+mj-ea"/>
                <a:cs typeface="+mj-cs"/>
              </a:rPr>
              <a:t>četvorostrano orijentisan stan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571480"/>
            <a:ext cx="234310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5715008" y="0"/>
            <a:ext cx="3428992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Tipologija stanova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prema broju soba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-garsonjera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dirty="0" smtClean="0">
                <a:latin typeface="+mj-lt"/>
                <a:ea typeface="+mj-ea"/>
                <a:cs typeface="+mj-cs"/>
              </a:rPr>
              <a:t>-jednosobni stan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dirty="0" smtClean="0">
                <a:latin typeface="+mj-lt"/>
                <a:ea typeface="+mj-ea"/>
                <a:cs typeface="+mj-cs"/>
              </a:rPr>
              <a:t>-jednoiposobni stan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-dvosobni stan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dirty="0" smtClean="0">
                <a:latin typeface="+mj-lt"/>
                <a:ea typeface="+mj-ea"/>
                <a:cs typeface="+mj-cs"/>
              </a:rPr>
              <a:t>-dvoiposobni stan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-trosobni stan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dirty="0" smtClean="0">
                <a:latin typeface="+mj-lt"/>
                <a:ea typeface="+mj-ea"/>
                <a:cs typeface="+mj-cs"/>
              </a:rPr>
              <a:t>-troiposobni stan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dirty="0" smtClean="0">
                <a:latin typeface="+mj-lt"/>
                <a:ea typeface="+mj-ea"/>
                <a:cs typeface="+mj-cs"/>
              </a:rPr>
              <a:t>-četvorosobni stan itd.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5786446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sr-Latn-RS" sz="2200" b="1" dirty="0" smtClean="0"/>
              <a:t>P</a:t>
            </a:r>
            <a:r>
              <a:rPr lang="en-US" sz="2200" b="1" dirty="0" err="1" smtClean="0"/>
              <a:t>ravilnik</a:t>
            </a:r>
            <a:r>
              <a:rPr lang="en-US" sz="2200" b="1" dirty="0" smtClean="0"/>
              <a:t> o </a:t>
            </a:r>
            <a:r>
              <a:rPr lang="en-US" sz="2200" b="1" dirty="0" err="1" smtClean="0"/>
              <a:t>uslovima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normativima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za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projektovanje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stambenih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zgrada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stanova</a:t>
            </a:r>
            <a:endParaRPr lang="en-US" sz="2200" b="1" dirty="0" smtClean="0"/>
          </a:p>
          <a:p>
            <a:pPr lvl="0">
              <a:spcBef>
                <a:spcPct val="0"/>
              </a:spcBef>
              <a:defRPr/>
            </a:pPr>
            <a:r>
              <a:rPr lang="en-US" sz="2200" dirty="0" err="1" smtClean="0">
                <a:latin typeface="+mj-lt"/>
                <a:ea typeface="+mj-ea"/>
                <a:cs typeface="+mj-cs"/>
              </a:rPr>
              <a:t>Član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15.</a:t>
            </a:r>
          </a:p>
          <a:p>
            <a:pPr lvl="0">
              <a:spcBef>
                <a:spcPct val="0"/>
              </a:spcBef>
              <a:defRPr/>
            </a:pPr>
            <a:r>
              <a:rPr lang="en-US" sz="2200" dirty="0" smtClean="0">
                <a:latin typeface="+mj-lt"/>
                <a:ea typeface="+mj-ea"/>
                <a:cs typeface="+mj-cs"/>
              </a:rPr>
              <a:t>Stan, </a:t>
            </a:r>
            <a:r>
              <a:rPr lang="en-US" sz="2200" b="1" dirty="0" err="1" smtClean="0">
                <a:latin typeface="+mj-lt"/>
                <a:ea typeface="+mj-ea"/>
                <a:cs typeface="+mj-cs"/>
              </a:rPr>
              <a:t>prema</a:t>
            </a:r>
            <a:r>
              <a:rPr lang="en-US" sz="22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b="1" dirty="0" err="1" smtClean="0">
                <a:latin typeface="+mj-lt"/>
                <a:ea typeface="+mj-ea"/>
                <a:cs typeface="+mj-cs"/>
              </a:rPr>
              <a:t>strukturi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ima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najmanje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sledeće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prostore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i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prostorije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:</a:t>
            </a:r>
          </a:p>
          <a:p>
            <a:pPr lvl="0">
              <a:spcBef>
                <a:spcPct val="0"/>
              </a:spcBef>
              <a:defRPr/>
            </a:pPr>
            <a:r>
              <a:rPr lang="en-US" sz="2200" dirty="0" smtClean="0">
                <a:latin typeface="+mj-lt"/>
                <a:ea typeface="+mj-ea"/>
                <a:cs typeface="+mj-cs"/>
              </a:rPr>
              <a:t>1)</a:t>
            </a:r>
            <a:r>
              <a:rPr lang="en-US" sz="22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b="1" dirty="0" err="1" smtClean="0">
                <a:latin typeface="+mj-lt"/>
                <a:ea typeface="+mj-ea"/>
                <a:cs typeface="+mj-cs"/>
              </a:rPr>
              <a:t>garsonjera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: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ulazna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zona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višenamenska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soba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sa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prostorom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za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pripremu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hrane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(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čajna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kuhinja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)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i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kupatilo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;</a:t>
            </a:r>
          </a:p>
          <a:p>
            <a:pPr lvl="0">
              <a:spcBef>
                <a:spcPct val="0"/>
              </a:spcBef>
              <a:defRPr/>
            </a:pPr>
            <a:r>
              <a:rPr lang="en-US" sz="2200" dirty="0" smtClean="0">
                <a:latin typeface="+mj-lt"/>
                <a:ea typeface="+mj-ea"/>
                <a:cs typeface="+mj-cs"/>
              </a:rPr>
              <a:t>2) </a:t>
            </a:r>
            <a:r>
              <a:rPr lang="en-US" sz="2200" b="1" dirty="0" err="1" smtClean="0">
                <a:latin typeface="+mj-lt"/>
                <a:ea typeface="+mj-ea"/>
                <a:cs typeface="+mj-cs"/>
              </a:rPr>
              <a:t>jednosob</a:t>
            </a:r>
            <a:r>
              <a:rPr lang="sr-Latn-RS" sz="2200" b="1" dirty="0" smtClean="0">
                <a:latin typeface="+mj-lt"/>
                <a:ea typeface="+mj-ea"/>
                <a:cs typeface="+mj-cs"/>
              </a:rPr>
              <a:t>ni</a:t>
            </a:r>
            <a:r>
              <a:rPr lang="en-US" sz="22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b="1" dirty="0" err="1" smtClean="0">
                <a:latin typeface="+mj-lt"/>
                <a:ea typeface="+mj-ea"/>
                <a:cs typeface="+mj-cs"/>
              </a:rPr>
              <a:t>stan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: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ulazna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zona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prostor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za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pripremu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hrane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(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kuhinja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),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višenamenska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soba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sa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prostorom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za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obedovanje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i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kupatilo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;</a:t>
            </a:r>
          </a:p>
          <a:p>
            <a:pPr lvl="0">
              <a:spcBef>
                <a:spcPct val="0"/>
              </a:spcBef>
              <a:defRPr/>
            </a:pPr>
            <a:r>
              <a:rPr lang="en-US" sz="2200" dirty="0" smtClean="0">
                <a:latin typeface="+mj-lt"/>
                <a:ea typeface="+mj-ea"/>
                <a:cs typeface="+mj-cs"/>
              </a:rPr>
              <a:t>3) </a:t>
            </a:r>
            <a:r>
              <a:rPr lang="en-US" sz="2200" b="1" dirty="0" err="1" smtClean="0">
                <a:latin typeface="+mj-lt"/>
                <a:ea typeface="+mj-ea"/>
                <a:cs typeface="+mj-cs"/>
              </a:rPr>
              <a:t>jednoiposob</a:t>
            </a:r>
            <a:r>
              <a:rPr lang="sr-Latn-RS" sz="2200" b="1" dirty="0" smtClean="0">
                <a:latin typeface="+mj-lt"/>
                <a:ea typeface="+mj-ea"/>
                <a:cs typeface="+mj-cs"/>
              </a:rPr>
              <a:t>ni</a:t>
            </a:r>
            <a:r>
              <a:rPr lang="en-US" sz="22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b="1" dirty="0" err="1" smtClean="0">
                <a:latin typeface="+mj-lt"/>
                <a:ea typeface="+mj-ea"/>
                <a:cs typeface="+mj-cs"/>
              </a:rPr>
              <a:t>stan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: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ulazna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zona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prostor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za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pripremu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hrane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(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kuhinja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),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dnevna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soba,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prostor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za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obedovanje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redukovana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soba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i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kupatilo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;</a:t>
            </a:r>
          </a:p>
          <a:p>
            <a:pPr lvl="0">
              <a:spcBef>
                <a:spcPct val="0"/>
              </a:spcBef>
              <a:defRPr/>
            </a:pPr>
            <a:r>
              <a:rPr lang="en-US" sz="2200" dirty="0" smtClean="0">
                <a:latin typeface="+mj-lt"/>
                <a:ea typeface="+mj-ea"/>
                <a:cs typeface="+mj-cs"/>
              </a:rPr>
              <a:t>4) </a:t>
            </a:r>
            <a:r>
              <a:rPr lang="en-US" sz="2200" b="1" dirty="0" err="1" smtClean="0">
                <a:latin typeface="+mj-lt"/>
                <a:ea typeface="+mj-ea"/>
                <a:cs typeface="+mj-cs"/>
              </a:rPr>
              <a:t>dvosob</a:t>
            </a:r>
            <a:r>
              <a:rPr lang="sr-Latn-RS" sz="2200" b="1" dirty="0" smtClean="0">
                <a:latin typeface="+mj-lt"/>
                <a:ea typeface="+mj-ea"/>
                <a:cs typeface="+mj-cs"/>
              </a:rPr>
              <a:t>ni</a:t>
            </a:r>
            <a:r>
              <a:rPr lang="en-US" sz="22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b="1" dirty="0" err="1" smtClean="0">
                <a:latin typeface="+mj-lt"/>
                <a:ea typeface="+mj-ea"/>
                <a:cs typeface="+mj-cs"/>
              </a:rPr>
              <a:t>stan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: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ulazna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zona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prostor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za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pripremu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hrane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(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kuhinja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),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dnevna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soba,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prostor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za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obedovanje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, soba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i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kupatilo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; </a:t>
            </a:r>
          </a:p>
          <a:p>
            <a:pPr lvl="0">
              <a:spcBef>
                <a:spcPct val="0"/>
              </a:spcBef>
              <a:defRPr/>
            </a:pPr>
            <a:r>
              <a:rPr lang="en-US" sz="2200" dirty="0" smtClean="0">
                <a:latin typeface="+mj-lt"/>
                <a:ea typeface="+mj-ea"/>
                <a:cs typeface="+mj-cs"/>
              </a:rPr>
              <a:t>5) </a:t>
            </a:r>
            <a:r>
              <a:rPr lang="en-US" sz="2200" b="1" dirty="0" err="1" smtClean="0">
                <a:latin typeface="+mj-lt"/>
                <a:ea typeface="+mj-ea"/>
                <a:cs typeface="+mj-cs"/>
              </a:rPr>
              <a:t>dvoiposob</a:t>
            </a:r>
            <a:r>
              <a:rPr lang="sr-Latn-RS" sz="2200" b="1" dirty="0" smtClean="0">
                <a:latin typeface="+mj-lt"/>
                <a:ea typeface="+mj-ea"/>
                <a:cs typeface="+mj-cs"/>
              </a:rPr>
              <a:t>ni</a:t>
            </a:r>
            <a:r>
              <a:rPr lang="en-US" sz="22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b="1" dirty="0" err="1" smtClean="0">
                <a:latin typeface="+mj-lt"/>
                <a:ea typeface="+mj-ea"/>
                <a:cs typeface="+mj-cs"/>
              </a:rPr>
              <a:t>i</a:t>
            </a:r>
            <a:r>
              <a:rPr lang="en-US" sz="22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b="1" dirty="0" err="1" smtClean="0">
                <a:latin typeface="+mj-lt"/>
                <a:ea typeface="+mj-ea"/>
                <a:cs typeface="+mj-cs"/>
              </a:rPr>
              <a:t>veći</a:t>
            </a:r>
            <a:r>
              <a:rPr lang="en-US" sz="22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b="1" dirty="0" err="1" smtClean="0">
                <a:latin typeface="+mj-lt"/>
                <a:ea typeface="+mj-ea"/>
                <a:cs typeface="+mj-cs"/>
              </a:rPr>
              <a:t>stan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: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ulazna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zona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prostor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za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pripremu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hrane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(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kuhinja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),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dnevna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soba,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prostor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za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obedovanje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sobe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kupatilo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 smtClean="0">
                <a:latin typeface="+mj-lt"/>
                <a:ea typeface="+mj-ea"/>
                <a:cs typeface="+mj-cs"/>
              </a:rPr>
              <a:t>i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WC.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sr-Latn-RS" sz="2800" b="1" dirty="0" smtClean="0"/>
              <a:t>P</a:t>
            </a:r>
            <a:r>
              <a:rPr lang="en-US" sz="2800" b="1" dirty="0" err="1" smtClean="0"/>
              <a:t>ravilnik</a:t>
            </a:r>
            <a:r>
              <a:rPr lang="en-US" sz="2800" b="1" dirty="0" smtClean="0"/>
              <a:t> o </a:t>
            </a:r>
            <a:r>
              <a:rPr lang="en-US" sz="2800" b="1" dirty="0" err="1" smtClean="0"/>
              <a:t>uslovima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normativima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za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projektovanje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stambenih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zgrada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stanova</a:t>
            </a:r>
            <a:endParaRPr lang="en-US" sz="2800" b="1" dirty="0" smtClean="0"/>
          </a:p>
          <a:p>
            <a:pPr algn="r"/>
            <a:r>
              <a:rPr lang="en-US" sz="2800" dirty="0" err="1" smtClean="0"/>
              <a:t>Član</a:t>
            </a:r>
            <a:r>
              <a:rPr lang="en-US" sz="2800" dirty="0" smtClean="0"/>
              <a:t> 20.</a:t>
            </a:r>
          </a:p>
          <a:p>
            <a:pPr algn="r"/>
            <a:r>
              <a:rPr lang="en-US" sz="2800" dirty="0" err="1" smtClean="0"/>
              <a:t>Minimalne</a:t>
            </a:r>
            <a:r>
              <a:rPr lang="en-US" sz="2800" dirty="0" smtClean="0"/>
              <a:t> </a:t>
            </a:r>
            <a:r>
              <a:rPr lang="en-US" sz="2800" dirty="0" err="1" smtClean="0"/>
              <a:t>površine</a:t>
            </a:r>
            <a:r>
              <a:rPr lang="en-US" sz="2800" dirty="0" smtClean="0"/>
              <a:t> </a:t>
            </a:r>
            <a:r>
              <a:rPr lang="en-US" sz="2800" dirty="0" err="1" smtClean="0"/>
              <a:t>stana</a:t>
            </a:r>
            <a:r>
              <a:rPr lang="en-US" sz="2800" dirty="0" smtClean="0"/>
              <a:t> </a:t>
            </a:r>
            <a:r>
              <a:rPr lang="en-US" sz="2800" dirty="0" err="1" smtClean="0"/>
              <a:t>prema</a:t>
            </a:r>
            <a:r>
              <a:rPr lang="en-US" sz="2800" dirty="0" smtClean="0"/>
              <a:t> </a:t>
            </a:r>
            <a:r>
              <a:rPr lang="en-US" sz="2800" dirty="0" err="1" smtClean="0"/>
              <a:t>strukturi</a:t>
            </a:r>
            <a:r>
              <a:rPr lang="en-US" sz="2800" dirty="0" smtClean="0"/>
              <a:t> </a:t>
            </a:r>
            <a:r>
              <a:rPr lang="en-US" sz="2800" dirty="0" err="1" smtClean="0"/>
              <a:t>stana</a:t>
            </a:r>
            <a:r>
              <a:rPr lang="en-US" sz="2800" dirty="0" smtClean="0"/>
              <a:t> </a:t>
            </a:r>
            <a:r>
              <a:rPr lang="en-US" sz="2800" dirty="0" err="1" smtClean="0"/>
              <a:t>su</a:t>
            </a:r>
            <a:r>
              <a:rPr lang="en-US" sz="2800" dirty="0" smtClean="0"/>
              <a:t>:</a:t>
            </a:r>
          </a:p>
          <a:p>
            <a:pPr algn="r"/>
            <a:r>
              <a:rPr lang="en-US" sz="2800" dirty="0" smtClean="0"/>
              <a:t>1) </a:t>
            </a:r>
            <a:r>
              <a:rPr lang="en-US" sz="2800" dirty="0" err="1" smtClean="0"/>
              <a:t>garsonjera</a:t>
            </a:r>
            <a:r>
              <a:rPr lang="en-US" sz="2800" dirty="0" smtClean="0"/>
              <a:t> - 26,00 m²;</a:t>
            </a:r>
          </a:p>
          <a:p>
            <a:pPr algn="r"/>
            <a:r>
              <a:rPr lang="en-US" sz="2800" dirty="0" smtClean="0"/>
              <a:t>2) </a:t>
            </a:r>
            <a:r>
              <a:rPr lang="en-US" sz="2800" dirty="0" err="1" smtClean="0"/>
              <a:t>jednosobni</a:t>
            </a:r>
            <a:r>
              <a:rPr lang="en-US" sz="2800" dirty="0" smtClean="0"/>
              <a:t> </a:t>
            </a:r>
            <a:r>
              <a:rPr lang="en-US" sz="2800" dirty="0" err="1" smtClean="0"/>
              <a:t>stan</a:t>
            </a:r>
            <a:r>
              <a:rPr lang="en-US" sz="2800" dirty="0" smtClean="0"/>
              <a:t> - 30,00 m²;</a:t>
            </a:r>
          </a:p>
          <a:p>
            <a:pPr algn="r"/>
            <a:r>
              <a:rPr lang="en-US" sz="2800" dirty="0" smtClean="0"/>
              <a:t>3) </a:t>
            </a:r>
            <a:r>
              <a:rPr lang="en-US" sz="2800" dirty="0" err="1" smtClean="0"/>
              <a:t>jednoiposobni</a:t>
            </a:r>
            <a:r>
              <a:rPr lang="en-US" sz="2800" dirty="0" smtClean="0"/>
              <a:t> </a:t>
            </a:r>
            <a:r>
              <a:rPr lang="en-US" sz="2800" dirty="0" err="1" smtClean="0"/>
              <a:t>stan</a:t>
            </a:r>
            <a:r>
              <a:rPr lang="en-US" sz="2800" dirty="0" smtClean="0"/>
              <a:t> - 40,00 m²;</a:t>
            </a:r>
          </a:p>
          <a:p>
            <a:pPr algn="r"/>
            <a:r>
              <a:rPr lang="en-US" sz="2800" dirty="0" smtClean="0"/>
              <a:t>4) </a:t>
            </a:r>
            <a:r>
              <a:rPr lang="en-US" sz="2800" dirty="0" err="1" smtClean="0"/>
              <a:t>dvosobni</a:t>
            </a:r>
            <a:r>
              <a:rPr lang="en-US" sz="2800" dirty="0" smtClean="0"/>
              <a:t> </a:t>
            </a:r>
            <a:r>
              <a:rPr lang="en-US" sz="2800" dirty="0" err="1" smtClean="0"/>
              <a:t>stan</a:t>
            </a:r>
            <a:r>
              <a:rPr lang="en-US" sz="2800" dirty="0" smtClean="0"/>
              <a:t> - 48,00 m²;</a:t>
            </a:r>
          </a:p>
          <a:p>
            <a:pPr algn="r"/>
            <a:r>
              <a:rPr lang="en-US" sz="2800" dirty="0" smtClean="0"/>
              <a:t>5) </a:t>
            </a:r>
            <a:r>
              <a:rPr lang="en-US" sz="2800" dirty="0" err="1" smtClean="0"/>
              <a:t>dvoiposobni</a:t>
            </a:r>
            <a:r>
              <a:rPr lang="en-US" sz="2800" dirty="0" smtClean="0"/>
              <a:t> </a:t>
            </a:r>
            <a:r>
              <a:rPr lang="en-US" sz="2800" dirty="0" err="1" smtClean="0"/>
              <a:t>stan</a:t>
            </a:r>
            <a:r>
              <a:rPr lang="en-US" sz="2800" dirty="0" smtClean="0"/>
              <a:t> - 56,00 m²;</a:t>
            </a:r>
          </a:p>
          <a:p>
            <a:pPr algn="r"/>
            <a:r>
              <a:rPr lang="en-US" sz="2800" dirty="0" smtClean="0"/>
              <a:t>6) </a:t>
            </a:r>
            <a:r>
              <a:rPr lang="en-US" sz="2800" dirty="0" err="1" smtClean="0"/>
              <a:t>trosobni</a:t>
            </a:r>
            <a:r>
              <a:rPr lang="en-US" sz="2800" dirty="0" smtClean="0"/>
              <a:t> </a:t>
            </a:r>
            <a:r>
              <a:rPr lang="en-US" sz="2800" dirty="0" err="1" smtClean="0"/>
              <a:t>stan</a:t>
            </a:r>
            <a:r>
              <a:rPr lang="en-US" sz="2800" dirty="0" smtClean="0"/>
              <a:t> - 64,00 m²;</a:t>
            </a:r>
          </a:p>
          <a:p>
            <a:pPr algn="r"/>
            <a:r>
              <a:rPr lang="en-US" sz="2800" dirty="0" smtClean="0"/>
              <a:t>7) </a:t>
            </a:r>
            <a:r>
              <a:rPr lang="en-US" sz="2800" dirty="0" err="1" smtClean="0"/>
              <a:t>troiposobni</a:t>
            </a:r>
            <a:r>
              <a:rPr lang="en-US" sz="2800" dirty="0" smtClean="0"/>
              <a:t> </a:t>
            </a:r>
            <a:r>
              <a:rPr lang="en-US" sz="2800" dirty="0" err="1" smtClean="0"/>
              <a:t>stan</a:t>
            </a:r>
            <a:r>
              <a:rPr lang="en-US" sz="2800" dirty="0" smtClean="0"/>
              <a:t> - 77,00 m²;</a:t>
            </a:r>
          </a:p>
          <a:p>
            <a:pPr algn="r"/>
            <a:r>
              <a:rPr lang="en-US" sz="2800" dirty="0" smtClean="0"/>
              <a:t>8) </a:t>
            </a:r>
            <a:r>
              <a:rPr lang="en-US" sz="2800" dirty="0" err="1" smtClean="0"/>
              <a:t>četvorosobni</a:t>
            </a:r>
            <a:r>
              <a:rPr lang="en-US" sz="2800" dirty="0" smtClean="0"/>
              <a:t> </a:t>
            </a:r>
            <a:r>
              <a:rPr lang="en-US" sz="2800" dirty="0" err="1" smtClean="0"/>
              <a:t>stan</a:t>
            </a:r>
            <a:r>
              <a:rPr lang="en-US" sz="2800" dirty="0" smtClean="0"/>
              <a:t> - 86,00 m²;</a:t>
            </a:r>
          </a:p>
          <a:p>
            <a:pPr algn="r"/>
            <a:r>
              <a:rPr lang="en-US" sz="2800" dirty="0" smtClean="0"/>
              <a:t>9) </a:t>
            </a:r>
            <a:r>
              <a:rPr lang="en-US" sz="2800" dirty="0" err="1" smtClean="0"/>
              <a:t>četvoroiposobni</a:t>
            </a:r>
            <a:r>
              <a:rPr lang="en-US" sz="2800" dirty="0" smtClean="0"/>
              <a:t> </a:t>
            </a:r>
            <a:r>
              <a:rPr lang="en-US" sz="2800" dirty="0" err="1" smtClean="0"/>
              <a:t>stan</a:t>
            </a:r>
            <a:r>
              <a:rPr lang="en-US" sz="2800" dirty="0" smtClean="0"/>
              <a:t> - 97,00 m².</a:t>
            </a:r>
            <a:endParaRPr lang="sr-Latn-RS" sz="28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Osnovne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funkcionalne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zone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stana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r"/>
            <a:r>
              <a:rPr lang="sr-Latn-RS" sz="2800" dirty="0" smtClean="0"/>
              <a:t>1. Dnevna zona</a:t>
            </a:r>
          </a:p>
          <a:p>
            <a:pPr algn="r"/>
            <a:r>
              <a:rPr lang="en-US" sz="2800" dirty="0" smtClean="0"/>
              <a:t>2.</a:t>
            </a:r>
            <a:r>
              <a:rPr lang="sr-Latn-RS" sz="2800" dirty="0" smtClean="0"/>
              <a:t> Noćna zona</a:t>
            </a:r>
          </a:p>
          <a:p>
            <a:pPr algn="r"/>
            <a:r>
              <a:rPr lang="en-US" sz="2800" dirty="0" smtClean="0"/>
              <a:t>3.</a:t>
            </a:r>
            <a:r>
              <a:rPr lang="sr-Latn-RS" sz="2800" dirty="0" smtClean="0"/>
              <a:t> </a:t>
            </a:r>
            <a:r>
              <a:rPr lang="en-US" sz="2800" dirty="0" err="1" smtClean="0"/>
              <a:t>Zona</a:t>
            </a:r>
            <a:r>
              <a:rPr lang="en-US" sz="2800" dirty="0" smtClean="0"/>
              <a:t> </a:t>
            </a:r>
            <a:r>
              <a:rPr lang="sr-Latn-RS" sz="2800" dirty="0" smtClean="0"/>
              <a:t>domaćinstva</a:t>
            </a:r>
          </a:p>
          <a:p>
            <a:pPr algn="r"/>
            <a:r>
              <a:rPr lang="en-US" sz="2800" dirty="0" smtClean="0"/>
              <a:t>4.</a:t>
            </a:r>
            <a:r>
              <a:rPr lang="sr-Latn-RS" sz="2800" dirty="0" smtClean="0"/>
              <a:t> </a:t>
            </a:r>
            <a:r>
              <a:rPr lang="en-US" sz="2800" dirty="0" err="1" smtClean="0"/>
              <a:t>Zona</a:t>
            </a:r>
            <a:r>
              <a:rPr lang="en-US" sz="2800" dirty="0" smtClean="0"/>
              <a:t> </a:t>
            </a:r>
            <a:r>
              <a:rPr lang="sr-Latn-RS" sz="2800" dirty="0" smtClean="0"/>
              <a:t>komunikacija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Rezultat slika za modern study room apartmen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3429000"/>
            <a:ext cx="3000396" cy="2232853"/>
          </a:xfrm>
          <a:prstGeom prst="rect">
            <a:avLst/>
          </a:prstGeom>
          <a:noFill/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indent="-514350" algn="r"/>
            <a:r>
              <a:rPr lang="sr-Latn-RS" sz="2800" u="sng" dirty="0" smtClean="0"/>
              <a:t>1. Dnevna zona</a:t>
            </a:r>
          </a:p>
          <a:p>
            <a:pPr marL="514350" indent="-514350" algn="r"/>
            <a:r>
              <a:rPr lang="sr-Latn-RS" sz="2800" dirty="0" smtClean="0"/>
              <a:t>-</a:t>
            </a:r>
            <a:r>
              <a:rPr lang="en-US" sz="2800" dirty="0" err="1" smtClean="0"/>
              <a:t>dnevn</a:t>
            </a:r>
            <a:r>
              <a:rPr lang="sr-Latn-RS" sz="2800" dirty="0" smtClean="0"/>
              <a:t>a</a:t>
            </a:r>
            <a:r>
              <a:rPr lang="en-US" sz="2800" dirty="0" smtClean="0"/>
              <a:t> sob</a:t>
            </a:r>
            <a:r>
              <a:rPr lang="sr-Latn-RS" sz="2800" dirty="0" smtClean="0"/>
              <a:t>a</a:t>
            </a:r>
          </a:p>
          <a:p>
            <a:pPr marL="514350" indent="-514350" algn="r"/>
            <a:r>
              <a:rPr lang="sr-Latn-RS" sz="2800" dirty="0" smtClean="0"/>
              <a:t>-trpezarija</a:t>
            </a:r>
          </a:p>
          <a:p>
            <a:pPr marL="514350" indent="-514350" algn="r"/>
            <a:r>
              <a:rPr lang="sr-Latn-RS" sz="2800" dirty="0" smtClean="0"/>
              <a:t>-</a:t>
            </a:r>
            <a:r>
              <a:rPr lang="en-US" sz="2800" dirty="0" err="1" smtClean="0"/>
              <a:t>radn</a:t>
            </a:r>
            <a:r>
              <a:rPr lang="sr-Latn-RS" sz="2800" dirty="0" smtClean="0"/>
              <a:t>a</a:t>
            </a:r>
            <a:r>
              <a:rPr lang="en-US" sz="2800" dirty="0" smtClean="0"/>
              <a:t> sob</a:t>
            </a:r>
            <a:r>
              <a:rPr lang="sr-Latn-RS" sz="2800" dirty="0" smtClean="0"/>
              <a:t>a</a:t>
            </a:r>
          </a:p>
          <a:p>
            <a:pPr marL="514350" indent="-514350" algn="r"/>
            <a:r>
              <a:rPr lang="sr-Latn-RS" sz="2800" dirty="0" smtClean="0"/>
              <a:t>-</a:t>
            </a:r>
            <a:r>
              <a:rPr lang="en-US" sz="2800" dirty="0" err="1" smtClean="0"/>
              <a:t>bibliotek</a:t>
            </a:r>
            <a:r>
              <a:rPr lang="sr-Latn-RS" sz="2800" dirty="0" smtClean="0"/>
              <a:t>a</a:t>
            </a:r>
          </a:p>
          <a:p>
            <a:pPr marL="514350" indent="-514350" algn="r"/>
            <a:r>
              <a:rPr lang="sr-Latn-RS" sz="2800" dirty="0" smtClean="0"/>
              <a:t>-</a:t>
            </a:r>
            <a:r>
              <a:rPr lang="sr-Latn-RS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sr-Latn-RS" sz="2800" dirty="0" smtClean="0"/>
              <a:t>otvorena površina..</a:t>
            </a:r>
            <a:r>
              <a:rPr lang="en-US" sz="2800" dirty="0" smtClean="0"/>
              <a:t>.</a:t>
            </a:r>
          </a:p>
        </p:txBody>
      </p:sp>
      <p:pic>
        <p:nvPicPr>
          <p:cNvPr id="3" name="Picture 4" descr="Rezultat slika za modern living room"/>
          <p:cNvPicPr>
            <a:picLocks noChangeAspect="1" noChangeArrowheads="1"/>
          </p:cNvPicPr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 bwMode="auto">
          <a:xfrm>
            <a:off x="0" y="0"/>
            <a:ext cx="3000364" cy="2250273"/>
          </a:xfrm>
          <a:prstGeom prst="rect">
            <a:avLst/>
          </a:prstGeom>
          <a:noFill/>
        </p:spPr>
      </p:pic>
      <p:pic>
        <p:nvPicPr>
          <p:cNvPr id="4" name="Picture 2" descr="Rezultat slika za modern dining room apartmen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1071546"/>
            <a:ext cx="3000364" cy="2250273"/>
          </a:xfrm>
          <a:prstGeom prst="rect">
            <a:avLst/>
          </a:prstGeom>
          <a:noFill/>
        </p:spPr>
      </p:pic>
      <p:pic>
        <p:nvPicPr>
          <p:cNvPr id="81926" name="Picture 6" descr="Rezultat slika za modern study room apartment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285992"/>
            <a:ext cx="3000364" cy="2270143"/>
          </a:xfrm>
          <a:prstGeom prst="rect">
            <a:avLst/>
          </a:prstGeom>
          <a:noFill/>
        </p:spPr>
      </p:pic>
      <p:pic>
        <p:nvPicPr>
          <p:cNvPr id="7" name="Picture 6" descr="Srodna slika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607727"/>
            <a:ext cx="3000364" cy="2250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zultat slika za modern children room 2 be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1142984"/>
            <a:ext cx="3000364" cy="2248757"/>
          </a:xfrm>
          <a:prstGeom prst="rect">
            <a:avLst/>
          </a:prstGeom>
          <a:noFill/>
        </p:spPr>
      </p:pic>
      <p:pic>
        <p:nvPicPr>
          <p:cNvPr id="3" name="Picture 10" descr="Rezultat slika za modern wardrobe room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3500438"/>
            <a:ext cx="3000364" cy="2259210"/>
          </a:xfrm>
          <a:prstGeom prst="rect">
            <a:avLst/>
          </a:prstGeom>
          <a:noFill/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2800" u="sng" dirty="0" smtClean="0"/>
              <a:t>2.</a:t>
            </a:r>
            <a:r>
              <a:rPr lang="sr-Latn-RS" sz="2800" u="sng" dirty="0" smtClean="0"/>
              <a:t> Noćna zona</a:t>
            </a:r>
          </a:p>
          <a:p>
            <a:pPr algn="r"/>
            <a:r>
              <a:rPr lang="sr-Latn-RS" sz="2800" dirty="0" smtClean="0"/>
              <a:t>-</a:t>
            </a:r>
            <a:r>
              <a:rPr lang="en-US" sz="2800" dirty="0" err="1" smtClean="0"/>
              <a:t>spava</a:t>
            </a:r>
            <a:r>
              <a:rPr lang="sr-Latn-RS" sz="2800" dirty="0" smtClean="0"/>
              <a:t>ća</a:t>
            </a:r>
            <a:r>
              <a:rPr lang="en-US" sz="2800" dirty="0" smtClean="0"/>
              <a:t> sob</a:t>
            </a:r>
            <a:r>
              <a:rPr lang="sr-Latn-RS" sz="2800" dirty="0" smtClean="0"/>
              <a:t>a bračna</a:t>
            </a:r>
          </a:p>
          <a:p>
            <a:pPr algn="r"/>
            <a:r>
              <a:rPr lang="sr-Latn-RS" sz="2800" dirty="0" smtClean="0"/>
              <a:t>-spavaća soba dvokrevetna</a:t>
            </a:r>
          </a:p>
          <a:p>
            <a:pPr algn="r"/>
            <a:r>
              <a:rPr lang="sr-Latn-RS" sz="2800" dirty="0" smtClean="0"/>
              <a:t>-jednokrevetna soba</a:t>
            </a:r>
          </a:p>
          <a:p>
            <a:pPr algn="r"/>
            <a:r>
              <a:rPr lang="sr-Latn-RS" sz="2800" dirty="0" smtClean="0"/>
              <a:t>-garderoba</a:t>
            </a:r>
          </a:p>
          <a:p>
            <a:pPr algn="r"/>
            <a:r>
              <a:rPr lang="sr-Latn-RS" sz="2800" dirty="0" smtClean="0"/>
              <a:t>-kupatilo...</a:t>
            </a:r>
            <a:endParaRPr lang="en-US" sz="2800" dirty="0" smtClean="0"/>
          </a:p>
        </p:txBody>
      </p:sp>
      <p:pic>
        <p:nvPicPr>
          <p:cNvPr id="4" name="Picture 20" descr="Rezultat slika za modern bathroom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607727"/>
            <a:ext cx="3000365" cy="2250273"/>
          </a:xfrm>
          <a:prstGeom prst="rect">
            <a:avLst/>
          </a:prstGeom>
          <a:noFill/>
        </p:spPr>
      </p:pic>
      <p:pic>
        <p:nvPicPr>
          <p:cNvPr id="5" name="Picture 4" descr="Rezultat slika za modern bedroom"/>
          <p:cNvPicPr>
            <a:picLocks noChangeAspect="1" noChangeArrowheads="1"/>
          </p:cNvPicPr>
          <p:nvPr/>
        </p:nvPicPr>
        <p:blipFill>
          <a:blip r:embed="rId6" cstate="email">
            <a:lum/>
          </a:blip>
          <a:srcRect/>
          <a:stretch>
            <a:fillRect/>
          </a:stretch>
        </p:blipFill>
        <p:spPr bwMode="auto">
          <a:xfrm>
            <a:off x="0" y="0"/>
            <a:ext cx="3000364" cy="2250274"/>
          </a:xfrm>
          <a:prstGeom prst="rect">
            <a:avLst/>
          </a:prstGeom>
          <a:noFill/>
        </p:spPr>
      </p:pic>
      <p:pic>
        <p:nvPicPr>
          <p:cNvPr id="7" name="Picture 6" descr="Srodna slika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2285992"/>
            <a:ext cx="3000364" cy="2250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9467</TotalTime>
  <Words>1172</Words>
  <Application>Microsoft Office PowerPoint</Application>
  <PresentationFormat>On-screen Show (4:3)</PresentationFormat>
  <Paragraphs>405</Paragraphs>
  <Slides>37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UNIVERZITET U NIŠU GRAĐEVINSKO-ARHITEKTONSKI FAKULTET    PROJEKTOVANJE STAMBENIH ZGRADA 2 06/13  Tipologija stanova. Osnovne funkcionalne zone i grupe prostora stana. Struktura i organizacija stana. Osnovni motivi organizacije stana.    Mart 2020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UNIVERZITET U NIŠU GRAĐEVINSKO-ARHITEKTONSKI FAKULTET    PROJEKTOVANJE STAMBENIH ZGRADA 1  UVODNO PREDAVANJE   III semestar školske 2017/18 godine      Oktobar 2017</dc:title>
  <dc:creator>Branislava Stoiljkovic</dc:creator>
  <cp:lastModifiedBy>Korisnik</cp:lastModifiedBy>
  <cp:revision>643</cp:revision>
  <dcterms:created xsi:type="dcterms:W3CDTF">2017-10-10T04:55:35Z</dcterms:created>
  <dcterms:modified xsi:type="dcterms:W3CDTF">2020-03-19T10:55:47Z</dcterms:modified>
</cp:coreProperties>
</file>