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666" r:id="rId2"/>
    <p:sldId id="626" r:id="rId3"/>
    <p:sldId id="628" r:id="rId4"/>
    <p:sldId id="629" r:id="rId5"/>
    <p:sldId id="631" r:id="rId6"/>
    <p:sldId id="630" r:id="rId7"/>
    <p:sldId id="632" r:id="rId8"/>
    <p:sldId id="634" r:id="rId9"/>
    <p:sldId id="633" r:id="rId10"/>
    <p:sldId id="670" r:id="rId11"/>
    <p:sldId id="636" r:id="rId12"/>
    <p:sldId id="635" r:id="rId13"/>
    <p:sldId id="637" r:id="rId14"/>
    <p:sldId id="638" r:id="rId15"/>
    <p:sldId id="639" r:id="rId16"/>
    <p:sldId id="641" r:id="rId17"/>
    <p:sldId id="643" r:id="rId18"/>
    <p:sldId id="676" r:id="rId19"/>
    <p:sldId id="642" r:id="rId20"/>
    <p:sldId id="640" r:id="rId21"/>
    <p:sldId id="644" r:id="rId22"/>
    <p:sldId id="645" r:id="rId23"/>
    <p:sldId id="646" r:id="rId24"/>
    <p:sldId id="647" r:id="rId25"/>
    <p:sldId id="665" r:id="rId26"/>
    <p:sldId id="648" r:id="rId27"/>
    <p:sldId id="649" r:id="rId28"/>
    <p:sldId id="650" r:id="rId29"/>
    <p:sldId id="671" r:id="rId30"/>
    <p:sldId id="651" r:id="rId31"/>
    <p:sldId id="652" r:id="rId32"/>
    <p:sldId id="672" r:id="rId33"/>
    <p:sldId id="653" r:id="rId34"/>
    <p:sldId id="673" r:id="rId35"/>
    <p:sldId id="654" r:id="rId36"/>
    <p:sldId id="656" r:id="rId37"/>
    <p:sldId id="655" r:id="rId38"/>
    <p:sldId id="657" r:id="rId39"/>
    <p:sldId id="674" r:id="rId40"/>
    <p:sldId id="658" r:id="rId41"/>
    <p:sldId id="659" r:id="rId42"/>
    <p:sldId id="660" r:id="rId43"/>
    <p:sldId id="661" r:id="rId44"/>
    <p:sldId id="662" r:id="rId45"/>
    <p:sldId id="663" r:id="rId46"/>
    <p:sldId id="664" r:id="rId47"/>
    <p:sldId id="677" r:id="rId48"/>
    <p:sldId id="481"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2017" autoAdjust="0"/>
    <p:restoredTop sz="78046" autoAdjust="0"/>
  </p:normalViewPr>
  <p:slideViewPr>
    <p:cSldViewPr>
      <p:cViewPr>
        <p:scale>
          <a:sx n="75" d="100"/>
          <a:sy n="75" d="100"/>
        </p:scale>
        <p:origin x="-2670" y="-31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A268C4D-BD63-4C18-A6B0-CC7FA3CDE5D8}" type="datetimeFigureOut">
              <a:rPr lang="en-US" smtClean="0"/>
              <a:pPr/>
              <a:t>24-Mar-20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E364200-7530-4BB1-9C82-75DADD3EE76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E364200-7530-4BB1-9C82-75DADD3EE76F}"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r-Latn-RS" dirty="0" smtClean="0"/>
              <a:t>Indirektna veza ulaza i sp. </a:t>
            </a:r>
            <a:r>
              <a:rPr lang="en-US" dirty="0" err="1" smtClean="0"/>
              <a:t>sobe</a:t>
            </a:r>
            <a:r>
              <a:rPr lang="sr-Latn-RS" dirty="0" smtClean="0"/>
              <a:t> može biti:</a:t>
            </a:r>
          </a:p>
          <a:p>
            <a:pPr marL="228600" indent="-228600">
              <a:buNone/>
            </a:pPr>
            <a:r>
              <a:rPr lang="sr-Latn-RS" dirty="0" smtClean="0"/>
              <a:t>1. preko degažmana</a:t>
            </a:r>
            <a:r>
              <a:rPr lang="sr-Latn-RS" baseline="0" dirty="0" smtClean="0"/>
              <a:t>, što je slučaj kod većih stanova; u tim slučajevima nema ometanja privatnosti pri druženju sa posetiocima; </a:t>
            </a:r>
            <a:endParaRPr lang="sr-Latn-RS" dirty="0" smtClean="0"/>
          </a:p>
          <a:p>
            <a:endParaRPr lang="sr-Latn-RS" dirty="0" smtClean="0"/>
          </a:p>
        </p:txBody>
      </p:sp>
      <p:sp>
        <p:nvSpPr>
          <p:cNvPr id="4" name="Slide Number Placeholder 3"/>
          <p:cNvSpPr>
            <a:spLocks noGrp="1"/>
          </p:cNvSpPr>
          <p:nvPr>
            <p:ph type="sldNum" sz="quarter" idx="10"/>
          </p:nvPr>
        </p:nvSpPr>
        <p:spPr/>
        <p:txBody>
          <a:bodyPr/>
          <a:lstStyle/>
          <a:p>
            <a:fld id="{CE364200-7530-4BB1-9C82-75DADD3EE76F}" type="slidenum">
              <a:rPr lang="en-US" smtClean="0"/>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None/>
            </a:pPr>
            <a:r>
              <a:rPr lang="sr-Latn-RS" dirty="0" smtClean="0"/>
              <a:t>2. preko dn. </a:t>
            </a:r>
            <a:r>
              <a:rPr lang="en-US" dirty="0" err="1" smtClean="0"/>
              <a:t>boravka</a:t>
            </a:r>
            <a:r>
              <a:rPr lang="sr-Latn-RS" dirty="0" smtClean="0"/>
              <a:t>, što je kod dvosobnih stanova prihvatljivo rešenje;</a:t>
            </a:r>
          </a:p>
          <a:p>
            <a:endParaRPr lang="sr-Latn-RS" dirty="0" smtClean="0"/>
          </a:p>
        </p:txBody>
      </p:sp>
      <p:sp>
        <p:nvSpPr>
          <p:cNvPr id="4" name="Slide Number Placeholder 3"/>
          <p:cNvSpPr>
            <a:spLocks noGrp="1"/>
          </p:cNvSpPr>
          <p:nvPr>
            <p:ph type="sldNum" sz="quarter" idx="10"/>
          </p:nvPr>
        </p:nvSpPr>
        <p:spPr/>
        <p:txBody>
          <a:bodyPr/>
          <a:lstStyle/>
          <a:p>
            <a:fld id="{CE364200-7530-4BB1-9C82-75DADD3EE76F}" type="slidenum">
              <a:rPr lang="en-US" smtClean="0"/>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None/>
            </a:pPr>
            <a:r>
              <a:rPr lang="sr-Latn-RS" dirty="0" smtClean="0"/>
              <a:t>3.</a:t>
            </a:r>
            <a:r>
              <a:rPr lang="sr-Latn-RS" baseline="0" dirty="0" smtClean="0"/>
              <a:t> </a:t>
            </a:r>
            <a:r>
              <a:rPr lang="sr-Latn-RS" dirty="0" smtClean="0"/>
              <a:t>preko dn. </a:t>
            </a:r>
            <a:r>
              <a:rPr lang="en-US" dirty="0" err="1" smtClean="0"/>
              <a:t>boravka</a:t>
            </a:r>
            <a:r>
              <a:rPr lang="sr-Latn-RS" dirty="0" smtClean="0"/>
              <a:t> i degažmana, kod većih stanova.</a:t>
            </a:r>
          </a:p>
          <a:p>
            <a:endParaRPr lang="sr-Latn-RS" dirty="0" smtClean="0"/>
          </a:p>
        </p:txBody>
      </p:sp>
      <p:sp>
        <p:nvSpPr>
          <p:cNvPr id="4" name="Slide Number Placeholder 3"/>
          <p:cNvSpPr>
            <a:spLocks noGrp="1"/>
          </p:cNvSpPr>
          <p:nvPr>
            <p:ph type="sldNum" sz="quarter" idx="10"/>
          </p:nvPr>
        </p:nvSpPr>
        <p:spPr/>
        <p:txBody>
          <a:bodyPr/>
          <a:lstStyle/>
          <a:p>
            <a:fld id="{CE364200-7530-4BB1-9C82-75DADD3EE76F}" type="slidenum">
              <a:rPr lang="en-US" smtClean="0"/>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E364200-7530-4BB1-9C82-75DADD3EE76F}" type="slidenum">
              <a:rPr lang="en-US" smtClean="0"/>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r-Latn-RS" dirty="0" smtClean="0"/>
              <a:t>Najčešće aktivnosti u okviru dnevnog</a:t>
            </a:r>
            <a:r>
              <a:rPr lang="sr-Latn-RS" baseline="0" dirty="0" smtClean="0"/>
              <a:t> boravka su:</a:t>
            </a:r>
          </a:p>
          <a:p>
            <a:r>
              <a:rPr lang="sr-Latn-RS" baseline="0" dirty="0" smtClean="0"/>
              <a:t>-odmor/gledanje TV-a</a:t>
            </a:r>
          </a:p>
          <a:p>
            <a:r>
              <a:rPr lang="sr-Latn-RS" baseline="0" dirty="0" smtClean="0"/>
              <a:t>-</a:t>
            </a:r>
            <a:r>
              <a:rPr lang="en-US" baseline="0" dirty="0" err="1" smtClean="0"/>
              <a:t>obedovanje</a:t>
            </a:r>
            <a:endParaRPr lang="sr-Latn-RS" baseline="0" dirty="0" smtClean="0"/>
          </a:p>
          <a:p>
            <a:r>
              <a:rPr lang="sr-Latn-RS" baseline="0" dirty="0" smtClean="0"/>
              <a:t>-</a:t>
            </a:r>
            <a:r>
              <a:rPr lang="en-US" baseline="0" dirty="0" err="1" smtClean="0"/>
              <a:t>rad</a:t>
            </a:r>
            <a:r>
              <a:rPr lang="sr-Latn-RS" baseline="0" dirty="0" smtClean="0"/>
              <a:t>/hobby</a:t>
            </a:r>
          </a:p>
          <a:p>
            <a:r>
              <a:rPr lang="sr-Latn-RS" baseline="0" dirty="0" smtClean="0"/>
              <a:t>Mogu se sve tri aktivnosti razdvojiti u zasebne prostorije (dnevna soba, trpezarija, radna soba), mogu se grupisati po dve, ili da sve tri budu u jedinstvenom prostoru.</a:t>
            </a:r>
            <a:endParaRPr lang="sr-Latn-RS" dirty="0" smtClean="0"/>
          </a:p>
        </p:txBody>
      </p:sp>
      <p:sp>
        <p:nvSpPr>
          <p:cNvPr id="4" name="Slide Number Placeholder 3"/>
          <p:cNvSpPr>
            <a:spLocks noGrp="1"/>
          </p:cNvSpPr>
          <p:nvPr>
            <p:ph type="sldNum" sz="quarter" idx="10"/>
          </p:nvPr>
        </p:nvSpPr>
        <p:spPr/>
        <p:txBody>
          <a:bodyPr/>
          <a:lstStyle/>
          <a:p>
            <a:fld id="{CE364200-7530-4BB1-9C82-75DADD3EE76F}" type="slidenum">
              <a:rPr lang="en-US" smtClean="0"/>
              <a:pPr/>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r-Latn-RS" dirty="0" smtClean="0"/>
              <a:t>Prema funkciji koja joj se namenjuje, dnevna</a:t>
            </a:r>
            <a:r>
              <a:rPr lang="sr-Latn-RS" baseline="0" dirty="0" smtClean="0"/>
              <a:t> soba može biti</a:t>
            </a:r>
            <a:r>
              <a:rPr lang="sr-Latn-RS" dirty="0" smtClean="0"/>
              <a:t>:</a:t>
            </a:r>
          </a:p>
          <a:p>
            <a:r>
              <a:rPr lang="sr-Latn-RS" dirty="0" smtClean="0"/>
              <a:t>-sa ručavanjem i</a:t>
            </a:r>
          </a:p>
          <a:p>
            <a:r>
              <a:rPr lang="sr-Latn-RS" dirty="0" smtClean="0"/>
              <a:t>-bez ručavanja.</a:t>
            </a:r>
          </a:p>
          <a:p>
            <a:r>
              <a:rPr lang="sr-Latn-RS" dirty="0" smtClean="0"/>
              <a:t>Prema (unutrašnjim) komunikacijama, dnevna soba može biti:</a:t>
            </a:r>
          </a:p>
          <a:p>
            <a:r>
              <a:rPr lang="sr-Latn-RS" dirty="0" smtClean="0"/>
              <a:t>-neprolazna - </a:t>
            </a:r>
            <a:r>
              <a:rPr lang="sr-Latn-RS" baseline="0" dirty="0" smtClean="0"/>
              <a:t>kada nije i jedina komunikacija između ulaza i dr. prostorija stana,</a:t>
            </a:r>
            <a:endParaRPr lang="sr-Latn-RS" dirty="0" smtClean="0"/>
          </a:p>
          <a:p>
            <a:r>
              <a:rPr lang="sr-Latn-RS" dirty="0" smtClean="0"/>
              <a:t>-prolazna - javlja se kod rešenja sa perifernim ulazom,</a:t>
            </a:r>
          </a:p>
          <a:p>
            <a:r>
              <a:rPr lang="sr-Latn-RS" dirty="0" smtClean="0"/>
              <a:t>-holska – kada predstavlja centar</a:t>
            </a:r>
            <a:r>
              <a:rPr lang="sr-Latn-RS" baseline="0" dirty="0" smtClean="0"/>
              <a:t> komunikacija u čitavom stanu.</a:t>
            </a:r>
            <a:endParaRPr lang="sr-Latn-RS" dirty="0" smtClean="0"/>
          </a:p>
        </p:txBody>
      </p:sp>
      <p:sp>
        <p:nvSpPr>
          <p:cNvPr id="4" name="Slide Number Placeholder 3"/>
          <p:cNvSpPr>
            <a:spLocks noGrp="1"/>
          </p:cNvSpPr>
          <p:nvPr>
            <p:ph type="sldNum" sz="quarter" idx="10"/>
          </p:nvPr>
        </p:nvSpPr>
        <p:spPr/>
        <p:txBody>
          <a:bodyPr/>
          <a:lstStyle/>
          <a:p>
            <a:fld id="{CE364200-7530-4BB1-9C82-75DADD3EE76F}" type="slidenum">
              <a:rPr lang="en-US" smtClean="0"/>
              <a:pPr/>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E364200-7530-4BB1-9C82-75DADD3EE76F}" type="slidenum">
              <a:rPr lang="en-US" smtClean="0"/>
              <a:pPr/>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E364200-7530-4BB1-9C82-75DADD3EE76F}" type="slidenum">
              <a:rPr lang="en-US" smtClean="0"/>
              <a:pPr/>
              <a:t>18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E364200-7530-4BB1-9C82-75DADD3EE76F}" type="slidenum">
              <a:rPr lang="en-US" smtClean="0"/>
              <a:pPr/>
              <a:t>19</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r-Latn-RS" dirty="0" smtClean="0"/>
              <a:t>Dnevna soba ima dvojaku ulogu,</a:t>
            </a:r>
            <a:r>
              <a:rPr lang="sr-Latn-RS" baseline="0" dirty="0" smtClean="0"/>
              <a:t> i to su</a:t>
            </a:r>
            <a:r>
              <a:rPr lang="sr-Latn-RS" dirty="0" smtClean="0"/>
              <a:t>:</a:t>
            </a:r>
          </a:p>
          <a:p>
            <a:r>
              <a:rPr lang="sr-Latn-RS" dirty="0" smtClean="0"/>
              <a:t>-interni socijalni kontakti (članova domaćinstva međusobno),</a:t>
            </a:r>
          </a:p>
          <a:p>
            <a:r>
              <a:rPr lang="sr-Latn-RS" dirty="0" smtClean="0"/>
              <a:t>-eksterni socijalni kontakti (članova domaćinstva sa gostima, tj. </a:t>
            </a:r>
            <a:r>
              <a:rPr lang="en-US" dirty="0" err="1" smtClean="0"/>
              <a:t>licima</a:t>
            </a:r>
            <a:r>
              <a:rPr lang="sr-Latn-RS" baseline="0" dirty="0" smtClean="0"/>
              <a:t> koja nisu članovi domaćinstva)</a:t>
            </a:r>
            <a:endParaRPr lang="en-US" dirty="0" smtClean="0"/>
          </a:p>
          <a:p>
            <a:r>
              <a:rPr lang="sr-Latn-RS" dirty="0" smtClean="0"/>
              <a:t>Zato je poželjna direktna veza ulaza u stan sa dnevnom sobom.</a:t>
            </a:r>
          </a:p>
          <a:p>
            <a:r>
              <a:rPr lang="sr-Latn-RS" dirty="0" smtClean="0"/>
              <a:t>Osim ostvarivanja direktne veze sa ulazom, bitan je i pravac</a:t>
            </a:r>
            <a:r>
              <a:rPr lang="sr-Latn-RS" baseline="0" dirty="0" smtClean="0"/>
              <a:t> kretanja od ulaza do dnevne sobe, koji treba da bude jednostavan, jasan i nedvosmislen.</a:t>
            </a:r>
            <a:endParaRPr lang="en-US" dirty="0"/>
          </a:p>
        </p:txBody>
      </p:sp>
      <p:sp>
        <p:nvSpPr>
          <p:cNvPr id="4" name="Slide Number Placeholder 3"/>
          <p:cNvSpPr>
            <a:spLocks noGrp="1"/>
          </p:cNvSpPr>
          <p:nvPr>
            <p:ph type="sldNum" sz="quarter" idx="10"/>
          </p:nvPr>
        </p:nvSpPr>
        <p:spPr/>
        <p:txBody>
          <a:bodyPr/>
          <a:lstStyle/>
          <a:p>
            <a:fld id="{CE364200-7530-4BB1-9C82-75DADD3EE76F}" type="slidenum">
              <a:rPr lang="en-US" smtClean="0"/>
              <a:pPr/>
              <a:t>20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E364200-7530-4BB1-9C82-75DADD3EE76F}" type="slidenum">
              <a:rPr lang="en-US" smtClean="0"/>
              <a:pPr/>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a:t>
            </a:r>
            <a:r>
              <a:rPr lang="sr-Latn-RS" dirty="0" smtClean="0"/>
              <a:t>dnos dnevne sobe sa kuhinjom je funkcionalne prirode,</a:t>
            </a:r>
            <a:r>
              <a:rPr lang="sr-Latn-RS" baseline="0" dirty="0" smtClean="0"/>
              <a:t> i ta veza može biti:</a:t>
            </a:r>
            <a:endParaRPr lang="sr-Latn-RS" dirty="0" smtClean="0"/>
          </a:p>
          <a:p>
            <a:r>
              <a:rPr lang="sr-Latn-RS" dirty="0" smtClean="0"/>
              <a:t>-direktna ili</a:t>
            </a:r>
          </a:p>
          <a:p>
            <a:r>
              <a:rPr lang="sr-Latn-RS" dirty="0" smtClean="0"/>
              <a:t>-indirektna.</a:t>
            </a:r>
            <a:endParaRPr lang="en-US" dirty="0"/>
          </a:p>
        </p:txBody>
      </p:sp>
      <p:sp>
        <p:nvSpPr>
          <p:cNvPr id="4" name="Slide Number Placeholder 3"/>
          <p:cNvSpPr>
            <a:spLocks noGrp="1"/>
          </p:cNvSpPr>
          <p:nvPr>
            <p:ph type="sldNum" sz="quarter" idx="10"/>
          </p:nvPr>
        </p:nvSpPr>
        <p:spPr/>
        <p:txBody>
          <a:bodyPr/>
          <a:lstStyle/>
          <a:p>
            <a:fld id="{CE364200-7530-4BB1-9C82-75DADD3EE76F}" type="slidenum">
              <a:rPr lang="en-US" smtClean="0"/>
              <a:pPr/>
              <a:t>21</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r-Latn-RS" dirty="0" smtClean="0"/>
              <a:t>Direktna veza između kuhinje i dn. </a:t>
            </a:r>
            <a:r>
              <a:rPr lang="en-US" dirty="0" err="1" smtClean="0"/>
              <a:t>sobe</a:t>
            </a:r>
            <a:r>
              <a:rPr lang="sr-Latn-RS" dirty="0" smtClean="0"/>
              <a:t> može biti:</a:t>
            </a:r>
          </a:p>
          <a:p>
            <a:r>
              <a:rPr lang="sr-Latn-RS" dirty="0" smtClean="0"/>
              <a:t>1. komunikativna,</a:t>
            </a:r>
            <a:r>
              <a:rPr lang="sr-Latn-RS" baseline="0" dirty="0" smtClean="0"/>
              <a:t> </a:t>
            </a:r>
            <a:r>
              <a:rPr lang="sr-Latn-RS" dirty="0" smtClean="0"/>
              <a:t>kada je omogućeno fizičko kretanje na</a:t>
            </a:r>
            <a:r>
              <a:rPr lang="sr-Latn-RS" baseline="0" dirty="0" smtClean="0"/>
              <a:t> relaciji kuhinja - dn. </a:t>
            </a:r>
            <a:r>
              <a:rPr lang="en-US" baseline="0" dirty="0" smtClean="0"/>
              <a:t>soba</a:t>
            </a:r>
            <a:r>
              <a:rPr lang="sr-Latn-RS" baseline="0" dirty="0" smtClean="0"/>
              <a:t>;</a:t>
            </a:r>
            <a:endParaRPr lang="sr-Latn-RS" dirty="0" smtClean="0"/>
          </a:p>
        </p:txBody>
      </p:sp>
      <p:sp>
        <p:nvSpPr>
          <p:cNvPr id="4" name="Slide Number Placeholder 3"/>
          <p:cNvSpPr>
            <a:spLocks noGrp="1"/>
          </p:cNvSpPr>
          <p:nvPr>
            <p:ph type="sldNum" sz="quarter" idx="10"/>
          </p:nvPr>
        </p:nvSpPr>
        <p:spPr/>
        <p:txBody>
          <a:bodyPr/>
          <a:lstStyle/>
          <a:p>
            <a:fld id="{CE364200-7530-4BB1-9C82-75DADD3EE76F}" type="slidenum">
              <a:rPr lang="en-US" smtClean="0"/>
              <a:pPr/>
              <a:t>22</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r-Latn-RS" dirty="0" smtClean="0"/>
              <a:t>2. kontaktna,</a:t>
            </a:r>
            <a:r>
              <a:rPr lang="sr-Latn-RS" baseline="0" dirty="0" smtClean="0"/>
              <a:t> </a:t>
            </a:r>
            <a:r>
              <a:rPr lang="sr-Latn-RS" dirty="0" smtClean="0"/>
              <a:t>kada je na</a:t>
            </a:r>
            <a:r>
              <a:rPr lang="sr-Latn-RS" baseline="0" dirty="0" smtClean="0"/>
              <a:t> relaciji kuhinja - dn. </a:t>
            </a:r>
            <a:r>
              <a:rPr lang="en-US" baseline="0" dirty="0" smtClean="0"/>
              <a:t>soba</a:t>
            </a:r>
            <a:r>
              <a:rPr lang="sr-Latn-RS" baseline="0" dirty="0" smtClean="0"/>
              <a:t> omogućen vizuelni i fizički kontakt, ali ne i fizičko kretanje.</a:t>
            </a:r>
            <a:endParaRPr lang="sr-Latn-RS" dirty="0" smtClean="0"/>
          </a:p>
        </p:txBody>
      </p:sp>
      <p:sp>
        <p:nvSpPr>
          <p:cNvPr id="4" name="Slide Number Placeholder 3"/>
          <p:cNvSpPr>
            <a:spLocks noGrp="1"/>
          </p:cNvSpPr>
          <p:nvPr>
            <p:ph type="sldNum" sz="quarter" idx="10"/>
          </p:nvPr>
        </p:nvSpPr>
        <p:spPr/>
        <p:txBody>
          <a:bodyPr/>
          <a:lstStyle/>
          <a:p>
            <a:fld id="{CE364200-7530-4BB1-9C82-75DADD3EE76F}" type="slidenum">
              <a:rPr lang="en-US" smtClean="0"/>
              <a:pPr/>
              <a:t>23</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r-Latn-RS" dirty="0" smtClean="0"/>
              <a:t>Indirektna veza između kuhinje i dn. </a:t>
            </a:r>
            <a:r>
              <a:rPr lang="en-US" dirty="0" err="1" smtClean="0"/>
              <a:t>sobe</a:t>
            </a:r>
            <a:r>
              <a:rPr lang="sr-Latn-RS" dirty="0" smtClean="0"/>
              <a:t> se najčešće odvija preko ulazne partije.</a:t>
            </a:r>
          </a:p>
          <a:p>
            <a:r>
              <a:rPr lang="sr-Latn-RS" dirty="0" smtClean="0"/>
              <a:t>U</a:t>
            </a:r>
            <a:r>
              <a:rPr lang="sr-Latn-RS" baseline="0" dirty="0" smtClean="0"/>
              <a:t> tom slučaju je poželjno u kuhinji p</a:t>
            </a:r>
            <a:r>
              <a:rPr lang="sr-Latn-RS" dirty="0" smtClean="0"/>
              <a:t>redvideti “malo ručavanje” (prostor u okviru koga članovi domaćinstva mogu svakodnevno obedovati  pojedinačno ili svi zajedno; ovaj prostor nije predviđen za obedovanje sa posetiocima).</a:t>
            </a:r>
            <a:endParaRPr lang="en-US" dirty="0"/>
          </a:p>
        </p:txBody>
      </p:sp>
      <p:sp>
        <p:nvSpPr>
          <p:cNvPr id="4" name="Slide Number Placeholder 3"/>
          <p:cNvSpPr>
            <a:spLocks noGrp="1"/>
          </p:cNvSpPr>
          <p:nvPr>
            <p:ph type="sldNum" sz="quarter" idx="10"/>
          </p:nvPr>
        </p:nvSpPr>
        <p:spPr/>
        <p:txBody>
          <a:bodyPr/>
          <a:lstStyle/>
          <a:p>
            <a:fld id="{CE364200-7530-4BB1-9C82-75DADD3EE76F}" type="slidenum">
              <a:rPr lang="en-US" smtClean="0"/>
              <a:pPr/>
              <a:t>24</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E364200-7530-4BB1-9C82-75DADD3EE76F}" type="slidenum">
              <a:rPr lang="en-US" smtClean="0"/>
              <a:pPr/>
              <a:t>25</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E364200-7530-4BB1-9C82-75DADD3EE76F}" type="slidenum">
              <a:rPr lang="en-US" smtClean="0"/>
              <a:pPr/>
              <a:t>26</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E364200-7530-4BB1-9C82-75DADD3EE76F}" type="slidenum">
              <a:rPr lang="en-US" smtClean="0"/>
              <a:pPr/>
              <a:t>27</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r-Latn-RS" dirty="0" smtClean="0"/>
              <a:t>Veza</a:t>
            </a:r>
            <a:r>
              <a:rPr lang="sr-Latn-RS" baseline="0" dirty="0" smtClean="0"/>
              <a:t> trpezarije i ulaza može biti:</a:t>
            </a:r>
          </a:p>
          <a:p>
            <a:r>
              <a:rPr lang="sr-Latn-RS" baseline="0" dirty="0" smtClean="0"/>
              <a:t>-d</a:t>
            </a:r>
            <a:r>
              <a:rPr lang="sr-Latn-RS" dirty="0" smtClean="0"/>
              <a:t>irektna ili</a:t>
            </a:r>
          </a:p>
          <a:p>
            <a:r>
              <a:rPr lang="sr-Latn-RS" dirty="0" smtClean="0"/>
              <a:t>-indirektna</a:t>
            </a:r>
            <a:r>
              <a:rPr lang="sr-Latn-RS" baseline="0" dirty="0" smtClean="0"/>
              <a:t>.</a:t>
            </a:r>
            <a:endParaRPr lang="sr-Latn-RS" dirty="0" smtClean="0"/>
          </a:p>
        </p:txBody>
      </p:sp>
      <p:sp>
        <p:nvSpPr>
          <p:cNvPr id="4" name="Slide Number Placeholder 3"/>
          <p:cNvSpPr>
            <a:spLocks noGrp="1"/>
          </p:cNvSpPr>
          <p:nvPr>
            <p:ph type="sldNum" sz="quarter" idx="10"/>
          </p:nvPr>
        </p:nvSpPr>
        <p:spPr/>
        <p:txBody>
          <a:bodyPr/>
          <a:lstStyle/>
          <a:p>
            <a:fld id="{CE364200-7530-4BB1-9C82-75DADD3EE76F}" type="slidenum">
              <a:rPr lang="en-US" smtClean="0"/>
              <a:pPr/>
              <a:t>28</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r-Latn-RS" dirty="0" smtClean="0"/>
              <a:t>Direktna veza je uvek najbolja.</a:t>
            </a:r>
          </a:p>
        </p:txBody>
      </p:sp>
      <p:sp>
        <p:nvSpPr>
          <p:cNvPr id="4" name="Slide Number Placeholder 3"/>
          <p:cNvSpPr>
            <a:spLocks noGrp="1"/>
          </p:cNvSpPr>
          <p:nvPr>
            <p:ph type="sldNum" sz="quarter" idx="10"/>
          </p:nvPr>
        </p:nvSpPr>
        <p:spPr/>
        <p:txBody>
          <a:bodyPr/>
          <a:lstStyle/>
          <a:p>
            <a:fld id="{CE364200-7530-4BB1-9C82-75DADD3EE76F}" type="slidenum">
              <a:rPr lang="en-US" smtClean="0"/>
              <a:pPr/>
              <a:t>29</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r-Latn-RS" dirty="0" smtClean="0"/>
              <a:t>Indirektna veza trpezarije sa ulazom se može ostvariti ili preko dn. sobe ili preko kuhinje.</a:t>
            </a:r>
          </a:p>
          <a:p>
            <a:r>
              <a:rPr lang="sr-Latn-RS" dirty="0" smtClean="0"/>
              <a:t>U</a:t>
            </a:r>
            <a:r>
              <a:rPr lang="sr-Latn-RS" baseline="0" dirty="0" smtClean="0"/>
              <a:t> ovim slučajevima je poželjno u stanu predvideti tzv. k</a:t>
            </a:r>
            <a:r>
              <a:rPr lang="sr-Latn-RS" dirty="0" smtClean="0"/>
              <a:t>ružnu vezu*.</a:t>
            </a:r>
          </a:p>
          <a:p>
            <a:endParaRPr lang="sr-Latn-R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sr-Latn-RS" dirty="0" smtClean="0"/>
              <a:t>*za više o “kružnoj vezi” pogledati predavanje #06</a:t>
            </a:r>
          </a:p>
          <a:p>
            <a:endParaRPr lang="sr-Latn-RS" dirty="0" smtClean="0"/>
          </a:p>
        </p:txBody>
      </p:sp>
      <p:sp>
        <p:nvSpPr>
          <p:cNvPr id="4" name="Slide Number Placeholder 3"/>
          <p:cNvSpPr>
            <a:spLocks noGrp="1"/>
          </p:cNvSpPr>
          <p:nvPr>
            <p:ph type="sldNum" sz="quarter" idx="10"/>
          </p:nvPr>
        </p:nvSpPr>
        <p:spPr/>
        <p:txBody>
          <a:bodyPr/>
          <a:lstStyle/>
          <a:p>
            <a:fld id="{CE364200-7530-4BB1-9C82-75DADD3EE76F}" type="slidenum">
              <a:rPr lang="en-US" smtClean="0"/>
              <a:pPr/>
              <a:t>30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r-Latn-RS" dirty="0" smtClean="0"/>
              <a:t>Po zdravstveno-higijenskim</a:t>
            </a:r>
            <a:r>
              <a:rPr lang="sr-Latn-RS" baseline="0" dirty="0" smtClean="0"/>
              <a:t> kriterijumima o</a:t>
            </a:r>
            <a:r>
              <a:rPr lang="sr-Latn-RS" dirty="0" smtClean="0"/>
              <a:t>drasloj</a:t>
            </a:r>
            <a:r>
              <a:rPr lang="sr-Latn-RS" baseline="0" dirty="0" smtClean="0"/>
              <a:t> osobi je potrebno 6m2. Otkud baš 6m3?</a:t>
            </a:r>
          </a:p>
          <a:p>
            <a:r>
              <a:rPr lang="sr-Latn-RS" baseline="0" dirty="0" smtClean="0"/>
              <a:t>Odrasloj osobi je potrebno 20m3 vazduha. Zbog cirkulacije vazduha kroz proreze, zbog poroznosti zidova isl., zahtev od 20m3 se može smanjiti na 15m3, a pri standardnoj spratnoj visini od 2.5m, to iznosi upravo 6m2.</a:t>
            </a:r>
          </a:p>
          <a:p>
            <a:r>
              <a:rPr lang="sr-Latn-RS" baseline="0" dirty="0" smtClean="0"/>
              <a:t>Kada je u (roditeljskoj) sobi i malo dete, potrebno je dodati još oko 2-3m2, što u zbiru donosi 14-15m2.</a:t>
            </a:r>
          </a:p>
          <a:p>
            <a:r>
              <a:rPr lang="sr-Latn-RS" baseline="0" dirty="0" smtClean="0"/>
              <a:t>Dečja soba prima i niz dr. </a:t>
            </a:r>
            <a:r>
              <a:rPr lang="en-US" baseline="0" dirty="0" err="1" smtClean="0"/>
              <a:t>aktivnosti</a:t>
            </a:r>
            <a:r>
              <a:rPr lang="sr-Latn-RS" baseline="0" dirty="0" smtClean="0"/>
              <a:t> pored spavanja, zato prilikom dimenzionisanja ovih soba funkcionalni kriterijum treba da bude primaran (u odnosu na zdravstveno-higijenski).</a:t>
            </a:r>
          </a:p>
          <a:p>
            <a:endParaRPr lang="sr-Latn-R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sr-Latn-RS" baseline="0" dirty="0" smtClean="0"/>
              <a:t>*Pravilnik </a:t>
            </a:r>
            <a:r>
              <a:rPr lang="en-US" sz="1200" b="0" i="0" kern="1200" dirty="0" smtClean="0">
                <a:solidFill>
                  <a:schemeClr val="tx1"/>
                </a:solidFill>
                <a:latin typeface="+mn-lt"/>
                <a:ea typeface="+mn-ea"/>
                <a:cs typeface="+mn-cs"/>
              </a:rPr>
              <a:t>o </a:t>
            </a:r>
            <a:r>
              <a:rPr lang="en-US" sz="1200" b="0" i="0" kern="1200" dirty="0" err="1" smtClean="0">
                <a:solidFill>
                  <a:schemeClr val="tx1"/>
                </a:solidFill>
                <a:latin typeface="+mn-lt"/>
                <a:ea typeface="+mn-ea"/>
                <a:cs typeface="+mn-cs"/>
              </a:rPr>
              <a:t>uslovima</a:t>
            </a:r>
            <a:r>
              <a:rPr lang="en-US" sz="1200" b="0" i="0" kern="1200" dirty="0" smtClean="0">
                <a:solidFill>
                  <a:schemeClr val="tx1"/>
                </a:solidFill>
                <a:latin typeface="+mn-lt"/>
                <a:ea typeface="+mn-ea"/>
                <a:cs typeface="+mn-cs"/>
              </a:rPr>
              <a:t> </a:t>
            </a:r>
            <a:r>
              <a:rPr lang="en-US" sz="1200" b="0" i="0" kern="1200" dirty="0" err="1" smtClean="0">
                <a:solidFill>
                  <a:schemeClr val="tx1"/>
                </a:solidFill>
                <a:latin typeface="+mn-lt"/>
                <a:ea typeface="+mn-ea"/>
                <a:cs typeface="+mn-cs"/>
              </a:rPr>
              <a:t>i</a:t>
            </a:r>
            <a:r>
              <a:rPr lang="en-US" sz="1200" b="0" i="0" kern="1200" dirty="0" smtClean="0">
                <a:solidFill>
                  <a:schemeClr val="tx1"/>
                </a:solidFill>
                <a:latin typeface="+mn-lt"/>
                <a:ea typeface="+mn-ea"/>
                <a:cs typeface="+mn-cs"/>
              </a:rPr>
              <a:t> </a:t>
            </a:r>
            <a:r>
              <a:rPr lang="en-US" sz="1200" b="0" i="0" kern="1200" dirty="0" err="1" smtClean="0">
                <a:solidFill>
                  <a:schemeClr val="tx1"/>
                </a:solidFill>
                <a:latin typeface="+mn-lt"/>
                <a:ea typeface="+mn-ea"/>
                <a:cs typeface="+mn-cs"/>
              </a:rPr>
              <a:t>normativima</a:t>
            </a:r>
            <a:r>
              <a:rPr lang="en-US" sz="1200" b="0" i="0" kern="1200" dirty="0" smtClean="0">
                <a:solidFill>
                  <a:schemeClr val="tx1"/>
                </a:solidFill>
                <a:latin typeface="+mn-lt"/>
                <a:ea typeface="+mn-ea"/>
                <a:cs typeface="+mn-cs"/>
              </a:rPr>
              <a:t> </a:t>
            </a:r>
            <a:r>
              <a:rPr lang="en-US" sz="1200" b="0" i="0" kern="1200" dirty="0" err="1" smtClean="0">
                <a:solidFill>
                  <a:schemeClr val="tx1"/>
                </a:solidFill>
                <a:latin typeface="+mn-lt"/>
                <a:ea typeface="+mn-ea"/>
                <a:cs typeface="+mn-cs"/>
              </a:rPr>
              <a:t>za</a:t>
            </a:r>
            <a:r>
              <a:rPr lang="en-US" sz="1200" b="0" i="0" kern="1200" dirty="0" smtClean="0">
                <a:solidFill>
                  <a:schemeClr val="tx1"/>
                </a:solidFill>
                <a:latin typeface="+mn-lt"/>
                <a:ea typeface="+mn-ea"/>
                <a:cs typeface="+mn-cs"/>
              </a:rPr>
              <a:t> </a:t>
            </a:r>
            <a:r>
              <a:rPr lang="en-US" sz="1200" b="0" i="0" kern="1200" dirty="0" err="1" smtClean="0">
                <a:solidFill>
                  <a:schemeClr val="tx1"/>
                </a:solidFill>
                <a:latin typeface="+mn-lt"/>
                <a:ea typeface="+mn-ea"/>
                <a:cs typeface="+mn-cs"/>
              </a:rPr>
              <a:t>projektovanje</a:t>
            </a:r>
            <a:r>
              <a:rPr lang="en-US" sz="1200" b="0" i="0" kern="1200" dirty="0" smtClean="0">
                <a:solidFill>
                  <a:schemeClr val="tx1"/>
                </a:solidFill>
                <a:latin typeface="+mn-lt"/>
                <a:ea typeface="+mn-ea"/>
                <a:cs typeface="+mn-cs"/>
              </a:rPr>
              <a:t> </a:t>
            </a:r>
            <a:r>
              <a:rPr lang="en-US" sz="1200" b="0" i="0" kern="1200" dirty="0" err="1" smtClean="0">
                <a:solidFill>
                  <a:schemeClr val="tx1"/>
                </a:solidFill>
                <a:latin typeface="+mn-lt"/>
                <a:ea typeface="+mn-ea"/>
                <a:cs typeface="+mn-cs"/>
              </a:rPr>
              <a:t>stambenih</a:t>
            </a:r>
            <a:r>
              <a:rPr lang="en-US" sz="1200" b="0" i="0" kern="1200" dirty="0" smtClean="0">
                <a:solidFill>
                  <a:schemeClr val="tx1"/>
                </a:solidFill>
                <a:latin typeface="+mn-lt"/>
                <a:ea typeface="+mn-ea"/>
                <a:cs typeface="+mn-cs"/>
              </a:rPr>
              <a:t> </a:t>
            </a:r>
            <a:r>
              <a:rPr lang="en-US" sz="1200" b="0" i="0" kern="1200" dirty="0" err="1" smtClean="0">
                <a:solidFill>
                  <a:schemeClr val="tx1"/>
                </a:solidFill>
                <a:latin typeface="+mn-lt"/>
                <a:ea typeface="+mn-ea"/>
                <a:cs typeface="+mn-cs"/>
              </a:rPr>
              <a:t>zgrada</a:t>
            </a:r>
            <a:r>
              <a:rPr lang="en-US" sz="1200" b="0" i="0" kern="1200" dirty="0" smtClean="0">
                <a:solidFill>
                  <a:schemeClr val="tx1"/>
                </a:solidFill>
                <a:latin typeface="+mn-lt"/>
                <a:ea typeface="+mn-ea"/>
                <a:cs typeface="+mn-cs"/>
              </a:rPr>
              <a:t> </a:t>
            </a:r>
            <a:r>
              <a:rPr lang="en-US" sz="1200" b="0" i="0" kern="1200" dirty="0" err="1" smtClean="0">
                <a:solidFill>
                  <a:schemeClr val="tx1"/>
                </a:solidFill>
                <a:latin typeface="+mn-lt"/>
                <a:ea typeface="+mn-ea"/>
                <a:cs typeface="+mn-cs"/>
              </a:rPr>
              <a:t>i</a:t>
            </a:r>
            <a:r>
              <a:rPr lang="en-US" sz="1200" b="0" i="0" kern="1200" dirty="0" smtClean="0">
                <a:solidFill>
                  <a:schemeClr val="tx1"/>
                </a:solidFill>
                <a:latin typeface="+mn-lt"/>
                <a:ea typeface="+mn-ea"/>
                <a:cs typeface="+mn-cs"/>
              </a:rPr>
              <a:t> </a:t>
            </a:r>
            <a:r>
              <a:rPr lang="en-US" sz="1200" b="0" i="0" kern="1200" dirty="0" err="1" smtClean="0">
                <a:solidFill>
                  <a:schemeClr val="tx1"/>
                </a:solidFill>
                <a:latin typeface="+mn-lt"/>
                <a:ea typeface="+mn-ea"/>
                <a:cs typeface="+mn-cs"/>
              </a:rPr>
              <a:t>stanova</a:t>
            </a:r>
            <a:r>
              <a:rPr lang="sr-Latn-RS" sz="1200" b="0" i="0" kern="1200" baseline="0" dirty="0" smtClean="0">
                <a:solidFill>
                  <a:schemeClr val="tx1"/>
                </a:solidFill>
                <a:latin typeface="+mn-lt"/>
                <a:ea typeface="+mn-ea"/>
                <a:cs typeface="+mn-cs"/>
              </a:rPr>
              <a:t> (</a:t>
            </a:r>
            <a:r>
              <a:rPr lang="en-US" sz="1200" b="0" i="0" kern="1200" baseline="0" dirty="0" smtClean="0">
                <a:solidFill>
                  <a:schemeClr val="tx1"/>
                </a:solidFill>
                <a:latin typeface="+mn-lt"/>
                <a:ea typeface="+mn-ea"/>
                <a:cs typeface="+mn-cs"/>
              </a:rPr>
              <a:t>"</a:t>
            </a:r>
            <a:r>
              <a:rPr lang="en-US" sz="1200" b="0" i="0" kern="1200" baseline="0" dirty="0" err="1" smtClean="0">
                <a:solidFill>
                  <a:schemeClr val="tx1"/>
                </a:solidFill>
                <a:latin typeface="+mn-lt"/>
                <a:ea typeface="+mn-ea"/>
                <a:cs typeface="+mn-cs"/>
              </a:rPr>
              <a:t>Službeni</a:t>
            </a:r>
            <a:r>
              <a:rPr lang="en-US" sz="1200" b="0" i="0" kern="1200" baseline="0" dirty="0" smtClean="0">
                <a:solidFill>
                  <a:schemeClr val="tx1"/>
                </a:solidFill>
                <a:latin typeface="+mn-lt"/>
                <a:ea typeface="+mn-ea"/>
                <a:cs typeface="+mn-cs"/>
              </a:rPr>
              <a:t> </a:t>
            </a:r>
            <a:r>
              <a:rPr lang="en-US" sz="1200" b="0" i="0" kern="1200" baseline="0" dirty="0" err="1" smtClean="0">
                <a:solidFill>
                  <a:schemeClr val="tx1"/>
                </a:solidFill>
                <a:latin typeface="+mn-lt"/>
                <a:ea typeface="+mn-ea"/>
                <a:cs typeface="+mn-cs"/>
              </a:rPr>
              <a:t>glasnik</a:t>
            </a:r>
            <a:r>
              <a:rPr lang="en-US" sz="1200" b="0" i="0" kern="1200" baseline="0" dirty="0" smtClean="0">
                <a:solidFill>
                  <a:schemeClr val="tx1"/>
                </a:solidFill>
                <a:latin typeface="+mn-lt"/>
                <a:ea typeface="+mn-ea"/>
                <a:cs typeface="+mn-cs"/>
              </a:rPr>
              <a:t> RS“</a:t>
            </a:r>
            <a:r>
              <a:rPr lang="sr-Latn-RS" sz="1200" b="0" i="0" kern="1200" baseline="0" dirty="0" smtClean="0">
                <a:solidFill>
                  <a:schemeClr val="tx1"/>
                </a:solidFill>
                <a:latin typeface="+mn-lt"/>
                <a:ea typeface="+mn-ea"/>
                <a:cs typeface="+mn-cs"/>
              </a:rPr>
              <a:t> </a:t>
            </a:r>
            <a:r>
              <a:rPr lang="en-US" sz="1200" b="0" i="0" kern="1200" baseline="0" dirty="0" smtClean="0">
                <a:solidFill>
                  <a:schemeClr val="tx1"/>
                </a:solidFill>
                <a:latin typeface="+mn-lt"/>
                <a:ea typeface="+mn-ea"/>
                <a:cs typeface="+mn-cs"/>
              </a:rPr>
              <a:t>58</a:t>
            </a:r>
            <a:r>
              <a:rPr lang="sr-Latn-RS" sz="1200" b="0" i="0" kern="1200" baseline="0" dirty="0" smtClean="0">
                <a:solidFill>
                  <a:schemeClr val="tx1"/>
                </a:solidFill>
                <a:latin typeface="+mn-lt"/>
                <a:ea typeface="+mn-ea"/>
                <a:cs typeface="+mn-cs"/>
              </a:rPr>
              <a:t>/</a:t>
            </a:r>
            <a:r>
              <a:rPr lang="en-US" sz="1200" b="0" i="0" kern="1200" baseline="0" dirty="0" smtClean="0">
                <a:solidFill>
                  <a:schemeClr val="tx1"/>
                </a:solidFill>
                <a:latin typeface="+mn-lt"/>
                <a:ea typeface="+mn-ea"/>
                <a:cs typeface="+mn-cs"/>
              </a:rPr>
              <a:t>2012, 74</a:t>
            </a:r>
            <a:r>
              <a:rPr lang="sr-Latn-RS" sz="1200" b="0" i="0" kern="1200" baseline="0" dirty="0" smtClean="0">
                <a:solidFill>
                  <a:schemeClr val="tx1"/>
                </a:solidFill>
                <a:latin typeface="+mn-lt"/>
                <a:ea typeface="+mn-ea"/>
                <a:cs typeface="+mn-cs"/>
              </a:rPr>
              <a:t>/</a:t>
            </a:r>
            <a:r>
              <a:rPr lang="en-US" sz="1200" b="0" i="0" kern="1200" baseline="0" dirty="0" smtClean="0">
                <a:solidFill>
                  <a:schemeClr val="tx1"/>
                </a:solidFill>
                <a:latin typeface="+mn-lt"/>
                <a:ea typeface="+mn-ea"/>
                <a:cs typeface="+mn-cs"/>
              </a:rPr>
              <a:t>2015, 82</a:t>
            </a:r>
            <a:r>
              <a:rPr lang="sr-Latn-RS" sz="1200" b="0" i="0" kern="1200" baseline="0" dirty="0" smtClean="0">
                <a:solidFill>
                  <a:schemeClr val="tx1"/>
                </a:solidFill>
                <a:latin typeface="+mn-lt"/>
                <a:ea typeface="+mn-ea"/>
                <a:cs typeface="+mn-cs"/>
              </a:rPr>
              <a:t>/</a:t>
            </a:r>
            <a:r>
              <a:rPr lang="en-US" sz="1200" b="0" i="0" kern="1200" baseline="0" dirty="0" smtClean="0">
                <a:solidFill>
                  <a:schemeClr val="tx1"/>
                </a:solidFill>
                <a:latin typeface="+mn-lt"/>
                <a:ea typeface="+mn-ea"/>
                <a:cs typeface="+mn-cs"/>
              </a:rPr>
              <a:t>2015</a:t>
            </a:r>
            <a:r>
              <a:rPr lang="sr-Latn-RS" sz="1200" b="0" i="0" kern="1200" baseline="0" dirty="0" smtClean="0">
                <a:solidFill>
                  <a:schemeClr val="tx1"/>
                </a:solidFill>
                <a:latin typeface="+mn-lt"/>
                <a:ea typeface="+mn-ea"/>
                <a:cs typeface="+mn-cs"/>
              </a:rPr>
              <a:t>)</a:t>
            </a:r>
            <a:endParaRPr lang="sr-Latn-RS" b="0" baseline="0" dirty="0" smtClean="0"/>
          </a:p>
          <a:p>
            <a:endParaRPr lang="sr-Latn-RS" baseline="0" dirty="0" smtClean="0"/>
          </a:p>
          <a:p>
            <a:r>
              <a:rPr lang="sr-Latn-RS" baseline="0" dirty="0" smtClean="0"/>
              <a:t>NAPOMENA: Uočljivo je da su minimalne dimenzije predviđene Pravilnikom najčešće manje od dimenzija koje proizilaze iz funkcionalnog, pa čak i zdravstveno-higijenskog kriterijuma.</a:t>
            </a:r>
          </a:p>
          <a:p>
            <a:r>
              <a:rPr lang="sr-Latn-RS" baseline="0" dirty="0" smtClean="0"/>
              <a:t>Dimenzije prikazane crvenom bojom stoga smatramo MINIMALNIM, a boldirane dimenzije OPTIMALNIM vrednostima.</a:t>
            </a:r>
            <a:endParaRPr lang="en-US" dirty="0"/>
          </a:p>
        </p:txBody>
      </p:sp>
      <p:sp>
        <p:nvSpPr>
          <p:cNvPr id="4" name="Slide Number Placeholder 3"/>
          <p:cNvSpPr>
            <a:spLocks noGrp="1"/>
          </p:cNvSpPr>
          <p:nvPr>
            <p:ph type="sldNum" sz="quarter" idx="10"/>
          </p:nvPr>
        </p:nvSpPr>
        <p:spPr/>
        <p:txBody>
          <a:bodyPr/>
          <a:lstStyle/>
          <a:p>
            <a:fld id="{CE364200-7530-4BB1-9C82-75DADD3EE76F}" type="slidenum">
              <a:rPr lang="en-US" smtClean="0"/>
              <a:pPr/>
              <a:t>4</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r-Latn-RS" dirty="0" smtClean="0"/>
              <a:t>Veza</a:t>
            </a:r>
            <a:r>
              <a:rPr lang="sr-Latn-RS" baseline="0" dirty="0" smtClean="0"/>
              <a:t> trpezarije sa kuhinjom može biti:</a:t>
            </a:r>
          </a:p>
          <a:p>
            <a:r>
              <a:rPr lang="sr-Latn-RS" baseline="0" dirty="0" smtClean="0"/>
              <a:t>-d</a:t>
            </a:r>
            <a:r>
              <a:rPr lang="sr-Latn-RS" dirty="0" smtClean="0"/>
              <a:t>irektna ili</a:t>
            </a:r>
          </a:p>
          <a:p>
            <a:r>
              <a:rPr lang="sr-Latn-RS" dirty="0" smtClean="0"/>
              <a:t>-indirektna.</a:t>
            </a:r>
          </a:p>
        </p:txBody>
      </p:sp>
      <p:sp>
        <p:nvSpPr>
          <p:cNvPr id="4" name="Slide Number Placeholder 3"/>
          <p:cNvSpPr>
            <a:spLocks noGrp="1"/>
          </p:cNvSpPr>
          <p:nvPr>
            <p:ph type="sldNum" sz="quarter" idx="10"/>
          </p:nvPr>
        </p:nvSpPr>
        <p:spPr/>
        <p:txBody>
          <a:bodyPr/>
          <a:lstStyle/>
          <a:p>
            <a:fld id="{CE364200-7530-4BB1-9C82-75DADD3EE76F}" type="slidenum">
              <a:rPr lang="en-US" smtClean="0"/>
              <a:pPr/>
              <a:t>31</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a:t>
            </a:r>
            <a:r>
              <a:rPr lang="sr-Latn-RS" dirty="0" smtClean="0"/>
              <a:t>irektna veza</a:t>
            </a:r>
            <a:r>
              <a:rPr lang="sr-Latn-RS" baseline="0" dirty="0" smtClean="0"/>
              <a:t> je ujedno i </a:t>
            </a:r>
            <a:r>
              <a:rPr lang="sr-Latn-RS" dirty="0" smtClean="0"/>
              <a:t>najpovoljnija </a:t>
            </a:r>
            <a:r>
              <a:rPr lang="sr-Latn-RS" baseline="0" dirty="0" smtClean="0"/>
              <a:t> </a:t>
            </a:r>
            <a:r>
              <a:rPr lang="sr-Latn-RS" dirty="0" smtClean="0"/>
              <a:t>iz praktičnih razloga.</a:t>
            </a:r>
          </a:p>
        </p:txBody>
      </p:sp>
      <p:sp>
        <p:nvSpPr>
          <p:cNvPr id="4" name="Slide Number Placeholder 3"/>
          <p:cNvSpPr>
            <a:spLocks noGrp="1"/>
          </p:cNvSpPr>
          <p:nvPr>
            <p:ph type="sldNum" sz="quarter" idx="10"/>
          </p:nvPr>
        </p:nvSpPr>
        <p:spPr/>
        <p:txBody>
          <a:bodyPr/>
          <a:lstStyle/>
          <a:p>
            <a:fld id="{CE364200-7530-4BB1-9C82-75DADD3EE76F}" type="slidenum">
              <a:rPr lang="en-US" smtClean="0"/>
              <a:pPr/>
              <a:t>32</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r-Latn-RS" dirty="0" smtClean="0"/>
              <a:t>Indirektna veza se može ostvariti preko:</a:t>
            </a:r>
          </a:p>
          <a:p>
            <a:r>
              <a:rPr lang="sr-Latn-RS" dirty="0" smtClean="0"/>
              <a:t>1. tzv.</a:t>
            </a:r>
            <a:r>
              <a:rPr lang="sr-Latn-RS" baseline="0" dirty="0" smtClean="0"/>
              <a:t> </a:t>
            </a:r>
            <a:r>
              <a:rPr lang="en-US" baseline="0" dirty="0" err="1" smtClean="0"/>
              <a:t>uspreme</a:t>
            </a:r>
            <a:r>
              <a:rPr lang="sr-Latn-RS" baseline="0" dirty="0" smtClean="0"/>
              <a:t> (špaiz, ostava, utility), što je na neki način takođe direktna veza, samo što je put nešto duži;</a:t>
            </a:r>
          </a:p>
        </p:txBody>
      </p:sp>
      <p:sp>
        <p:nvSpPr>
          <p:cNvPr id="4" name="Slide Number Placeholder 3"/>
          <p:cNvSpPr>
            <a:spLocks noGrp="1"/>
          </p:cNvSpPr>
          <p:nvPr>
            <p:ph type="sldNum" sz="quarter" idx="10"/>
          </p:nvPr>
        </p:nvSpPr>
        <p:spPr/>
        <p:txBody>
          <a:bodyPr/>
          <a:lstStyle/>
          <a:p>
            <a:fld id="{CE364200-7530-4BB1-9C82-75DADD3EE76F}" type="slidenum">
              <a:rPr lang="en-US" smtClean="0"/>
              <a:pPr/>
              <a:t>33</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r-Latn-RS" baseline="0" dirty="0" smtClean="0"/>
              <a:t>2. preko ulaza, kada se ponovo javlja potreba za “malim ručavanjem” uz kuhinju.</a:t>
            </a:r>
            <a:endParaRPr lang="sr-Latn-RS" dirty="0" smtClean="0"/>
          </a:p>
        </p:txBody>
      </p:sp>
      <p:sp>
        <p:nvSpPr>
          <p:cNvPr id="4" name="Slide Number Placeholder 3"/>
          <p:cNvSpPr>
            <a:spLocks noGrp="1"/>
          </p:cNvSpPr>
          <p:nvPr>
            <p:ph type="sldNum" sz="quarter" idx="10"/>
          </p:nvPr>
        </p:nvSpPr>
        <p:spPr/>
        <p:txBody>
          <a:bodyPr/>
          <a:lstStyle/>
          <a:p>
            <a:fld id="{CE364200-7530-4BB1-9C82-75DADD3EE76F}" type="slidenum">
              <a:rPr lang="en-US" smtClean="0"/>
              <a:pPr/>
              <a:t>34</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E364200-7530-4BB1-9C82-75DADD3EE76F}" type="slidenum">
              <a:rPr lang="en-US" smtClean="0"/>
              <a:pPr/>
              <a:t>35</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E364200-7530-4BB1-9C82-75DADD3EE76F}" type="slidenum">
              <a:rPr lang="en-US" smtClean="0"/>
              <a:pPr/>
              <a:t>36</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E364200-7530-4BB1-9C82-75DADD3EE76F}" type="slidenum">
              <a:rPr lang="en-US" smtClean="0"/>
              <a:pPr/>
              <a:t>37</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r-Latn-RS" dirty="0" smtClean="0"/>
              <a:t>Veza</a:t>
            </a:r>
            <a:r>
              <a:rPr lang="sr-Latn-RS" baseline="0" dirty="0" smtClean="0"/>
              <a:t> kuhinje sa ulazom može biti:</a:t>
            </a:r>
          </a:p>
          <a:p>
            <a:r>
              <a:rPr lang="sr-Latn-RS" baseline="0" dirty="0" smtClean="0"/>
              <a:t>-d</a:t>
            </a:r>
            <a:r>
              <a:rPr lang="sr-Latn-RS" dirty="0" smtClean="0"/>
              <a:t>irektna ili</a:t>
            </a:r>
          </a:p>
          <a:p>
            <a:r>
              <a:rPr lang="sr-Latn-RS" dirty="0" smtClean="0"/>
              <a:t>-indirektna.</a:t>
            </a:r>
          </a:p>
        </p:txBody>
      </p:sp>
      <p:sp>
        <p:nvSpPr>
          <p:cNvPr id="4" name="Slide Number Placeholder 3"/>
          <p:cNvSpPr>
            <a:spLocks noGrp="1"/>
          </p:cNvSpPr>
          <p:nvPr>
            <p:ph type="sldNum" sz="quarter" idx="10"/>
          </p:nvPr>
        </p:nvSpPr>
        <p:spPr/>
        <p:txBody>
          <a:bodyPr/>
          <a:lstStyle/>
          <a:p>
            <a:fld id="{CE364200-7530-4BB1-9C82-75DADD3EE76F}" type="slidenum">
              <a:rPr lang="en-US" smtClean="0"/>
              <a:pPr/>
              <a:t>38</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a:t>
            </a:r>
            <a:r>
              <a:rPr lang="sr-Latn-RS" dirty="0" smtClean="0"/>
              <a:t>irektna veza je</a:t>
            </a:r>
            <a:r>
              <a:rPr lang="sr-Latn-RS" baseline="0" dirty="0" smtClean="0"/>
              <a:t> </a:t>
            </a:r>
            <a:r>
              <a:rPr lang="sr-Latn-RS" dirty="0" smtClean="0"/>
              <a:t>najbolja (zbog unošenja namirnica od spolja i iznošenja smeća).</a:t>
            </a:r>
          </a:p>
        </p:txBody>
      </p:sp>
      <p:sp>
        <p:nvSpPr>
          <p:cNvPr id="4" name="Slide Number Placeholder 3"/>
          <p:cNvSpPr>
            <a:spLocks noGrp="1"/>
          </p:cNvSpPr>
          <p:nvPr>
            <p:ph type="sldNum" sz="quarter" idx="10"/>
          </p:nvPr>
        </p:nvSpPr>
        <p:spPr/>
        <p:txBody>
          <a:bodyPr/>
          <a:lstStyle/>
          <a:p>
            <a:fld id="{CE364200-7530-4BB1-9C82-75DADD3EE76F}" type="slidenum">
              <a:rPr lang="en-US" smtClean="0"/>
              <a:pPr/>
              <a:t>39</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a:t>
            </a:r>
            <a:r>
              <a:rPr lang="sr-Latn-RS" dirty="0" smtClean="0"/>
              <a:t>ndirektna veza se može ostvariti preko:</a:t>
            </a:r>
          </a:p>
          <a:p>
            <a:pPr marL="228600" indent="-228600">
              <a:buAutoNum type="arabicPeriod"/>
            </a:pPr>
            <a:r>
              <a:rPr lang="sr-Latn-RS" dirty="0" smtClean="0"/>
              <a:t>ručavanja,</a:t>
            </a:r>
            <a:r>
              <a:rPr lang="sr-Latn-RS" baseline="0" dirty="0" smtClean="0"/>
              <a:t> koje je u tom slučaju najčešće rešeno u </a:t>
            </a:r>
            <a:r>
              <a:rPr lang="sr-Latn-RS" dirty="0" smtClean="0"/>
              <a:t>proširenoj komunikaciji*;</a:t>
            </a:r>
          </a:p>
          <a:p>
            <a:pPr marL="228600" indent="-228600">
              <a:buAutoNum type="arabicPeriod"/>
            </a:pPr>
            <a:r>
              <a:rPr lang="sr-Latn-RS" dirty="0" smtClean="0"/>
              <a:t>preko neke vrste uspreme.</a:t>
            </a:r>
          </a:p>
          <a:p>
            <a:endParaRPr lang="sr-Latn-RS" dirty="0" smtClean="0"/>
          </a:p>
          <a:p>
            <a:r>
              <a:rPr lang="sr-Latn-RS" dirty="0" smtClean="0"/>
              <a:t>*za više o “proširenoj komunikaciji” pogledati predavanje #06</a:t>
            </a:r>
          </a:p>
        </p:txBody>
      </p:sp>
      <p:sp>
        <p:nvSpPr>
          <p:cNvPr id="4" name="Slide Number Placeholder 3"/>
          <p:cNvSpPr>
            <a:spLocks noGrp="1"/>
          </p:cNvSpPr>
          <p:nvPr>
            <p:ph type="sldNum" sz="quarter" idx="10"/>
          </p:nvPr>
        </p:nvSpPr>
        <p:spPr/>
        <p:txBody>
          <a:bodyPr/>
          <a:lstStyle/>
          <a:p>
            <a:fld id="{CE364200-7530-4BB1-9C82-75DADD3EE76F}" type="slidenum">
              <a:rPr lang="en-US" smtClean="0"/>
              <a:pPr/>
              <a:t>40</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E364200-7530-4BB1-9C82-75DADD3EE76F}" type="slidenum">
              <a:rPr lang="en-US" smtClean="0"/>
              <a:pPr/>
              <a:t>5</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E364200-7530-4BB1-9C82-75DADD3EE76F}" type="slidenum">
              <a:rPr lang="en-US" smtClean="0"/>
              <a:pPr/>
              <a:t>41</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E364200-7530-4BB1-9C82-75DADD3EE76F}" type="slidenum">
              <a:rPr lang="en-US" smtClean="0"/>
              <a:pPr/>
              <a:t>42</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r-Latn-RS" dirty="0" smtClean="0"/>
              <a:t>Kod periferno postavljenih ulaza u stan nije poželjno provlačiti hodnike</a:t>
            </a:r>
            <a:r>
              <a:rPr lang="sr-Latn-RS" baseline="0" dirty="0" smtClean="0"/>
              <a:t> celom ili velikom dužinom stana kako bi se stiglo do prostorija stana koje su najudaljenije od ulaza (najčešće su to spavaće sobe), već treba pribegavati rešenjima sa prolaznom dnevnom sobom ili obedovanjem u proširenoj komunikaciji, kako bi se u tom delu stana izbeglo predviđanje hodnika. Veza između ulaznog hodnika i degažmana bi u tom slučaju bila indirektna, preko dn. </a:t>
            </a:r>
            <a:r>
              <a:rPr lang="en-US" baseline="0" dirty="0" err="1" smtClean="0"/>
              <a:t>sobe</a:t>
            </a:r>
            <a:r>
              <a:rPr lang="sr-Latn-RS" baseline="0" dirty="0" smtClean="0"/>
              <a:t> ili trpezarije.</a:t>
            </a:r>
            <a:endParaRPr lang="en-US" dirty="0"/>
          </a:p>
        </p:txBody>
      </p:sp>
      <p:sp>
        <p:nvSpPr>
          <p:cNvPr id="4" name="Slide Number Placeholder 3"/>
          <p:cNvSpPr>
            <a:spLocks noGrp="1"/>
          </p:cNvSpPr>
          <p:nvPr>
            <p:ph type="sldNum" sz="quarter" idx="10"/>
          </p:nvPr>
        </p:nvSpPr>
        <p:spPr/>
        <p:txBody>
          <a:bodyPr/>
          <a:lstStyle/>
          <a:p>
            <a:fld id="{CE364200-7530-4BB1-9C82-75DADD3EE76F}" type="slidenum">
              <a:rPr lang="en-US" smtClean="0"/>
              <a:pPr/>
              <a:t>43</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r-Latn-RS" dirty="0" smtClean="0"/>
              <a:t>Ukoliko degažman, pored osnovne, komunikacione funkcije, prima i neke dopunske sadržaje i aktivnosti</a:t>
            </a:r>
            <a:r>
              <a:rPr lang="sr-Latn-RS" baseline="0" dirty="0" smtClean="0"/>
              <a:t> (garderobiranje, peglanje, hobby, igra dece, rad...), treba ga adekvatno dimenzionisati i po potrebi p</a:t>
            </a:r>
            <a:r>
              <a:rPr lang="sr-Latn-RS" dirty="0" smtClean="0"/>
              <a:t>rirodno osvetliti.</a:t>
            </a:r>
            <a:endParaRPr lang="en-US" dirty="0" smtClean="0"/>
          </a:p>
          <a:p>
            <a:endParaRPr lang="en-US" dirty="0"/>
          </a:p>
        </p:txBody>
      </p:sp>
      <p:sp>
        <p:nvSpPr>
          <p:cNvPr id="4" name="Slide Number Placeholder 3"/>
          <p:cNvSpPr>
            <a:spLocks noGrp="1"/>
          </p:cNvSpPr>
          <p:nvPr>
            <p:ph type="sldNum" sz="quarter" idx="10"/>
          </p:nvPr>
        </p:nvSpPr>
        <p:spPr/>
        <p:txBody>
          <a:bodyPr/>
          <a:lstStyle/>
          <a:p>
            <a:fld id="{CE364200-7530-4BB1-9C82-75DADD3EE76F}" type="slidenum">
              <a:rPr lang="en-US" smtClean="0"/>
              <a:pPr/>
              <a:t>44</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V</a:t>
            </a:r>
            <a:r>
              <a:rPr lang="sr-Latn-RS" dirty="0" smtClean="0"/>
              <a:t>eza degažmana i ulaza može biti:</a:t>
            </a:r>
          </a:p>
          <a:p>
            <a:r>
              <a:rPr lang="sr-Latn-RS" dirty="0" smtClean="0"/>
              <a:t>-direktna ili </a:t>
            </a:r>
          </a:p>
          <a:p>
            <a:r>
              <a:rPr lang="sr-Latn-RS" dirty="0" smtClean="0"/>
              <a:t>-indirektna</a:t>
            </a:r>
            <a:r>
              <a:rPr lang="sr-Latn-RS" baseline="0" dirty="0" smtClean="0"/>
              <a:t>, </a:t>
            </a:r>
            <a:r>
              <a:rPr lang="sr-Latn-RS" dirty="0" smtClean="0"/>
              <a:t>preko prolazne dn. </a:t>
            </a:r>
            <a:r>
              <a:rPr lang="en-US" dirty="0" err="1" smtClean="0"/>
              <a:t>sobe</a:t>
            </a:r>
            <a:r>
              <a:rPr lang="sr-Latn-RS" dirty="0" smtClean="0"/>
              <a:t> ili trpezarije, kada je poželjno obezbediti kružnu vezu u stanu, kako komunikacija preko dn. </a:t>
            </a:r>
            <a:r>
              <a:rPr lang="en-US" dirty="0" err="1" smtClean="0"/>
              <a:t>sobe</a:t>
            </a:r>
            <a:r>
              <a:rPr lang="sr-Latn-RS" dirty="0" smtClean="0"/>
              <a:t>/trpezarije ne bi bila jedini pristup do spavaćih soba</a:t>
            </a:r>
            <a:r>
              <a:rPr lang="sr-Latn-RS" baseline="0" dirty="0" smtClean="0"/>
              <a:t> (primer u gornjem-desnom uglu).</a:t>
            </a:r>
            <a:endParaRPr lang="sr-Latn-RS" dirty="0" smtClean="0"/>
          </a:p>
        </p:txBody>
      </p:sp>
      <p:sp>
        <p:nvSpPr>
          <p:cNvPr id="4" name="Slide Number Placeholder 3"/>
          <p:cNvSpPr>
            <a:spLocks noGrp="1"/>
          </p:cNvSpPr>
          <p:nvPr>
            <p:ph type="sldNum" sz="quarter" idx="10"/>
          </p:nvPr>
        </p:nvSpPr>
        <p:spPr/>
        <p:txBody>
          <a:bodyPr/>
          <a:lstStyle/>
          <a:p>
            <a:fld id="{CE364200-7530-4BB1-9C82-75DADD3EE76F}" type="slidenum">
              <a:rPr lang="en-US" smtClean="0"/>
              <a:pPr/>
              <a:t>45</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E364200-7530-4BB1-9C82-75DADD3EE76F}" type="slidenum">
              <a:rPr lang="en-US" smtClean="0"/>
              <a:pPr/>
              <a:t>46</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r-Latn-RS" dirty="0" smtClean="0"/>
              <a:t>Otvorene</a:t>
            </a:r>
            <a:r>
              <a:rPr lang="sr-Latn-RS" baseline="0" dirty="0" smtClean="0"/>
              <a:t> površine stana se predviđaju najčešće u</a:t>
            </a:r>
            <a:r>
              <a:rPr lang="sr-Latn-RS" dirty="0" smtClean="0"/>
              <a:t>z prostorije dnevnog boravka (dnevna soba i trpezarija), kada ih treba dimenzionisati tako da budu pogodne za aktivnosti poput: obedovanja,</a:t>
            </a:r>
            <a:r>
              <a:rPr lang="sr-Latn-RS" baseline="0" dirty="0" smtClean="0"/>
              <a:t> odmora, igre dece, uzgajanja cveća isl</a:t>
            </a:r>
            <a:r>
              <a:rPr lang="sr-Latn-RS" dirty="0" smtClean="0"/>
              <a:t>.</a:t>
            </a:r>
          </a:p>
          <a:p>
            <a:r>
              <a:rPr lang="sr-Latn-RS" dirty="0" smtClean="0"/>
              <a:t>Takođe</a:t>
            </a:r>
            <a:r>
              <a:rPr lang="sr-Latn-RS" baseline="0" dirty="0" smtClean="0"/>
              <a:t> su poželjne u</a:t>
            </a:r>
            <a:r>
              <a:rPr lang="sr-Latn-RS" dirty="0" smtClean="0"/>
              <a:t>z zonu domaćinstva (kuhinja).</a:t>
            </a:r>
          </a:p>
          <a:p>
            <a:r>
              <a:rPr lang="sr-Latn-RS" dirty="0" smtClean="0"/>
              <a:t>Kolike</a:t>
            </a:r>
            <a:r>
              <a:rPr lang="sr-Latn-RS" baseline="0" dirty="0" smtClean="0"/>
              <a:t> će biti d</a:t>
            </a:r>
            <a:r>
              <a:rPr lang="sr-Latn-RS" dirty="0" smtClean="0"/>
              <a:t>imenzije otvorene površine zavisiće od projektantskog rešenja, ali</a:t>
            </a:r>
            <a:r>
              <a:rPr lang="sr-Latn-RS" baseline="0" dirty="0" smtClean="0"/>
              <a:t> i od toga uz koju se zonu ta površina nalazi; uz kuhinju su najčešće potrebne manje, servisne lođe, dok su uz dn. sobu ili trpezariju poželjne veće pripadajuće otvorene površine.</a:t>
            </a:r>
            <a:endParaRPr lang="sr-Latn-RS" dirty="0" smtClean="0"/>
          </a:p>
        </p:txBody>
      </p:sp>
      <p:sp>
        <p:nvSpPr>
          <p:cNvPr id="4" name="Slide Number Placeholder 3"/>
          <p:cNvSpPr>
            <a:spLocks noGrp="1"/>
          </p:cNvSpPr>
          <p:nvPr>
            <p:ph type="sldNum" sz="quarter" idx="10"/>
          </p:nvPr>
        </p:nvSpPr>
        <p:spPr/>
        <p:txBody>
          <a:bodyPr/>
          <a:lstStyle/>
          <a:p>
            <a:fld id="{CE364200-7530-4BB1-9C82-75DADD3EE76F}" type="slidenum">
              <a:rPr lang="en-US" smtClean="0"/>
              <a:pPr/>
              <a:t>47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E364200-7530-4BB1-9C82-75DADD3EE76F}"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a:t>
            </a:r>
            <a:r>
              <a:rPr lang="sr-Latn-RS" dirty="0" smtClean="0"/>
              <a:t>potrebna vrednost dvokrevetne dečje sobe je veća dok su deca mala, i posebno ako su istog pola.</a:t>
            </a:r>
          </a:p>
          <a:p>
            <a:r>
              <a:rPr lang="sr-Latn-RS" dirty="0" smtClean="0"/>
              <a:t>Decu različitog pola treba razdvojiti</a:t>
            </a:r>
            <a:r>
              <a:rPr lang="sr-Latn-RS" baseline="0" dirty="0" smtClean="0"/>
              <a:t> u zasebne sobe posle 6. a najkasnije kada starije dete napuni 10 god.</a:t>
            </a:r>
          </a:p>
        </p:txBody>
      </p:sp>
      <p:sp>
        <p:nvSpPr>
          <p:cNvPr id="4" name="Slide Number Placeholder 3"/>
          <p:cNvSpPr>
            <a:spLocks noGrp="1"/>
          </p:cNvSpPr>
          <p:nvPr>
            <p:ph type="sldNum" sz="quarter" idx="10"/>
          </p:nvPr>
        </p:nvSpPr>
        <p:spPr/>
        <p:txBody>
          <a:bodyPr/>
          <a:lstStyle/>
          <a:p>
            <a:fld id="{CE364200-7530-4BB1-9C82-75DADD3EE76F}"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E364200-7530-4BB1-9C82-75DADD3EE76F}"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r-Latn-RS" dirty="0" smtClean="0"/>
              <a:t>Veza</a:t>
            </a:r>
            <a:r>
              <a:rPr lang="sr-Latn-RS" baseline="0" dirty="0" smtClean="0"/>
              <a:t> soba za spavanje sa ulazom može biti:</a:t>
            </a:r>
          </a:p>
          <a:p>
            <a:r>
              <a:rPr lang="sr-Latn-RS" baseline="0" dirty="0" smtClean="0"/>
              <a:t>-d</a:t>
            </a:r>
            <a:r>
              <a:rPr lang="sr-Latn-RS" dirty="0" smtClean="0"/>
              <a:t>irektna ili </a:t>
            </a:r>
          </a:p>
          <a:p>
            <a:r>
              <a:rPr lang="sr-Latn-RS" dirty="0" smtClean="0"/>
              <a:t>-indirektna.</a:t>
            </a:r>
            <a:endParaRPr lang="en-US" dirty="0"/>
          </a:p>
        </p:txBody>
      </p:sp>
      <p:sp>
        <p:nvSpPr>
          <p:cNvPr id="4" name="Slide Number Placeholder 3"/>
          <p:cNvSpPr>
            <a:spLocks noGrp="1"/>
          </p:cNvSpPr>
          <p:nvPr>
            <p:ph type="sldNum" sz="quarter" idx="10"/>
          </p:nvPr>
        </p:nvSpPr>
        <p:spPr/>
        <p:txBody>
          <a:bodyPr/>
          <a:lstStyle/>
          <a:p>
            <a:fld id="{CE364200-7530-4BB1-9C82-75DADD3EE76F}"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r-Latn-RS" dirty="0" smtClean="0"/>
              <a:t>Direktna veza se ostvaruje tamo gde je to jedina soba u stanu pored dnevne.</a:t>
            </a:r>
            <a:endParaRPr lang="en-US" dirty="0"/>
          </a:p>
        </p:txBody>
      </p:sp>
      <p:sp>
        <p:nvSpPr>
          <p:cNvPr id="4" name="Slide Number Placeholder 3"/>
          <p:cNvSpPr>
            <a:spLocks noGrp="1"/>
          </p:cNvSpPr>
          <p:nvPr>
            <p:ph type="sldNum" sz="quarter" idx="10"/>
          </p:nvPr>
        </p:nvSpPr>
        <p:spPr/>
        <p:txBody>
          <a:bodyPr/>
          <a:lstStyle/>
          <a:p>
            <a:fld id="{CE364200-7530-4BB1-9C82-75DADD3EE76F}"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9649523-AD8B-445E-BF5A-807D68DCD915}" type="datetimeFigureOut">
              <a:rPr lang="en-US" smtClean="0"/>
              <a:pPr/>
              <a:t>24-Mar-20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06A6E5-9E79-4E76-992D-16D912F7042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649523-AD8B-445E-BF5A-807D68DCD915}" type="datetimeFigureOut">
              <a:rPr lang="en-US" smtClean="0"/>
              <a:pPr/>
              <a:t>24-Mar-20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06A6E5-9E79-4E76-992D-16D912F7042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649523-AD8B-445E-BF5A-807D68DCD915}" type="datetimeFigureOut">
              <a:rPr lang="en-US" smtClean="0"/>
              <a:pPr/>
              <a:t>24-Mar-20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06A6E5-9E79-4E76-992D-16D912F7042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649523-AD8B-445E-BF5A-807D68DCD915}" type="datetimeFigureOut">
              <a:rPr lang="en-US" smtClean="0"/>
              <a:pPr/>
              <a:t>24-Mar-20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06A6E5-9E79-4E76-992D-16D912F7042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9649523-AD8B-445E-BF5A-807D68DCD915}" type="datetimeFigureOut">
              <a:rPr lang="en-US" smtClean="0"/>
              <a:pPr/>
              <a:t>24-Mar-20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06A6E5-9E79-4E76-992D-16D912F7042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9649523-AD8B-445E-BF5A-807D68DCD915}" type="datetimeFigureOut">
              <a:rPr lang="en-US" smtClean="0"/>
              <a:pPr/>
              <a:t>24-Mar-20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06A6E5-9E79-4E76-992D-16D912F7042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9649523-AD8B-445E-BF5A-807D68DCD915}" type="datetimeFigureOut">
              <a:rPr lang="en-US" smtClean="0"/>
              <a:pPr/>
              <a:t>24-Mar-20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06A6E5-9E79-4E76-992D-16D912F7042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9649523-AD8B-445E-BF5A-807D68DCD915}" type="datetimeFigureOut">
              <a:rPr lang="en-US" smtClean="0"/>
              <a:pPr/>
              <a:t>24-Mar-20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06A6E5-9E79-4E76-992D-16D912F7042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649523-AD8B-445E-BF5A-807D68DCD915}" type="datetimeFigureOut">
              <a:rPr lang="en-US" smtClean="0"/>
              <a:pPr/>
              <a:t>24-Mar-20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06A6E5-9E79-4E76-992D-16D912F7042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649523-AD8B-445E-BF5A-807D68DCD915}" type="datetimeFigureOut">
              <a:rPr lang="en-US" smtClean="0"/>
              <a:pPr/>
              <a:t>24-Mar-20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06A6E5-9E79-4E76-992D-16D912F7042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649523-AD8B-445E-BF5A-807D68DCD915}" type="datetimeFigureOut">
              <a:rPr lang="en-US" smtClean="0"/>
              <a:pPr/>
              <a:t>24-Mar-20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06A6E5-9E79-4E76-992D-16D912F7042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649523-AD8B-445E-BF5A-807D68DCD915}" type="datetimeFigureOut">
              <a:rPr lang="en-US" smtClean="0"/>
              <a:pPr/>
              <a:t>24-Mar-20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06A6E5-9E79-4E76-992D-16D912F7042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0.jpeg"/></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27.jpeg"/></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30.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34.jpeg"/><Relationship Id="rId4" Type="http://schemas.openxmlformats.org/officeDocument/2006/relationships/image" Target="../media/image33.jpe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35.png"/></Relationships>
</file>

<file path=ppt/slides/_rels/slide3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37.jpeg"/></Relationships>
</file>

<file path=ppt/slides/_rels/slide3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38.jpeg"/></Relationships>
</file>

<file path=ppt/slides/_rels/slide3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39.jpe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image" Target="../media/image41.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openxmlformats.org/officeDocument/2006/relationships/image" Target="../media/image42.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9.xml"/><Relationship Id="rId1" Type="http://schemas.openxmlformats.org/officeDocument/2006/relationships/slideLayout" Target="../slideLayouts/slideLayout1.xml"/><Relationship Id="rId4" Type="http://schemas.openxmlformats.org/officeDocument/2006/relationships/image" Target="../media/image44.jpe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42.xml"/><Relationship Id="rId1" Type="http://schemas.openxmlformats.org/officeDocument/2006/relationships/slideLayout" Target="../slideLayouts/slideLayout1.xml"/><Relationship Id="rId4" Type="http://schemas.openxmlformats.org/officeDocument/2006/relationships/image" Target="../media/image47.jpeg"/></Relationships>
</file>

<file path=ppt/slides/_rels/slide44.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44.xml"/><Relationship Id="rId1" Type="http://schemas.openxmlformats.org/officeDocument/2006/relationships/slideLayout" Target="../slideLayouts/slideLayout1.xml"/><Relationship Id="rId4" Type="http://schemas.openxmlformats.org/officeDocument/2006/relationships/image" Target="../media/image50.jpe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46.xml"/><Relationship Id="rId1" Type="http://schemas.openxmlformats.org/officeDocument/2006/relationships/slideLayout" Target="../slideLayouts/slideLayout1.xml"/><Relationship Id="rId6" Type="http://schemas.openxmlformats.org/officeDocument/2006/relationships/image" Target="../media/image54.png"/><Relationship Id="rId5" Type="http://schemas.openxmlformats.org/officeDocument/2006/relationships/image" Target="../media/image53.jpeg"/><Relationship Id="rId4" Type="http://schemas.openxmlformats.org/officeDocument/2006/relationships/image" Target="../media/image52.jpeg"/></Relationships>
</file>

<file path=ppt/slides/_rels/slide48.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57999"/>
          </a:xfrm>
        </p:spPr>
        <p:txBody>
          <a:bodyPr>
            <a:noAutofit/>
          </a:bodyPr>
          <a:lstStyle/>
          <a:p>
            <a:pPr algn="r"/>
            <a:r>
              <a:rPr lang="sr-Latn-RS" sz="2800" dirty="0" smtClean="0"/>
              <a:t>UNIVERZITET U NIŠU</a:t>
            </a:r>
            <a:br>
              <a:rPr lang="sr-Latn-RS" sz="2800" dirty="0" smtClean="0"/>
            </a:br>
            <a:r>
              <a:rPr lang="sr-Latn-RS" sz="2800" dirty="0" smtClean="0"/>
              <a:t>GRAĐEVINSKO-ARHITEKTONSKI FAKULTET</a:t>
            </a:r>
            <a:br>
              <a:rPr lang="sr-Latn-RS" sz="2800" dirty="0" smtClean="0"/>
            </a:br>
            <a:r>
              <a:rPr lang="sr-Latn-RS" sz="2800" dirty="0" smtClean="0"/>
              <a:t/>
            </a:r>
            <a:br>
              <a:rPr lang="sr-Latn-RS" sz="2800" dirty="0" smtClean="0"/>
            </a:br>
            <a:r>
              <a:rPr lang="sr-Latn-RS" sz="2800" dirty="0" smtClean="0"/>
              <a:t/>
            </a:r>
            <a:br>
              <a:rPr lang="sr-Latn-RS" sz="2800" dirty="0" smtClean="0"/>
            </a:br>
            <a:r>
              <a:rPr lang="sr-Latn-RS" sz="2800" dirty="0" smtClean="0"/>
              <a:t/>
            </a:r>
            <a:br>
              <a:rPr lang="sr-Latn-RS" sz="2800" dirty="0" smtClean="0"/>
            </a:br>
            <a:r>
              <a:rPr lang="sr-Latn-RS" sz="3600" dirty="0" smtClean="0"/>
              <a:t>PROJEKTOVANJE STAMBENIH ZGRADA 2</a:t>
            </a:r>
            <a:br>
              <a:rPr lang="sr-Latn-RS" sz="3600" dirty="0" smtClean="0"/>
            </a:br>
            <a:r>
              <a:rPr lang="sr-Latn-RS" sz="3600" dirty="0" smtClean="0"/>
              <a:t>07/13</a:t>
            </a:r>
            <a:r>
              <a:rPr lang="sr-Latn-RS" sz="2800" dirty="0" smtClean="0"/>
              <a:t/>
            </a:r>
            <a:br>
              <a:rPr lang="sr-Latn-RS" sz="2800" dirty="0" smtClean="0"/>
            </a:br>
            <a:r>
              <a:rPr lang="sr-Latn-RS" sz="2800" dirty="0" smtClean="0"/>
              <a:t/>
            </a:r>
            <a:br>
              <a:rPr lang="sr-Latn-RS" sz="2800" dirty="0" smtClean="0"/>
            </a:br>
            <a:r>
              <a:rPr lang="sr-Latn-RS" sz="2800" dirty="0" smtClean="0"/>
              <a:t>Prostorni nivo sobe.</a:t>
            </a:r>
            <a:br>
              <a:rPr lang="sr-Latn-RS" sz="2800" dirty="0" smtClean="0"/>
            </a:br>
            <a:r>
              <a:rPr lang="sr-Latn-RS" sz="2800" dirty="0" smtClean="0"/>
              <a:t>Dimenzije prostorija u stanu.</a:t>
            </a:r>
            <a:br>
              <a:rPr lang="sr-Latn-RS" sz="2800" dirty="0" smtClean="0"/>
            </a:br>
            <a:r>
              <a:rPr lang="sr-Latn-RS" sz="2800" dirty="0" smtClean="0"/>
              <a:t>Položaj prostorija u stanu.</a:t>
            </a:r>
            <a:r>
              <a:rPr lang="en-US" sz="2800" dirty="0" smtClean="0"/>
              <a:t/>
            </a:r>
            <a:br>
              <a:rPr lang="en-US" sz="2800" dirty="0" smtClean="0"/>
            </a:br>
            <a:r>
              <a:rPr lang="sr-Latn-RS" sz="2800" dirty="0" smtClean="0"/>
              <a:t>Grupisanje prostorija u stanu.</a:t>
            </a:r>
            <a:br>
              <a:rPr lang="sr-Latn-RS" sz="2800" dirty="0" smtClean="0"/>
            </a:br>
            <a:r>
              <a:rPr lang="sr-Latn-RS" sz="2800" dirty="0" smtClean="0"/>
              <a:t/>
            </a:r>
            <a:br>
              <a:rPr lang="sr-Latn-RS" sz="2800" dirty="0" smtClean="0"/>
            </a:br>
            <a:r>
              <a:rPr lang="sr-Latn-RS" sz="2800" dirty="0" smtClean="0"/>
              <a:t> </a:t>
            </a:r>
            <a:br>
              <a:rPr lang="sr-Latn-RS" sz="2800" dirty="0" smtClean="0"/>
            </a:br>
            <a:r>
              <a:rPr lang="sr-Latn-RS" sz="2800" dirty="0" smtClean="0"/>
              <a:t>Mart 2020</a:t>
            </a:r>
            <a:endParaRPr lang="en-US" sz="28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email"/>
          <a:srcRect/>
          <a:stretch>
            <a:fillRect/>
          </a:stretch>
        </p:blipFill>
        <p:spPr bwMode="auto">
          <a:xfrm>
            <a:off x="5235526" y="928670"/>
            <a:ext cx="3908473" cy="5929330"/>
          </a:xfrm>
          <a:prstGeom prst="rect">
            <a:avLst/>
          </a:prstGeom>
          <a:noFill/>
          <a:ln w="9525">
            <a:noFill/>
            <a:miter lim="800000"/>
            <a:headEnd/>
            <a:tailEnd/>
          </a:ln>
          <a:effectLst/>
        </p:spPr>
      </p:pic>
      <p:sp>
        <p:nvSpPr>
          <p:cNvPr id="20" name="Title 1"/>
          <p:cNvSpPr txBox="1">
            <a:spLocks/>
          </p:cNvSpPr>
          <p:nvPr/>
        </p:nvSpPr>
        <p:spPr>
          <a:xfrm>
            <a:off x="0" y="0"/>
            <a:ext cx="9144000" cy="6857999"/>
          </a:xfrm>
          <a:prstGeom prst="rect">
            <a:avLst/>
          </a:prstGeom>
        </p:spPr>
        <p:txBody>
          <a:bodyPr vert="horz" lIns="91440" tIns="45720" rIns="91440" bIns="45720" rtlCol="0" anchor="ct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lang="sr-Latn-RS" sz="2800" dirty="0" smtClean="0">
                <a:effectLst>
                  <a:outerShdw blurRad="38100" dist="38100" dir="2700000" algn="tl">
                    <a:srgbClr val="000000">
                      <a:alpha val="43137"/>
                    </a:srgbClr>
                  </a:outerShdw>
                </a:effectLst>
                <a:latin typeface="+mj-lt"/>
                <a:ea typeface="+mj-ea"/>
                <a:cs typeface="+mj-cs"/>
              </a:rPr>
              <a:t>Sobe za spavanje - položaj u stanu</a:t>
            </a:r>
          </a:p>
          <a:p>
            <a:pPr marL="0" marR="0" lvl="0" indent="0" algn="r" defTabSz="914400" rtl="0" eaLnBrk="1" fontAlgn="auto" latinLnBrk="0" hangingPunct="1">
              <a:lnSpc>
                <a:spcPct val="100000"/>
              </a:lnSpc>
              <a:spcBef>
                <a:spcPct val="0"/>
              </a:spcBef>
              <a:spcAft>
                <a:spcPts val="0"/>
              </a:spcAft>
              <a:buClrTx/>
              <a:buSzTx/>
              <a:buFontTx/>
              <a:buNone/>
              <a:tabLst/>
              <a:defRPr/>
            </a:pPr>
            <a:r>
              <a:rPr lang="en-US" sz="2800" dirty="0" smtClean="0">
                <a:effectLst>
                  <a:outerShdw blurRad="38100" dist="38100" dir="2700000" algn="tl">
                    <a:srgbClr val="000000">
                      <a:alpha val="43137"/>
                    </a:srgbClr>
                  </a:outerShdw>
                </a:effectLst>
                <a:latin typeface="+mj-lt"/>
                <a:ea typeface="+mj-ea"/>
                <a:cs typeface="+mj-cs"/>
              </a:rPr>
              <a:t>P</a:t>
            </a:r>
            <a:r>
              <a:rPr lang="sr-Latn-RS" sz="2800" dirty="0" smtClean="0">
                <a:effectLst>
                  <a:outerShdw blurRad="38100" dist="38100" dir="2700000" algn="tl">
                    <a:srgbClr val="000000">
                      <a:alpha val="43137"/>
                    </a:srgbClr>
                  </a:outerShdw>
                </a:effectLst>
                <a:latin typeface="+mj-lt"/>
                <a:ea typeface="+mj-ea"/>
                <a:cs typeface="+mj-cs"/>
              </a:rPr>
              <a:t>oložaj u odnosu na ulaz</a:t>
            </a:r>
          </a:p>
          <a:p>
            <a:pPr marL="0" marR="0" lvl="0" indent="0" algn="r" defTabSz="914400" rtl="0" eaLnBrk="1" fontAlgn="auto" latinLnBrk="0" hangingPunct="1">
              <a:lnSpc>
                <a:spcPct val="100000"/>
              </a:lnSpc>
              <a:spcBef>
                <a:spcPct val="0"/>
              </a:spcBef>
              <a:spcAft>
                <a:spcPts val="0"/>
              </a:spcAft>
              <a:buClrTx/>
              <a:buSzTx/>
              <a:buFontTx/>
              <a:buNone/>
              <a:tabLst/>
              <a:defRPr/>
            </a:pPr>
            <a:endParaRPr lang="sr-Latn-RS" sz="2800" dirty="0" smtClean="0">
              <a:effectLst>
                <a:outerShdw blurRad="38100" dist="38100" dir="2700000" algn="tl">
                  <a:srgbClr val="000000">
                    <a:alpha val="43137"/>
                  </a:srgbClr>
                </a:outerShdw>
              </a:effectLst>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lang="sr-Latn-RS" sz="2800" dirty="0" smtClean="0">
              <a:effectLst>
                <a:outerShdw blurRad="38100" dist="38100" dir="2700000" algn="tl">
                  <a:srgbClr val="000000">
                    <a:alpha val="43137"/>
                  </a:srgbClr>
                </a:outerShdw>
              </a:effectLst>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kumimoji="0" lang="sr-Latn-RS" sz="28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lang="sr-Latn-RS" sz="2800" dirty="0" smtClean="0">
              <a:effectLst>
                <a:outerShdw blurRad="38100" dist="38100" dir="2700000" algn="tl">
                  <a:srgbClr val="000000">
                    <a:alpha val="43137"/>
                  </a:srgbClr>
                </a:outerShdw>
              </a:effectLst>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kumimoji="0" lang="sr-Latn-RS" sz="28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lang="sr-Latn-RS" sz="2800" dirty="0" smtClean="0">
              <a:effectLst>
                <a:outerShdw blurRad="38100" dist="38100" dir="2700000" algn="tl">
                  <a:srgbClr val="000000">
                    <a:alpha val="43137"/>
                  </a:srgbClr>
                </a:outerShdw>
              </a:effectLst>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kumimoji="0" lang="sr-Latn-RS" sz="28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lang="sr-Latn-RS" sz="2800" dirty="0" smtClean="0">
              <a:effectLst>
                <a:outerShdw blurRad="38100" dist="38100" dir="2700000" algn="tl">
                  <a:srgbClr val="000000">
                    <a:alpha val="43137"/>
                  </a:srgbClr>
                </a:outerShdw>
              </a:effectLst>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kumimoji="0" lang="sr-Latn-RS" sz="28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lang="sr-Latn-RS" sz="2800" dirty="0" smtClean="0">
              <a:effectLst>
                <a:outerShdw blurRad="38100" dist="38100" dir="2700000" algn="tl">
                  <a:srgbClr val="000000">
                    <a:alpha val="43137"/>
                  </a:srgbClr>
                </a:outerShdw>
              </a:effectLst>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kumimoji="0" lang="sr-Latn-RS" sz="28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lang="sr-Latn-RS" sz="2800" dirty="0" smtClean="0">
              <a:effectLst>
                <a:outerShdw blurRad="38100" dist="38100" dir="2700000" algn="tl">
                  <a:srgbClr val="000000">
                    <a:alpha val="43137"/>
                  </a:srgbClr>
                </a:outerShdw>
              </a:effectLst>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kumimoji="0" lang="sr-Latn-RS" sz="28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kumimoji="0" lang="en-US" sz="2800" b="0" i="0" u="none" strike="noStrike" kern="1200" cap="none" spc="0" normalizeH="0" baseline="0" noProof="0" dirty="0">
              <a:ln>
                <a:noFill/>
              </a:ln>
              <a:solidFill>
                <a:schemeClr val="tx1"/>
              </a:solidFill>
              <a:effectLst/>
              <a:uLnTx/>
              <a:uFillTx/>
              <a:latin typeface="+mj-lt"/>
              <a:ea typeface="+mj-ea"/>
              <a:cs typeface="+mj-cs"/>
            </a:endParaRPr>
          </a:p>
        </p:txBody>
      </p:sp>
      <p:pic>
        <p:nvPicPr>
          <p:cNvPr id="1026" name="Picture 2"/>
          <p:cNvPicPr>
            <a:picLocks noChangeAspect="1" noChangeArrowheads="1"/>
          </p:cNvPicPr>
          <p:nvPr/>
        </p:nvPicPr>
        <p:blipFill>
          <a:blip r:embed="rId4" cstate="email">
            <a:lum bright="5000"/>
          </a:blip>
          <a:srcRect/>
          <a:stretch>
            <a:fillRect/>
          </a:stretch>
        </p:blipFill>
        <p:spPr bwMode="auto">
          <a:xfrm rot="5400000">
            <a:off x="1180887" y="176379"/>
            <a:ext cx="2428868" cy="3361946"/>
          </a:xfrm>
          <a:prstGeom prst="rect">
            <a:avLst/>
          </a:prstGeom>
          <a:noFill/>
          <a:ln w="9525">
            <a:noFill/>
            <a:miter lim="800000"/>
            <a:headEnd/>
            <a:tailEnd/>
          </a:ln>
          <a:effectLst/>
        </p:spPr>
      </p:pic>
      <p:pic>
        <p:nvPicPr>
          <p:cNvPr id="6" name="Picture 2"/>
          <p:cNvPicPr>
            <a:picLocks noChangeAspect="1" noChangeArrowheads="1"/>
          </p:cNvPicPr>
          <p:nvPr/>
        </p:nvPicPr>
        <p:blipFill>
          <a:blip r:embed="rId5" cstate="email">
            <a:lum bright="5000"/>
          </a:blip>
          <a:srcRect/>
          <a:stretch>
            <a:fillRect/>
          </a:stretch>
        </p:blipFill>
        <p:spPr bwMode="auto">
          <a:xfrm rot="5400000">
            <a:off x="997530" y="3503008"/>
            <a:ext cx="3081334" cy="3361946"/>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p:cNvSpPr txBox="1">
            <a:spLocks/>
          </p:cNvSpPr>
          <p:nvPr/>
        </p:nvSpPr>
        <p:spPr>
          <a:xfrm>
            <a:off x="0" y="0"/>
            <a:ext cx="9144000" cy="6857999"/>
          </a:xfrm>
          <a:prstGeom prst="rect">
            <a:avLst/>
          </a:prstGeom>
        </p:spPr>
        <p:txBody>
          <a:bodyPr vert="horz" lIns="91440" tIns="45720" rIns="91440" bIns="45720" rtlCol="0" anchor="ct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lang="sr-Latn-RS" sz="2800" dirty="0" smtClean="0">
                <a:effectLst>
                  <a:outerShdw blurRad="38100" dist="38100" dir="2700000" algn="tl">
                    <a:srgbClr val="000000">
                      <a:alpha val="43137"/>
                    </a:srgbClr>
                  </a:outerShdw>
                </a:effectLst>
                <a:latin typeface="+mj-lt"/>
                <a:ea typeface="+mj-ea"/>
                <a:cs typeface="+mj-cs"/>
              </a:rPr>
              <a:t>Sobe za spavanje - položaj u stanu</a:t>
            </a:r>
          </a:p>
          <a:p>
            <a:pPr algn="r">
              <a:spcBef>
                <a:spcPct val="0"/>
              </a:spcBef>
              <a:defRPr/>
            </a:pPr>
            <a:r>
              <a:rPr lang="en-US" sz="2800" dirty="0" smtClean="0">
                <a:effectLst>
                  <a:outerShdw blurRad="38100" dist="38100" dir="2700000" algn="tl">
                    <a:srgbClr val="000000">
                      <a:alpha val="43137"/>
                    </a:srgbClr>
                  </a:outerShdw>
                </a:effectLst>
              </a:rPr>
              <a:t>P</a:t>
            </a:r>
            <a:r>
              <a:rPr lang="sr-Latn-RS" sz="2800" dirty="0" smtClean="0">
                <a:effectLst>
                  <a:outerShdw blurRad="38100" dist="38100" dir="2700000" algn="tl">
                    <a:srgbClr val="000000">
                      <a:alpha val="43137"/>
                    </a:srgbClr>
                  </a:outerShdw>
                </a:effectLst>
              </a:rPr>
              <a:t>oložaj u odnosu na ulaz</a:t>
            </a:r>
            <a:endParaRPr lang="sr-Latn-RS" sz="2800" dirty="0" smtClean="0">
              <a:effectLst>
                <a:outerShdw blurRad="38100" dist="38100" dir="2700000" algn="tl">
                  <a:srgbClr val="000000">
                    <a:alpha val="43137"/>
                  </a:srgbClr>
                </a:outerShdw>
              </a:effectLst>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lang="sr-Latn-RS" sz="2800" dirty="0" smtClean="0">
              <a:effectLst>
                <a:outerShdw blurRad="38100" dist="38100" dir="2700000" algn="tl">
                  <a:srgbClr val="000000">
                    <a:alpha val="43137"/>
                  </a:srgbClr>
                </a:outerShdw>
              </a:effectLst>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lang="sr-Latn-RS" sz="2800" dirty="0" smtClean="0">
              <a:effectLst>
                <a:outerShdw blurRad="38100" dist="38100" dir="2700000" algn="tl">
                  <a:srgbClr val="000000">
                    <a:alpha val="43137"/>
                  </a:srgbClr>
                </a:outerShdw>
              </a:effectLst>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kumimoji="0" lang="sr-Latn-RS" sz="28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lang="sr-Latn-RS" sz="2800" dirty="0" smtClean="0">
              <a:effectLst>
                <a:outerShdw blurRad="38100" dist="38100" dir="2700000" algn="tl">
                  <a:srgbClr val="000000">
                    <a:alpha val="43137"/>
                  </a:srgbClr>
                </a:outerShdw>
              </a:effectLst>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kumimoji="0" lang="sr-Latn-RS" sz="28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lang="sr-Latn-RS" sz="2800" dirty="0" smtClean="0">
              <a:effectLst>
                <a:outerShdw blurRad="38100" dist="38100" dir="2700000" algn="tl">
                  <a:srgbClr val="000000">
                    <a:alpha val="43137"/>
                  </a:srgbClr>
                </a:outerShdw>
              </a:effectLst>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kumimoji="0" lang="sr-Latn-RS" sz="28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lang="sr-Latn-RS" sz="2800" dirty="0" smtClean="0">
              <a:effectLst>
                <a:outerShdw blurRad="38100" dist="38100" dir="2700000" algn="tl">
                  <a:srgbClr val="000000">
                    <a:alpha val="43137"/>
                  </a:srgbClr>
                </a:outerShdw>
              </a:effectLst>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kumimoji="0" lang="sr-Latn-RS" sz="28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lang="sr-Latn-RS" sz="2800" dirty="0" smtClean="0">
              <a:effectLst>
                <a:outerShdw blurRad="38100" dist="38100" dir="2700000" algn="tl">
                  <a:srgbClr val="000000">
                    <a:alpha val="43137"/>
                  </a:srgbClr>
                </a:outerShdw>
              </a:effectLst>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kumimoji="0" lang="sr-Latn-RS" sz="28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lang="sr-Latn-RS" sz="2800" dirty="0" smtClean="0">
              <a:effectLst>
                <a:outerShdw blurRad="38100" dist="38100" dir="2700000" algn="tl">
                  <a:srgbClr val="000000">
                    <a:alpha val="43137"/>
                  </a:srgbClr>
                </a:outerShdw>
              </a:effectLst>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kumimoji="0" lang="sr-Latn-RS" sz="28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kumimoji="0" lang="en-US" sz="2800" b="0" i="0" u="none" strike="noStrike" kern="1200" cap="none" spc="0" normalizeH="0" baseline="0" noProof="0" dirty="0">
              <a:ln>
                <a:noFill/>
              </a:ln>
              <a:solidFill>
                <a:schemeClr val="tx1"/>
              </a:solidFill>
              <a:effectLst/>
              <a:uLnTx/>
              <a:uFillTx/>
              <a:latin typeface="+mj-lt"/>
              <a:ea typeface="+mj-ea"/>
              <a:cs typeface="+mj-cs"/>
            </a:endParaRPr>
          </a:p>
        </p:txBody>
      </p:sp>
      <p:pic>
        <p:nvPicPr>
          <p:cNvPr id="2050" name="Picture 2"/>
          <p:cNvPicPr>
            <a:picLocks noChangeAspect="1" noChangeArrowheads="1"/>
          </p:cNvPicPr>
          <p:nvPr/>
        </p:nvPicPr>
        <p:blipFill>
          <a:blip r:embed="rId3" cstate="email">
            <a:lum bright="5000"/>
          </a:blip>
          <a:srcRect/>
          <a:stretch>
            <a:fillRect/>
          </a:stretch>
        </p:blipFill>
        <p:spPr bwMode="auto">
          <a:xfrm rot="5400000">
            <a:off x="922427" y="2363665"/>
            <a:ext cx="3000374" cy="2559277"/>
          </a:xfrm>
          <a:prstGeom prst="rect">
            <a:avLst/>
          </a:prstGeom>
          <a:noFill/>
          <a:ln w="9525">
            <a:noFill/>
            <a:miter lim="800000"/>
            <a:headEnd/>
            <a:tailEnd/>
          </a:ln>
          <a:effectLst/>
        </p:spPr>
      </p:pic>
      <p:pic>
        <p:nvPicPr>
          <p:cNvPr id="6" name="Picture 2"/>
          <p:cNvPicPr>
            <a:picLocks noChangeAspect="1" noChangeArrowheads="1"/>
          </p:cNvPicPr>
          <p:nvPr/>
        </p:nvPicPr>
        <p:blipFill>
          <a:blip r:embed="rId4" cstate="email"/>
          <a:srcRect/>
          <a:stretch>
            <a:fillRect/>
          </a:stretch>
        </p:blipFill>
        <p:spPr bwMode="auto">
          <a:xfrm>
            <a:off x="5235526" y="928670"/>
            <a:ext cx="3908473" cy="5929330"/>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p:cNvSpPr txBox="1">
            <a:spLocks/>
          </p:cNvSpPr>
          <p:nvPr/>
        </p:nvSpPr>
        <p:spPr>
          <a:xfrm>
            <a:off x="0" y="0"/>
            <a:ext cx="9144000" cy="6857999"/>
          </a:xfrm>
          <a:prstGeom prst="rect">
            <a:avLst/>
          </a:prstGeom>
        </p:spPr>
        <p:txBody>
          <a:bodyPr vert="horz" lIns="91440" tIns="45720" rIns="91440" bIns="45720" rtlCol="0" anchor="ct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lang="sr-Latn-RS" sz="2800" dirty="0" smtClean="0">
                <a:effectLst>
                  <a:outerShdw blurRad="38100" dist="38100" dir="2700000" algn="tl">
                    <a:srgbClr val="000000">
                      <a:alpha val="43137"/>
                    </a:srgbClr>
                  </a:outerShdw>
                </a:effectLst>
                <a:latin typeface="+mj-lt"/>
                <a:ea typeface="+mj-ea"/>
                <a:cs typeface="+mj-cs"/>
              </a:rPr>
              <a:t>Sobe za spavanje - položaj u stanu</a:t>
            </a:r>
          </a:p>
          <a:p>
            <a:pPr algn="r">
              <a:spcBef>
                <a:spcPct val="0"/>
              </a:spcBef>
              <a:defRPr/>
            </a:pPr>
            <a:r>
              <a:rPr lang="en-US" sz="2800" dirty="0" smtClean="0">
                <a:effectLst>
                  <a:outerShdw blurRad="38100" dist="38100" dir="2700000" algn="tl">
                    <a:srgbClr val="000000">
                      <a:alpha val="43137"/>
                    </a:srgbClr>
                  </a:outerShdw>
                </a:effectLst>
              </a:rPr>
              <a:t>P</a:t>
            </a:r>
            <a:r>
              <a:rPr lang="sr-Latn-RS" sz="2800" dirty="0" smtClean="0">
                <a:effectLst>
                  <a:outerShdw blurRad="38100" dist="38100" dir="2700000" algn="tl">
                    <a:srgbClr val="000000">
                      <a:alpha val="43137"/>
                    </a:srgbClr>
                  </a:outerShdw>
                </a:effectLst>
              </a:rPr>
              <a:t>oložaj u odnosu na ulaz</a:t>
            </a:r>
            <a:endParaRPr lang="sr-Latn-RS" sz="2800" dirty="0" smtClean="0">
              <a:effectLst>
                <a:outerShdw blurRad="38100" dist="38100" dir="2700000" algn="tl">
                  <a:srgbClr val="000000">
                    <a:alpha val="43137"/>
                  </a:srgbClr>
                </a:outerShdw>
              </a:effectLst>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lang="sr-Latn-RS" sz="2800" dirty="0" smtClean="0">
              <a:effectLst>
                <a:outerShdw blurRad="38100" dist="38100" dir="2700000" algn="tl">
                  <a:srgbClr val="000000">
                    <a:alpha val="43137"/>
                  </a:srgbClr>
                </a:outerShdw>
              </a:effectLst>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lang="sr-Latn-RS" sz="2800" dirty="0" smtClean="0">
              <a:effectLst>
                <a:outerShdw blurRad="38100" dist="38100" dir="2700000" algn="tl">
                  <a:srgbClr val="000000">
                    <a:alpha val="43137"/>
                  </a:srgbClr>
                </a:outerShdw>
              </a:effectLst>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kumimoji="0" lang="sr-Latn-RS" sz="28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lang="sr-Latn-RS" sz="2800" dirty="0" smtClean="0">
              <a:effectLst>
                <a:outerShdw blurRad="38100" dist="38100" dir="2700000" algn="tl">
                  <a:srgbClr val="000000">
                    <a:alpha val="43137"/>
                  </a:srgbClr>
                </a:outerShdw>
              </a:effectLst>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kumimoji="0" lang="sr-Latn-RS" sz="28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lang="sr-Latn-RS" sz="2800" dirty="0" smtClean="0">
              <a:effectLst>
                <a:outerShdw blurRad="38100" dist="38100" dir="2700000" algn="tl">
                  <a:srgbClr val="000000">
                    <a:alpha val="43137"/>
                  </a:srgbClr>
                </a:outerShdw>
              </a:effectLst>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kumimoji="0" lang="sr-Latn-RS" sz="28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lang="sr-Latn-RS" sz="2800" dirty="0" smtClean="0">
              <a:effectLst>
                <a:outerShdw blurRad="38100" dist="38100" dir="2700000" algn="tl">
                  <a:srgbClr val="000000">
                    <a:alpha val="43137"/>
                  </a:srgbClr>
                </a:outerShdw>
              </a:effectLst>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kumimoji="0" lang="sr-Latn-RS" sz="28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lang="sr-Latn-RS" sz="2800" dirty="0" smtClean="0">
              <a:effectLst>
                <a:outerShdw blurRad="38100" dist="38100" dir="2700000" algn="tl">
                  <a:srgbClr val="000000">
                    <a:alpha val="43137"/>
                  </a:srgbClr>
                </a:outerShdw>
              </a:effectLst>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kumimoji="0" lang="sr-Latn-RS" sz="28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lang="sr-Latn-RS" sz="2800" dirty="0" smtClean="0">
              <a:effectLst>
                <a:outerShdw blurRad="38100" dist="38100" dir="2700000" algn="tl">
                  <a:srgbClr val="000000">
                    <a:alpha val="43137"/>
                  </a:srgbClr>
                </a:outerShdw>
              </a:effectLst>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kumimoji="0" lang="sr-Latn-RS" sz="28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kumimoji="0" lang="en-US" sz="2800" b="0" i="0" u="none" strike="noStrike" kern="1200" cap="none" spc="0" normalizeH="0" baseline="0" noProof="0" dirty="0">
              <a:ln>
                <a:noFill/>
              </a:ln>
              <a:solidFill>
                <a:schemeClr val="tx1"/>
              </a:solidFill>
              <a:effectLst/>
              <a:uLnTx/>
              <a:uFillTx/>
              <a:latin typeface="+mj-lt"/>
              <a:ea typeface="+mj-ea"/>
              <a:cs typeface="+mj-cs"/>
            </a:endParaRPr>
          </a:p>
        </p:txBody>
      </p:sp>
      <p:pic>
        <p:nvPicPr>
          <p:cNvPr id="2051" name="Picture 3"/>
          <p:cNvPicPr>
            <a:picLocks noChangeAspect="1" noChangeArrowheads="1"/>
          </p:cNvPicPr>
          <p:nvPr/>
        </p:nvPicPr>
        <p:blipFill>
          <a:blip r:embed="rId3" cstate="email">
            <a:lum bright="5000"/>
          </a:blip>
          <a:srcRect/>
          <a:stretch>
            <a:fillRect/>
          </a:stretch>
        </p:blipFill>
        <p:spPr bwMode="auto">
          <a:xfrm rot="5400000">
            <a:off x="1071549" y="571469"/>
            <a:ext cx="2857496" cy="3286146"/>
          </a:xfrm>
          <a:prstGeom prst="rect">
            <a:avLst/>
          </a:prstGeom>
          <a:noFill/>
          <a:ln w="9525">
            <a:noFill/>
            <a:miter lim="800000"/>
            <a:headEnd/>
            <a:tailEnd/>
          </a:ln>
          <a:effectLst/>
        </p:spPr>
      </p:pic>
      <p:pic>
        <p:nvPicPr>
          <p:cNvPr id="9" name="Picture 3"/>
          <p:cNvPicPr>
            <a:picLocks noChangeAspect="1" noChangeArrowheads="1"/>
          </p:cNvPicPr>
          <p:nvPr/>
        </p:nvPicPr>
        <p:blipFill>
          <a:blip r:embed="rId4" cstate="email">
            <a:lum bright="5000"/>
          </a:blip>
          <a:srcRect/>
          <a:stretch>
            <a:fillRect/>
          </a:stretch>
        </p:blipFill>
        <p:spPr bwMode="auto">
          <a:xfrm rot="5400000">
            <a:off x="1473308" y="3384420"/>
            <a:ext cx="2366955" cy="4027751"/>
          </a:xfrm>
          <a:prstGeom prst="rect">
            <a:avLst/>
          </a:prstGeom>
          <a:noFill/>
          <a:ln w="9525">
            <a:noFill/>
            <a:miter lim="800000"/>
            <a:headEnd/>
            <a:tailEnd/>
          </a:ln>
          <a:effectLst/>
        </p:spPr>
      </p:pic>
      <p:pic>
        <p:nvPicPr>
          <p:cNvPr id="10" name="Picture 2"/>
          <p:cNvPicPr>
            <a:picLocks noChangeAspect="1" noChangeArrowheads="1"/>
          </p:cNvPicPr>
          <p:nvPr/>
        </p:nvPicPr>
        <p:blipFill>
          <a:blip r:embed="rId5" cstate="email"/>
          <a:srcRect/>
          <a:stretch>
            <a:fillRect/>
          </a:stretch>
        </p:blipFill>
        <p:spPr bwMode="auto">
          <a:xfrm>
            <a:off x="5235526" y="928670"/>
            <a:ext cx="3908473" cy="5929330"/>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p:cNvSpPr txBox="1">
            <a:spLocks/>
          </p:cNvSpPr>
          <p:nvPr/>
        </p:nvSpPr>
        <p:spPr>
          <a:xfrm>
            <a:off x="0" y="0"/>
            <a:ext cx="9144000" cy="6857999"/>
          </a:xfrm>
          <a:prstGeom prst="rect">
            <a:avLst/>
          </a:prstGeom>
        </p:spPr>
        <p:txBody>
          <a:bodyPr vert="horz" lIns="91440" tIns="45720" rIns="91440" bIns="45720" rtlCol="0" anchor="ct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lang="sr-Latn-RS" sz="2800" dirty="0" smtClean="0">
                <a:effectLst>
                  <a:outerShdw blurRad="38100" dist="38100" dir="2700000" algn="tl">
                    <a:srgbClr val="000000">
                      <a:alpha val="43137"/>
                    </a:srgbClr>
                  </a:outerShdw>
                </a:effectLst>
                <a:latin typeface="+mj-lt"/>
                <a:ea typeface="+mj-ea"/>
                <a:cs typeface="+mj-cs"/>
              </a:rPr>
              <a:t>Sobe za spavanje - položaj u stanu</a:t>
            </a:r>
          </a:p>
          <a:p>
            <a:pPr algn="r">
              <a:spcBef>
                <a:spcPct val="0"/>
              </a:spcBef>
              <a:defRPr/>
            </a:pPr>
            <a:r>
              <a:rPr lang="en-US" sz="2800" dirty="0" smtClean="0">
                <a:effectLst>
                  <a:outerShdw blurRad="38100" dist="38100" dir="2700000" algn="tl">
                    <a:srgbClr val="000000">
                      <a:alpha val="43137"/>
                    </a:srgbClr>
                  </a:outerShdw>
                </a:effectLst>
              </a:rPr>
              <a:t>P</a:t>
            </a:r>
            <a:r>
              <a:rPr lang="sr-Latn-RS" sz="2800" dirty="0" smtClean="0">
                <a:effectLst>
                  <a:outerShdw blurRad="38100" dist="38100" dir="2700000" algn="tl">
                    <a:srgbClr val="000000">
                      <a:alpha val="43137"/>
                    </a:srgbClr>
                  </a:outerShdw>
                </a:effectLst>
              </a:rPr>
              <a:t>oložaj u odnosu na ulaz</a:t>
            </a:r>
            <a:endParaRPr lang="sr-Latn-RS" sz="2800" dirty="0" smtClean="0">
              <a:effectLst>
                <a:outerShdw blurRad="38100" dist="38100" dir="2700000" algn="tl">
                  <a:srgbClr val="000000">
                    <a:alpha val="43137"/>
                  </a:srgbClr>
                </a:outerShdw>
              </a:effectLst>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lang="sr-Latn-RS" sz="2800" dirty="0" smtClean="0">
              <a:effectLst>
                <a:outerShdw blurRad="38100" dist="38100" dir="2700000" algn="tl">
                  <a:srgbClr val="000000">
                    <a:alpha val="43137"/>
                  </a:srgbClr>
                </a:outerShdw>
              </a:effectLst>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lang="sr-Latn-RS" sz="2800" dirty="0" smtClean="0">
              <a:effectLst>
                <a:outerShdw blurRad="38100" dist="38100" dir="2700000" algn="tl">
                  <a:srgbClr val="000000">
                    <a:alpha val="43137"/>
                  </a:srgbClr>
                </a:outerShdw>
              </a:effectLst>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kumimoji="0" lang="sr-Latn-RS" sz="28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lang="sr-Latn-RS" sz="2800" dirty="0" smtClean="0">
              <a:effectLst>
                <a:outerShdw blurRad="38100" dist="38100" dir="2700000" algn="tl">
                  <a:srgbClr val="000000">
                    <a:alpha val="43137"/>
                  </a:srgbClr>
                </a:outerShdw>
              </a:effectLst>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kumimoji="0" lang="sr-Latn-RS" sz="28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lang="sr-Latn-RS" sz="2800" dirty="0" smtClean="0">
              <a:effectLst>
                <a:outerShdw blurRad="38100" dist="38100" dir="2700000" algn="tl">
                  <a:srgbClr val="000000">
                    <a:alpha val="43137"/>
                  </a:srgbClr>
                </a:outerShdw>
              </a:effectLst>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kumimoji="0" lang="sr-Latn-RS" sz="28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lang="sr-Latn-RS" sz="2800" dirty="0" smtClean="0">
              <a:effectLst>
                <a:outerShdw blurRad="38100" dist="38100" dir="2700000" algn="tl">
                  <a:srgbClr val="000000">
                    <a:alpha val="43137"/>
                  </a:srgbClr>
                </a:outerShdw>
              </a:effectLst>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kumimoji="0" lang="sr-Latn-RS" sz="28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lang="sr-Latn-RS" sz="2800" dirty="0" smtClean="0">
              <a:effectLst>
                <a:outerShdw blurRad="38100" dist="38100" dir="2700000" algn="tl">
                  <a:srgbClr val="000000">
                    <a:alpha val="43137"/>
                  </a:srgbClr>
                </a:outerShdw>
              </a:effectLst>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kumimoji="0" lang="sr-Latn-RS" sz="28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lang="sr-Latn-RS" sz="2800" dirty="0" smtClean="0">
              <a:effectLst>
                <a:outerShdw blurRad="38100" dist="38100" dir="2700000" algn="tl">
                  <a:srgbClr val="000000">
                    <a:alpha val="43137"/>
                  </a:srgbClr>
                </a:outerShdw>
              </a:effectLst>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kumimoji="0" lang="sr-Latn-RS" sz="28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kumimoji="0" lang="en-US" sz="2800" b="0" i="0" u="none" strike="noStrike" kern="1200" cap="none" spc="0" normalizeH="0" baseline="0" noProof="0" dirty="0">
              <a:ln>
                <a:noFill/>
              </a:ln>
              <a:solidFill>
                <a:schemeClr val="tx1"/>
              </a:solidFill>
              <a:effectLst/>
              <a:uLnTx/>
              <a:uFillTx/>
              <a:latin typeface="+mj-lt"/>
              <a:ea typeface="+mj-ea"/>
              <a:cs typeface="+mj-cs"/>
            </a:endParaRPr>
          </a:p>
        </p:txBody>
      </p:sp>
      <p:pic>
        <p:nvPicPr>
          <p:cNvPr id="8" name="Picture 2"/>
          <p:cNvPicPr>
            <a:picLocks noChangeAspect="1" noChangeArrowheads="1"/>
          </p:cNvPicPr>
          <p:nvPr/>
        </p:nvPicPr>
        <p:blipFill>
          <a:blip r:embed="rId3" cstate="email">
            <a:lum bright="5000"/>
          </a:blip>
          <a:srcRect/>
          <a:stretch>
            <a:fillRect/>
          </a:stretch>
        </p:blipFill>
        <p:spPr bwMode="auto">
          <a:xfrm rot="5400000">
            <a:off x="145089" y="3288346"/>
            <a:ext cx="4353225" cy="2786083"/>
          </a:xfrm>
          <a:prstGeom prst="rect">
            <a:avLst/>
          </a:prstGeom>
          <a:noFill/>
          <a:ln w="9525">
            <a:noFill/>
            <a:miter lim="800000"/>
            <a:headEnd/>
            <a:tailEnd/>
          </a:ln>
          <a:effectLst/>
        </p:spPr>
      </p:pic>
      <p:pic>
        <p:nvPicPr>
          <p:cNvPr id="3074" name="Picture 2"/>
          <p:cNvPicPr>
            <a:picLocks noChangeAspect="1" noChangeArrowheads="1"/>
          </p:cNvPicPr>
          <p:nvPr/>
        </p:nvPicPr>
        <p:blipFill>
          <a:blip r:embed="rId4" cstate="email"/>
          <a:srcRect/>
          <a:stretch>
            <a:fillRect/>
          </a:stretch>
        </p:blipFill>
        <p:spPr bwMode="auto">
          <a:xfrm>
            <a:off x="1142976" y="0"/>
            <a:ext cx="2517753" cy="2481264"/>
          </a:xfrm>
          <a:prstGeom prst="rect">
            <a:avLst/>
          </a:prstGeom>
          <a:noFill/>
          <a:ln w="9525">
            <a:noFill/>
            <a:miter lim="800000"/>
            <a:headEnd/>
            <a:tailEnd/>
          </a:ln>
          <a:effectLst/>
        </p:spPr>
      </p:pic>
      <p:cxnSp>
        <p:nvCxnSpPr>
          <p:cNvPr id="11" name="Straight Connector 10"/>
          <p:cNvCxnSpPr/>
          <p:nvPr/>
        </p:nvCxnSpPr>
        <p:spPr>
          <a:xfrm flipV="1">
            <a:off x="500034" y="285728"/>
            <a:ext cx="3643338" cy="221457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00034" y="214290"/>
            <a:ext cx="3643338" cy="2286016"/>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pic>
        <p:nvPicPr>
          <p:cNvPr id="14" name="Picture 2"/>
          <p:cNvPicPr>
            <a:picLocks noChangeAspect="1" noChangeArrowheads="1"/>
          </p:cNvPicPr>
          <p:nvPr/>
        </p:nvPicPr>
        <p:blipFill>
          <a:blip r:embed="rId5" cstate="email"/>
          <a:srcRect/>
          <a:stretch>
            <a:fillRect/>
          </a:stretch>
        </p:blipFill>
        <p:spPr bwMode="auto">
          <a:xfrm>
            <a:off x="5235526" y="928670"/>
            <a:ext cx="3908473" cy="5929330"/>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p:cNvSpPr txBox="1">
            <a:spLocks/>
          </p:cNvSpPr>
          <p:nvPr/>
        </p:nvSpPr>
        <p:spPr>
          <a:xfrm>
            <a:off x="0" y="0"/>
            <a:ext cx="9144000" cy="6857999"/>
          </a:xfrm>
          <a:prstGeom prst="rect">
            <a:avLst/>
          </a:prstGeom>
        </p:spPr>
        <p:txBody>
          <a:bodyPr vert="horz" lIns="91440" tIns="45720" rIns="91440" bIns="45720" rtlCol="0" anchor="ct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lang="sr-Latn-RS" sz="2800" dirty="0" smtClean="0">
                <a:effectLst>
                  <a:outerShdw blurRad="38100" dist="38100" dir="2700000" algn="tl">
                    <a:srgbClr val="000000">
                      <a:alpha val="43137"/>
                    </a:srgbClr>
                  </a:outerShdw>
                </a:effectLst>
                <a:latin typeface="+mj-lt"/>
                <a:ea typeface="+mj-ea"/>
                <a:cs typeface="+mj-cs"/>
              </a:rPr>
              <a:t>Dnevna soba</a:t>
            </a:r>
            <a:endParaRPr kumimoji="0" lang="en-US" sz="28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p:cNvSpPr txBox="1">
            <a:spLocks/>
          </p:cNvSpPr>
          <p:nvPr/>
        </p:nvSpPr>
        <p:spPr>
          <a:xfrm>
            <a:off x="0" y="0"/>
            <a:ext cx="9144000" cy="6857999"/>
          </a:xfrm>
          <a:prstGeom prst="rect">
            <a:avLst/>
          </a:prstGeom>
        </p:spPr>
        <p:txBody>
          <a:bodyPr vert="horz" lIns="91440" tIns="45720" rIns="91440" bIns="45720" rtlCol="0" anchor="ct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lang="sr-Latn-RS" sz="2800" dirty="0" smtClean="0">
                <a:effectLst>
                  <a:outerShdw blurRad="38100" dist="38100" dir="2700000" algn="tl">
                    <a:srgbClr val="000000">
                      <a:alpha val="43137"/>
                    </a:srgbClr>
                  </a:outerShdw>
                </a:effectLst>
                <a:latin typeface="+mj-lt"/>
                <a:ea typeface="+mj-ea"/>
                <a:cs typeface="+mj-cs"/>
              </a:rPr>
              <a:t>Dnevni boravak - aktivnosti</a:t>
            </a:r>
          </a:p>
          <a:p>
            <a:pPr marL="0" marR="0" lvl="0" indent="0" algn="r" defTabSz="914400" rtl="0" eaLnBrk="1" fontAlgn="auto" latinLnBrk="0" hangingPunct="1">
              <a:lnSpc>
                <a:spcPct val="100000"/>
              </a:lnSpc>
              <a:spcBef>
                <a:spcPct val="0"/>
              </a:spcBef>
              <a:spcAft>
                <a:spcPts val="0"/>
              </a:spcAft>
              <a:buClrTx/>
              <a:buSzTx/>
              <a:buFontTx/>
              <a:buNone/>
              <a:tabLst/>
              <a:defRPr/>
            </a:pPr>
            <a:endParaRPr lang="sr-Latn-RS" sz="2800" dirty="0" smtClean="0">
              <a:effectLst>
                <a:outerShdw blurRad="38100" dist="38100" dir="2700000" algn="tl">
                  <a:srgbClr val="000000">
                    <a:alpha val="43137"/>
                  </a:srgbClr>
                </a:outerShdw>
              </a:effectLst>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kumimoji="0" lang="sr-Latn-RS" sz="28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lang="sr-Latn-RS" sz="2800" dirty="0" smtClean="0">
              <a:effectLst>
                <a:outerShdw blurRad="38100" dist="38100" dir="2700000" algn="tl">
                  <a:srgbClr val="000000">
                    <a:alpha val="43137"/>
                  </a:srgbClr>
                </a:outerShdw>
              </a:effectLst>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kumimoji="0" lang="sr-Latn-RS" sz="28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lang="sr-Latn-RS" sz="2800" dirty="0" smtClean="0">
              <a:effectLst>
                <a:outerShdw blurRad="38100" dist="38100" dir="2700000" algn="tl">
                  <a:srgbClr val="000000">
                    <a:alpha val="43137"/>
                  </a:srgbClr>
                </a:outerShdw>
              </a:effectLst>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kumimoji="0" lang="sr-Latn-RS" sz="28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lang="sr-Latn-RS" sz="2800" dirty="0" smtClean="0">
              <a:effectLst>
                <a:outerShdw blurRad="38100" dist="38100" dir="2700000" algn="tl">
                  <a:srgbClr val="000000">
                    <a:alpha val="43137"/>
                  </a:srgbClr>
                </a:outerShdw>
              </a:effectLst>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kumimoji="0" lang="sr-Latn-RS" sz="28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lang="sr-Latn-RS" sz="2800" dirty="0" smtClean="0">
              <a:effectLst>
                <a:outerShdw blurRad="38100" dist="38100" dir="2700000" algn="tl">
                  <a:srgbClr val="000000">
                    <a:alpha val="43137"/>
                  </a:srgbClr>
                </a:outerShdw>
              </a:effectLst>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kumimoji="0" lang="sr-Latn-RS" sz="28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lang="sr-Latn-RS" sz="2800" dirty="0" smtClean="0">
              <a:effectLst>
                <a:outerShdw blurRad="38100" dist="38100" dir="2700000" algn="tl">
                  <a:srgbClr val="000000">
                    <a:alpha val="43137"/>
                  </a:srgbClr>
                </a:outerShdw>
              </a:effectLst>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kumimoji="0" lang="sr-Latn-RS" sz="28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lang="sr-Latn-RS" sz="2800" dirty="0" smtClean="0">
              <a:effectLst>
                <a:outerShdw blurRad="38100" dist="38100" dir="2700000" algn="tl">
                  <a:srgbClr val="000000">
                    <a:alpha val="43137"/>
                  </a:srgbClr>
                </a:outerShdw>
              </a:effectLst>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kumimoji="0" lang="sr-Latn-RS" sz="28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kumimoji="0" lang="en-US" sz="2800" b="0" i="0" u="none" strike="noStrike" kern="1200" cap="none" spc="0" normalizeH="0" baseline="0" noProof="0" dirty="0">
              <a:ln>
                <a:noFill/>
              </a:ln>
              <a:solidFill>
                <a:schemeClr val="tx1"/>
              </a:solidFill>
              <a:effectLst/>
              <a:uLnTx/>
              <a:uFillTx/>
              <a:latin typeface="+mj-lt"/>
              <a:ea typeface="+mj-ea"/>
              <a:cs typeface="+mj-cs"/>
            </a:endParaRPr>
          </a:p>
        </p:txBody>
      </p:sp>
      <p:pic>
        <p:nvPicPr>
          <p:cNvPr id="4098" name="Picture 2"/>
          <p:cNvPicPr>
            <a:picLocks noChangeAspect="1" noChangeArrowheads="1"/>
          </p:cNvPicPr>
          <p:nvPr/>
        </p:nvPicPr>
        <p:blipFill>
          <a:blip r:embed="rId3" cstate="email">
            <a:lum bright="10000"/>
          </a:blip>
          <a:srcRect/>
          <a:stretch>
            <a:fillRect/>
          </a:stretch>
        </p:blipFill>
        <p:spPr bwMode="auto">
          <a:xfrm>
            <a:off x="357158" y="464256"/>
            <a:ext cx="8501122" cy="6393744"/>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p:cNvSpPr txBox="1">
            <a:spLocks/>
          </p:cNvSpPr>
          <p:nvPr/>
        </p:nvSpPr>
        <p:spPr>
          <a:xfrm>
            <a:off x="0" y="0"/>
            <a:ext cx="9144000" cy="6857999"/>
          </a:xfrm>
          <a:prstGeom prst="rect">
            <a:avLst/>
          </a:prstGeom>
        </p:spPr>
        <p:txBody>
          <a:bodyPr vert="horz" lIns="91440" tIns="45720" rIns="91440" bIns="45720" rtlCol="0" anchor="ct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lang="sr-Latn-RS" sz="2800" dirty="0" smtClean="0">
                <a:effectLst>
                  <a:outerShdw blurRad="38100" dist="38100" dir="2700000" algn="tl">
                    <a:srgbClr val="000000">
                      <a:alpha val="43137"/>
                    </a:srgbClr>
                  </a:outerShdw>
                </a:effectLst>
                <a:latin typeface="+mj-lt"/>
                <a:ea typeface="+mj-ea"/>
                <a:cs typeface="+mj-cs"/>
              </a:rPr>
              <a:t>Dnevna soba - tipologija</a:t>
            </a:r>
          </a:p>
          <a:p>
            <a:pPr marL="0" marR="0" lvl="0" indent="0" algn="r" defTabSz="914400" rtl="0" eaLnBrk="1" fontAlgn="auto" latinLnBrk="0" hangingPunct="1">
              <a:lnSpc>
                <a:spcPct val="100000"/>
              </a:lnSpc>
              <a:spcBef>
                <a:spcPct val="0"/>
              </a:spcBef>
              <a:spcAft>
                <a:spcPts val="0"/>
              </a:spcAft>
              <a:buClrTx/>
              <a:buSzTx/>
              <a:buFontTx/>
              <a:buNone/>
              <a:tabLst/>
              <a:defRPr/>
            </a:pPr>
            <a:endParaRPr lang="sr-Latn-RS" sz="2800" dirty="0" smtClean="0">
              <a:effectLst>
                <a:outerShdw blurRad="38100" dist="38100" dir="2700000" algn="tl">
                  <a:srgbClr val="000000">
                    <a:alpha val="43137"/>
                  </a:srgbClr>
                </a:outerShdw>
              </a:effectLst>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lang="sr-Latn-RS" sz="2800" dirty="0" smtClean="0">
              <a:effectLst>
                <a:outerShdw blurRad="38100" dist="38100" dir="2700000" algn="tl">
                  <a:srgbClr val="000000">
                    <a:alpha val="43137"/>
                  </a:srgbClr>
                </a:outerShdw>
              </a:effectLst>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lang="sr-Latn-RS" sz="2800" dirty="0" smtClean="0">
              <a:effectLst>
                <a:outerShdw blurRad="38100" dist="38100" dir="2700000" algn="tl">
                  <a:srgbClr val="000000">
                    <a:alpha val="43137"/>
                  </a:srgbClr>
                </a:outerShdw>
              </a:effectLst>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kumimoji="0" lang="sr-Latn-RS" sz="28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lang="sr-Latn-RS" sz="2800" dirty="0" smtClean="0">
              <a:effectLst>
                <a:outerShdw blurRad="38100" dist="38100" dir="2700000" algn="tl">
                  <a:srgbClr val="000000">
                    <a:alpha val="43137"/>
                  </a:srgbClr>
                </a:outerShdw>
              </a:effectLst>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kumimoji="0" lang="sr-Latn-RS" sz="28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lang="sr-Latn-RS" sz="2800" dirty="0" smtClean="0">
              <a:effectLst>
                <a:outerShdw blurRad="38100" dist="38100" dir="2700000" algn="tl">
                  <a:srgbClr val="000000">
                    <a:alpha val="43137"/>
                  </a:srgbClr>
                </a:outerShdw>
              </a:effectLst>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kumimoji="0" lang="sr-Latn-RS" sz="28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lang="sr-Latn-RS" sz="2800" dirty="0" smtClean="0">
              <a:effectLst>
                <a:outerShdw blurRad="38100" dist="38100" dir="2700000" algn="tl">
                  <a:srgbClr val="000000">
                    <a:alpha val="43137"/>
                  </a:srgbClr>
                </a:outerShdw>
              </a:effectLst>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kumimoji="0" lang="sr-Latn-RS" sz="28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lang="sr-Latn-RS" sz="2800" dirty="0" smtClean="0">
              <a:effectLst>
                <a:outerShdw blurRad="38100" dist="38100" dir="2700000" algn="tl">
                  <a:srgbClr val="000000">
                    <a:alpha val="43137"/>
                  </a:srgbClr>
                </a:outerShdw>
              </a:effectLst>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kumimoji="0" lang="sr-Latn-RS" sz="28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lang="sr-Latn-RS" sz="2800" dirty="0" smtClean="0">
              <a:effectLst>
                <a:outerShdw blurRad="38100" dist="38100" dir="2700000" algn="tl">
                  <a:srgbClr val="000000">
                    <a:alpha val="43137"/>
                  </a:srgbClr>
                </a:outerShdw>
              </a:effectLst>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kumimoji="0" lang="sr-Latn-RS" sz="28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kumimoji="0" lang="en-US" sz="2800" b="0" i="0" u="none" strike="noStrike" kern="1200" cap="none" spc="0" normalizeH="0" baseline="0" noProof="0" dirty="0">
              <a:ln>
                <a:noFill/>
              </a:ln>
              <a:solidFill>
                <a:schemeClr val="tx1"/>
              </a:solidFill>
              <a:effectLst/>
              <a:uLnTx/>
              <a:uFillTx/>
              <a:latin typeface="+mj-lt"/>
              <a:ea typeface="+mj-ea"/>
              <a:cs typeface="+mj-cs"/>
            </a:endParaRPr>
          </a:p>
        </p:txBody>
      </p:sp>
      <p:pic>
        <p:nvPicPr>
          <p:cNvPr id="6146" name="Picture 2"/>
          <p:cNvPicPr>
            <a:picLocks noChangeAspect="1" noChangeArrowheads="1"/>
          </p:cNvPicPr>
          <p:nvPr/>
        </p:nvPicPr>
        <p:blipFill>
          <a:blip r:embed="rId3" cstate="email"/>
          <a:srcRect/>
          <a:stretch>
            <a:fillRect/>
          </a:stretch>
        </p:blipFill>
        <p:spPr bwMode="auto">
          <a:xfrm>
            <a:off x="4820888" y="2000240"/>
            <a:ext cx="4323112" cy="4857760"/>
          </a:xfrm>
          <a:prstGeom prst="rect">
            <a:avLst/>
          </a:prstGeom>
          <a:noFill/>
          <a:ln w="9525">
            <a:no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p:cNvSpPr txBox="1">
            <a:spLocks/>
          </p:cNvSpPr>
          <p:nvPr/>
        </p:nvSpPr>
        <p:spPr>
          <a:xfrm>
            <a:off x="0" y="0"/>
            <a:ext cx="9144000" cy="6857999"/>
          </a:xfrm>
          <a:prstGeom prst="rect">
            <a:avLst/>
          </a:prstGeom>
        </p:spPr>
        <p:txBody>
          <a:bodyPr vert="horz" lIns="91440" tIns="45720" rIns="91440" bIns="45720" rtlCol="0" anchor="ctr">
            <a:normAutofit/>
          </a:bodyPr>
          <a:lstStyle/>
          <a:p>
            <a:pPr lvl="0" algn="r">
              <a:spcBef>
                <a:spcPct val="0"/>
              </a:spcBef>
              <a:defRPr/>
            </a:pPr>
            <a:r>
              <a:rPr lang="sr-Latn-RS" sz="2800" dirty="0" smtClean="0">
                <a:effectLst>
                  <a:outerShdw blurRad="38100" dist="38100" dir="2700000" algn="tl">
                    <a:srgbClr val="000000">
                      <a:alpha val="43137"/>
                    </a:srgbClr>
                  </a:outerShdw>
                </a:effectLst>
              </a:rPr>
              <a:t>Dnevna soba - dimenzionisanje</a:t>
            </a:r>
          </a:p>
          <a:p>
            <a:pPr marL="0" marR="0" lvl="0" indent="0" algn="r" defTabSz="914400" rtl="0" eaLnBrk="1" fontAlgn="auto" latinLnBrk="0" hangingPunct="1">
              <a:lnSpc>
                <a:spcPct val="100000"/>
              </a:lnSpc>
              <a:spcBef>
                <a:spcPct val="0"/>
              </a:spcBef>
              <a:spcAft>
                <a:spcPts val="0"/>
              </a:spcAft>
              <a:buClrTx/>
              <a:buSzTx/>
              <a:buFontTx/>
              <a:buNone/>
              <a:tabLst/>
              <a:defRPr/>
            </a:pPr>
            <a:r>
              <a:rPr lang="en-US" sz="2800" dirty="0" smtClean="0">
                <a:effectLst>
                  <a:outerShdw blurRad="38100" dist="38100" dir="2700000" algn="tl">
                    <a:srgbClr val="000000">
                      <a:alpha val="43137"/>
                    </a:srgbClr>
                  </a:outerShdw>
                </a:effectLst>
                <a:ea typeface="+mj-ea"/>
                <a:cs typeface="+mj-cs"/>
              </a:rPr>
              <a:t>D</a:t>
            </a:r>
            <a:r>
              <a:rPr lang="sr-Latn-RS" sz="2800" dirty="0" smtClean="0">
                <a:effectLst>
                  <a:outerShdw blurRad="38100" dist="38100" dir="2700000" algn="tl">
                    <a:srgbClr val="000000">
                      <a:alpha val="43137"/>
                    </a:srgbClr>
                  </a:outerShdw>
                </a:effectLst>
                <a:ea typeface="+mj-ea"/>
                <a:cs typeface="+mj-cs"/>
              </a:rPr>
              <a:t>nevna soba bez ručavanja</a:t>
            </a:r>
          </a:p>
          <a:p>
            <a:pPr marL="0" marR="0" lvl="0" indent="0" algn="r" defTabSz="914400" rtl="0" eaLnBrk="1" fontAlgn="auto" latinLnBrk="0" hangingPunct="1">
              <a:lnSpc>
                <a:spcPct val="100000"/>
              </a:lnSpc>
              <a:spcBef>
                <a:spcPct val="0"/>
              </a:spcBef>
              <a:spcAft>
                <a:spcPts val="0"/>
              </a:spcAft>
              <a:buClrTx/>
              <a:buSzTx/>
              <a:buFontTx/>
              <a:buNone/>
              <a:tabLst/>
              <a:defRPr/>
            </a:pPr>
            <a:endParaRPr lang="sr-Latn-RS" sz="2800" dirty="0" smtClean="0">
              <a:effectLst>
                <a:outerShdw blurRad="38100" dist="38100" dir="2700000" algn="tl">
                  <a:srgbClr val="000000">
                    <a:alpha val="43137"/>
                  </a:srgbClr>
                </a:outerShdw>
              </a:effectLst>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lang="sr-Latn-RS" sz="2800" dirty="0" smtClean="0">
              <a:effectLst>
                <a:outerShdw blurRad="38100" dist="38100" dir="2700000" algn="tl">
                  <a:srgbClr val="000000">
                    <a:alpha val="43137"/>
                  </a:srgbClr>
                </a:outerShdw>
              </a:effectLst>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kumimoji="0" lang="sr-Latn-RS" sz="28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lang="sr-Latn-RS" sz="2800" dirty="0" smtClean="0">
              <a:effectLst>
                <a:outerShdw blurRad="38100" dist="38100" dir="2700000" algn="tl">
                  <a:srgbClr val="000000">
                    <a:alpha val="43137"/>
                  </a:srgbClr>
                </a:outerShdw>
              </a:effectLst>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kumimoji="0" lang="sr-Latn-RS" sz="28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lang="sr-Latn-RS" sz="2800" dirty="0" smtClean="0">
              <a:effectLst>
                <a:outerShdw blurRad="38100" dist="38100" dir="2700000" algn="tl">
                  <a:srgbClr val="000000">
                    <a:alpha val="43137"/>
                  </a:srgbClr>
                </a:outerShdw>
              </a:effectLst>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kumimoji="0" lang="sr-Latn-RS" sz="28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lang="sr-Latn-RS" sz="2800" dirty="0" smtClean="0">
              <a:effectLst>
                <a:outerShdw blurRad="38100" dist="38100" dir="2700000" algn="tl">
                  <a:srgbClr val="000000">
                    <a:alpha val="43137"/>
                  </a:srgbClr>
                </a:outerShdw>
              </a:effectLst>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kumimoji="0" lang="sr-Latn-RS" sz="28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lang="sr-Latn-RS" sz="2800" dirty="0" smtClean="0">
              <a:effectLst>
                <a:outerShdw blurRad="38100" dist="38100" dir="2700000" algn="tl">
                  <a:srgbClr val="000000">
                    <a:alpha val="43137"/>
                  </a:srgbClr>
                </a:outerShdw>
              </a:effectLst>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kumimoji="0" lang="sr-Latn-RS" sz="28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lang="sr-Latn-RS" sz="2800" dirty="0" smtClean="0">
              <a:effectLst>
                <a:outerShdw blurRad="38100" dist="38100" dir="2700000" algn="tl">
                  <a:srgbClr val="000000">
                    <a:alpha val="43137"/>
                  </a:srgbClr>
                </a:outerShdw>
              </a:effectLst>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kumimoji="0" lang="sr-Latn-RS" sz="28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kumimoji="0" lang="en-US" sz="2800" b="0" i="0" u="none" strike="noStrike" kern="1200" cap="none" spc="0" normalizeH="0" baseline="0" noProof="0" dirty="0">
              <a:ln>
                <a:noFill/>
              </a:ln>
              <a:solidFill>
                <a:schemeClr val="tx1"/>
              </a:solidFill>
              <a:effectLst/>
              <a:uLnTx/>
              <a:uFillTx/>
              <a:latin typeface="+mj-lt"/>
              <a:ea typeface="+mj-ea"/>
              <a:cs typeface="+mj-cs"/>
            </a:endParaRPr>
          </a:p>
        </p:txBody>
      </p:sp>
      <p:pic>
        <p:nvPicPr>
          <p:cNvPr id="8" name="Picture 3"/>
          <p:cNvPicPr>
            <a:picLocks noChangeAspect="1" noChangeArrowheads="1"/>
          </p:cNvPicPr>
          <p:nvPr/>
        </p:nvPicPr>
        <p:blipFill>
          <a:blip r:embed="rId3" cstate="email"/>
          <a:srcRect/>
          <a:stretch>
            <a:fillRect/>
          </a:stretch>
        </p:blipFill>
        <p:spPr bwMode="auto">
          <a:xfrm>
            <a:off x="4504024" y="1000108"/>
            <a:ext cx="4639976" cy="2500330"/>
          </a:xfrm>
          <a:prstGeom prst="rect">
            <a:avLst/>
          </a:prstGeom>
          <a:noFill/>
          <a:ln w="9525">
            <a:noFill/>
            <a:miter lim="800000"/>
            <a:headEnd/>
            <a:tailEnd/>
          </a:ln>
          <a:effectLst/>
        </p:spPr>
      </p:pic>
      <p:pic>
        <p:nvPicPr>
          <p:cNvPr id="9" name="Picture 2"/>
          <p:cNvPicPr>
            <a:picLocks noChangeAspect="1" noChangeArrowheads="1"/>
          </p:cNvPicPr>
          <p:nvPr/>
        </p:nvPicPr>
        <p:blipFill>
          <a:blip r:embed="rId4" cstate="email"/>
          <a:srcRect/>
          <a:stretch>
            <a:fillRect/>
          </a:stretch>
        </p:blipFill>
        <p:spPr bwMode="auto">
          <a:xfrm>
            <a:off x="2006569" y="3571876"/>
            <a:ext cx="7137431" cy="3286124"/>
          </a:xfrm>
          <a:prstGeom prst="rect">
            <a:avLst/>
          </a:prstGeom>
          <a:noFill/>
          <a:ln w="9525">
            <a:noFill/>
            <a:miter lim="800000"/>
            <a:headEnd/>
            <a:tailEnd/>
          </a:ln>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3" cstate="email"/>
          <a:srcRect/>
          <a:stretch>
            <a:fillRect/>
          </a:stretch>
        </p:blipFill>
        <p:spPr bwMode="auto">
          <a:xfrm>
            <a:off x="0" y="928694"/>
            <a:ext cx="2438400" cy="1798637"/>
          </a:xfrm>
          <a:prstGeom prst="rect">
            <a:avLst/>
          </a:prstGeom>
          <a:noFill/>
          <a:ln w="9525">
            <a:noFill/>
            <a:miter lim="800000"/>
            <a:headEnd/>
            <a:tailEnd/>
          </a:ln>
          <a:effectLst/>
        </p:spPr>
      </p:pic>
      <p:sp>
        <p:nvSpPr>
          <p:cNvPr id="20" name="Title 1"/>
          <p:cNvSpPr txBox="1">
            <a:spLocks/>
          </p:cNvSpPr>
          <p:nvPr/>
        </p:nvSpPr>
        <p:spPr>
          <a:xfrm>
            <a:off x="0" y="0"/>
            <a:ext cx="9144000" cy="6857999"/>
          </a:xfrm>
          <a:prstGeom prst="rect">
            <a:avLst/>
          </a:prstGeom>
        </p:spPr>
        <p:txBody>
          <a:bodyPr vert="horz" lIns="91440" tIns="45720" rIns="91440" bIns="45720" rtlCol="0" anchor="ctr">
            <a:normAutofit/>
          </a:bodyPr>
          <a:lstStyle/>
          <a:p>
            <a:pPr lvl="0" algn="r">
              <a:spcBef>
                <a:spcPct val="0"/>
              </a:spcBef>
              <a:defRPr/>
            </a:pPr>
            <a:r>
              <a:rPr lang="sr-Latn-RS" sz="2800" dirty="0" smtClean="0">
                <a:effectLst>
                  <a:outerShdw blurRad="38100" dist="38100" dir="2700000" algn="tl">
                    <a:srgbClr val="000000">
                      <a:alpha val="43137"/>
                    </a:srgbClr>
                  </a:outerShdw>
                </a:effectLst>
              </a:rPr>
              <a:t>Dnevna soba - dimenzionisanje</a:t>
            </a:r>
          </a:p>
          <a:p>
            <a:pPr marL="0" marR="0" lvl="0" indent="0" algn="r" defTabSz="914400" rtl="0" eaLnBrk="1" fontAlgn="auto" latinLnBrk="0" hangingPunct="1">
              <a:lnSpc>
                <a:spcPct val="100000"/>
              </a:lnSpc>
              <a:spcBef>
                <a:spcPct val="0"/>
              </a:spcBef>
              <a:spcAft>
                <a:spcPts val="0"/>
              </a:spcAft>
              <a:buClrTx/>
              <a:buSzTx/>
              <a:buFontTx/>
              <a:buNone/>
              <a:tabLst/>
              <a:defRPr/>
            </a:pPr>
            <a:r>
              <a:rPr lang="en-US" sz="2800" dirty="0" smtClean="0">
                <a:effectLst>
                  <a:outerShdw blurRad="38100" dist="38100" dir="2700000" algn="tl">
                    <a:srgbClr val="000000">
                      <a:alpha val="43137"/>
                    </a:srgbClr>
                  </a:outerShdw>
                </a:effectLst>
                <a:latin typeface="+mj-lt"/>
                <a:ea typeface="+mj-ea"/>
                <a:cs typeface="+mj-cs"/>
              </a:rPr>
              <a:t>D</a:t>
            </a:r>
            <a:r>
              <a:rPr lang="sr-Latn-RS" sz="2800" dirty="0" smtClean="0">
                <a:effectLst>
                  <a:outerShdw blurRad="38100" dist="38100" dir="2700000" algn="tl">
                    <a:srgbClr val="000000">
                      <a:alpha val="43137"/>
                    </a:srgbClr>
                  </a:outerShdw>
                </a:effectLst>
                <a:latin typeface="+mj-lt"/>
                <a:ea typeface="+mj-ea"/>
                <a:cs typeface="+mj-cs"/>
              </a:rPr>
              <a:t>nevna soba sa ručavanjem</a:t>
            </a:r>
          </a:p>
          <a:p>
            <a:pPr marL="0" marR="0" lvl="0" indent="0" algn="r" defTabSz="914400" rtl="0" eaLnBrk="1" fontAlgn="auto" latinLnBrk="0" hangingPunct="1">
              <a:lnSpc>
                <a:spcPct val="100000"/>
              </a:lnSpc>
              <a:spcBef>
                <a:spcPct val="0"/>
              </a:spcBef>
              <a:spcAft>
                <a:spcPts val="0"/>
              </a:spcAft>
              <a:buClrTx/>
              <a:buSzTx/>
              <a:buFontTx/>
              <a:buNone/>
              <a:tabLst/>
              <a:defRPr/>
            </a:pPr>
            <a:endParaRPr lang="sr-Latn-RS" sz="2800" dirty="0" smtClean="0">
              <a:effectLst>
                <a:outerShdw blurRad="38100" dist="38100" dir="2700000" algn="tl">
                  <a:srgbClr val="000000">
                    <a:alpha val="43137"/>
                  </a:srgbClr>
                </a:outerShdw>
              </a:effectLst>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lang="sr-Latn-RS" sz="2800" dirty="0" smtClean="0">
              <a:effectLst>
                <a:outerShdw blurRad="38100" dist="38100" dir="2700000" algn="tl">
                  <a:srgbClr val="000000">
                    <a:alpha val="43137"/>
                  </a:srgbClr>
                </a:outerShdw>
              </a:effectLst>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kumimoji="0" lang="sr-Latn-RS" sz="28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lang="sr-Latn-RS" sz="2800" dirty="0" smtClean="0">
              <a:effectLst>
                <a:outerShdw blurRad="38100" dist="38100" dir="2700000" algn="tl">
                  <a:srgbClr val="000000">
                    <a:alpha val="43137"/>
                  </a:srgbClr>
                </a:outerShdw>
              </a:effectLst>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kumimoji="0" lang="sr-Latn-RS" sz="28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lang="sr-Latn-RS" sz="2800" dirty="0" smtClean="0">
              <a:effectLst>
                <a:outerShdw blurRad="38100" dist="38100" dir="2700000" algn="tl">
                  <a:srgbClr val="000000">
                    <a:alpha val="43137"/>
                  </a:srgbClr>
                </a:outerShdw>
              </a:effectLst>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kumimoji="0" lang="sr-Latn-RS" sz="28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lang="sr-Latn-RS" sz="2800" dirty="0" smtClean="0">
              <a:effectLst>
                <a:outerShdw blurRad="38100" dist="38100" dir="2700000" algn="tl">
                  <a:srgbClr val="000000">
                    <a:alpha val="43137"/>
                  </a:srgbClr>
                </a:outerShdw>
              </a:effectLst>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kumimoji="0" lang="sr-Latn-RS" sz="28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lang="sr-Latn-RS" sz="2800" dirty="0" smtClean="0">
              <a:effectLst>
                <a:outerShdw blurRad="38100" dist="38100" dir="2700000" algn="tl">
                  <a:srgbClr val="000000">
                    <a:alpha val="43137"/>
                  </a:srgbClr>
                </a:outerShdw>
              </a:effectLst>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kumimoji="0" lang="sr-Latn-RS" sz="28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lang="sr-Latn-RS" sz="2800" dirty="0" smtClean="0">
              <a:effectLst>
                <a:outerShdw blurRad="38100" dist="38100" dir="2700000" algn="tl">
                  <a:srgbClr val="000000">
                    <a:alpha val="43137"/>
                  </a:srgbClr>
                </a:outerShdw>
              </a:effectLst>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kumimoji="0" lang="sr-Latn-RS" sz="28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kumimoji="0" lang="en-US" sz="2800" b="0" i="0" u="none" strike="noStrike" kern="1200" cap="none" spc="0" normalizeH="0" baseline="0" noProof="0" dirty="0">
              <a:ln>
                <a:noFill/>
              </a:ln>
              <a:solidFill>
                <a:schemeClr val="tx1"/>
              </a:solidFill>
              <a:effectLst/>
              <a:uLnTx/>
              <a:uFillTx/>
              <a:latin typeface="+mj-lt"/>
              <a:ea typeface="+mj-ea"/>
              <a:cs typeface="+mj-cs"/>
            </a:endParaRPr>
          </a:p>
        </p:txBody>
      </p:sp>
      <p:pic>
        <p:nvPicPr>
          <p:cNvPr id="7170" name="Picture 2"/>
          <p:cNvPicPr>
            <a:picLocks noChangeAspect="1" noChangeArrowheads="1"/>
          </p:cNvPicPr>
          <p:nvPr/>
        </p:nvPicPr>
        <p:blipFill>
          <a:blip r:embed="rId4" cstate="email">
            <a:lum bright="3000"/>
          </a:blip>
          <a:srcRect/>
          <a:stretch>
            <a:fillRect/>
          </a:stretch>
        </p:blipFill>
        <p:spPr bwMode="auto">
          <a:xfrm>
            <a:off x="6075628" y="1000108"/>
            <a:ext cx="3068372" cy="3145091"/>
          </a:xfrm>
          <a:prstGeom prst="rect">
            <a:avLst/>
          </a:prstGeom>
          <a:noFill/>
          <a:ln w="9525">
            <a:noFill/>
            <a:miter lim="800000"/>
            <a:headEnd/>
            <a:tailEnd/>
          </a:ln>
          <a:effectLst/>
        </p:spPr>
      </p:pic>
      <p:pic>
        <p:nvPicPr>
          <p:cNvPr id="5" name="Picture 2"/>
          <p:cNvPicPr>
            <a:picLocks noChangeAspect="1" noChangeArrowheads="1"/>
          </p:cNvPicPr>
          <p:nvPr/>
        </p:nvPicPr>
        <p:blipFill>
          <a:blip r:embed="rId5" cstate="email"/>
          <a:srcRect/>
          <a:stretch>
            <a:fillRect/>
          </a:stretch>
        </p:blipFill>
        <p:spPr bwMode="auto">
          <a:xfrm>
            <a:off x="6393701" y="4357694"/>
            <a:ext cx="2750300" cy="2500306"/>
          </a:xfrm>
          <a:prstGeom prst="rect">
            <a:avLst/>
          </a:prstGeom>
          <a:noFill/>
          <a:ln w="9525">
            <a:noFill/>
            <a:miter lim="800000"/>
            <a:headEnd/>
            <a:tailEnd/>
          </a:ln>
          <a:effectLst/>
        </p:spPr>
      </p:pic>
      <p:pic>
        <p:nvPicPr>
          <p:cNvPr id="6" name="Picture 2"/>
          <p:cNvPicPr>
            <a:picLocks noChangeAspect="1" noChangeArrowheads="1"/>
          </p:cNvPicPr>
          <p:nvPr/>
        </p:nvPicPr>
        <p:blipFill>
          <a:blip r:embed="rId6" cstate="email">
            <a:lum bright="5000"/>
          </a:blip>
          <a:srcRect/>
          <a:stretch>
            <a:fillRect/>
          </a:stretch>
        </p:blipFill>
        <p:spPr bwMode="auto">
          <a:xfrm>
            <a:off x="0" y="4071942"/>
            <a:ext cx="6529554" cy="2786059"/>
          </a:xfrm>
          <a:prstGeom prst="rect">
            <a:avLst/>
          </a:prstGeom>
          <a:noFill/>
          <a:ln w="9525">
            <a:noFill/>
            <a:miter lim="800000"/>
            <a:headEnd/>
            <a:tailEnd/>
          </a:ln>
          <a:effectLst/>
        </p:spPr>
      </p:pic>
      <p:pic>
        <p:nvPicPr>
          <p:cNvPr id="3075" name="Picture 3"/>
          <p:cNvPicPr>
            <a:picLocks noChangeAspect="1" noChangeArrowheads="1"/>
          </p:cNvPicPr>
          <p:nvPr/>
        </p:nvPicPr>
        <p:blipFill>
          <a:blip r:embed="rId7" cstate="email"/>
          <a:srcRect/>
          <a:stretch>
            <a:fillRect/>
          </a:stretch>
        </p:blipFill>
        <p:spPr bwMode="auto">
          <a:xfrm>
            <a:off x="1214414" y="2500306"/>
            <a:ext cx="4664075" cy="1603375"/>
          </a:xfrm>
          <a:prstGeom prst="rect">
            <a:avLst/>
          </a:prstGeom>
          <a:noFill/>
          <a:ln w="9525">
            <a:noFill/>
            <a:miter lim="800000"/>
            <a:headEnd/>
            <a:tailEnd/>
          </a:ln>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p:cNvSpPr txBox="1">
            <a:spLocks/>
          </p:cNvSpPr>
          <p:nvPr/>
        </p:nvSpPr>
        <p:spPr>
          <a:xfrm>
            <a:off x="0" y="0"/>
            <a:ext cx="9144000" cy="6857999"/>
          </a:xfrm>
          <a:prstGeom prst="rect">
            <a:avLst/>
          </a:prstGeom>
        </p:spPr>
        <p:txBody>
          <a:bodyPr vert="horz" lIns="91440" tIns="45720" rIns="91440" bIns="45720" rtlCol="0" anchor="ct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lang="sr-Latn-RS" sz="2800" dirty="0" smtClean="0">
                <a:effectLst>
                  <a:outerShdw blurRad="38100" dist="38100" dir="2700000" algn="tl">
                    <a:srgbClr val="000000">
                      <a:alpha val="43137"/>
                    </a:srgbClr>
                  </a:outerShdw>
                </a:effectLst>
                <a:latin typeface="+mj-lt"/>
                <a:ea typeface="+mj-ea"/>
                <a:cs typeface="+mj-cs"/>
              </a:rPr>
              <a:t>Dnevna soba - dimenzionisanje</a:t>
            </a:r>
          </a:p>
          <a:p>
            <a:pPr marL="0" marR="0" lvl="0" indent="0" algn="r" defTabSz="914400" rtl="0" eaLnBrk="1" fontAlgn="auto" latinLnBrk="0" hangingPunct="1">
              <a:lnSpc>
                <a:spcPct val="100000"/>
              </a:lnSpc>
              <a:spcBef>
                <a:spcPct val="0"/>
              </a:spcBef>
              <a:spcAft>
                <a:spcPts val="0"/>
              </a:spcAft>
              <a:buClrTx/>
              <a:buSzTx/>
              <a:buFontTx/>
              <a:buNone/>
              <a:tabLst/>
              <a:defRPr/>
            </a:pPr>
            <a:endParaRPr lang="sr-Latn-RS" sz="2800" dirty="0" smtClean="0">
              <a:effectLst>
                <a:outerShdw blurRad="38100" dist="38100" dir="2700000" algn="tl">
                  <a:srgbClr val="000000">
                    <a:alpha val="43137"/>
                  </a:srgbClr>
                </a:outerShdw>
              </a:effectLst>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lang="sr-Latn-RS" sz="2800" dirty="0" smtClean="0">
              <a:effectLst>
                <a:outerShdw blurRad="38100" dist="38100" dir="2700000" algn="tl">
                  <a:srgbClr val="000000">
                    <a:alpha val="43137"/>
                  </a:srgbClr>
                </a:outerShdw>
              </a:effectLst>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lang="sr-Latn-RS" sz="2800" dirty="0" smtClean="0">
              <a:effectLst>
                <a:outerShdw blurRad="38100" dist="38100" dir="2700000" algn="tl">
                  <a:srgbClr val="000000">
                    <a:alpha val="43137"/>
                  </a:srgbClr>
                </a:outerShdw>
              </a:effectLst>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kumimoji="0" lang="sr-Latn-RS" sz="28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lang="sr-Latn-RS" sz="2800" dirty="0" smtClean="0">
              <a:effectLst>
                <a:outerShdw blurRad="38100" dist="38100" dir="2700000" algn="tl">
                  <a:srgbClr val="000000">
                    <a:alpha val="43137"/>
                  </a:srgbClr>
                </a:outerShdw>
              </a:effectLst>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kumimoji="0" lang="sr-Latn-RS" sz="28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lang="sr-Latn-RS" sz="2800" dirty="0" smtClean="0">
              <a:effectLst>
                <a:outerShdw blurRad="38100" dist="38100" dir="2700000" algn="tl">
                  <a:srgbClr val="000000">
                    <a:alpha val="43137"/>
                  </a:srgbClr>
                </a:outerShdw>
              </a:effectLst>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kumimoji="0" lang="sr-Latn-RS" sz="28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lang="sr-Latn-RS" sz="2800" dirty="0" smtClean="0">
              <a:effectLst>
                <a:outerShdw blurRad="38100" dist="38100" dir="2700000" algn="tl">
                  <a:srgbClr val="000000">
                    <a:alpha val="43137"/>
                  </a:srgbClr>
                </a:outerShdw>
              </a:effectLst>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kumimoji="0" lang="sr-Latn-RS" sz="28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lang="sr-Latn-RS" sz="2800" dirty="0" smtClean="0">
              <a:effectLst>
                <a:outerShdw blurRad="38100" dist="38100" dir="2700000" algn="tl">
                  <a:srgbClr val="000000">
                    <a:alpha val="43137"/>
                  </a:srgbClr>
                </a:outerShdw>
              </a:effectLst>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kumimoji="0" lang="sr-Latn-RS" sz="28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lang="sr-Latn-RS" sz="2800" dirty="0" smtClean="0">
              <a:effectLst>
                <a:outerShdw blurRad="38100" dist="38100" dir="2700000" algn="tl">
                  <a:srgbClr val="000000">
                    <a:alpha val="43137"/>
                  </a:srgbClr>
                </a:outerShdw>
              </a:effectLst>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kumimoji="0" lang="sr-Latn-RS" sz="28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kumimoji="0" lang="en-US" sz="2800" b="0" i="0" u="none" strike="noStrike" kern="1200" cap="none" spc="0" normalizeH="0" baseline="0" noProof="0" dirty="0">
              <a:ln>
                <a:noFill/>
              </a:ln>
              <a:solidFill>
                <a:schemeClr val="tx1"/>
              </a:solidFill>
              <a:effectLst/>
              <a:uLnTx/>
              <a:uFillTx/>
              <a:latin typeface="+mj-lt"/>
              <a:ea typeface="+mj-ea"/>
              <a:cs typeface="+mj-cs"/>
            </a:endParaRPr>
          </a:p>
        </p:txBody>
      </p:sp>
      <p:graphicFrame>
        <p:nvGraphicFramePr>
          <p:cNvPr id="4" name="Table 3"/>
          <p:cNvGraphicFramePr>
            <a:graphicFrameLocks noGrp="1"/>
          </p:cNvGraphicFramePr>
          <p:nvPr/>
        </p:nvGraphicFramePr>
        <p:xfrm>
          <a:off x="0" y="944880"/>
          <a:ext cx="9144032" cy="5913120"/>
        </p:xfrm>
        <a:graphic>
          <a:graphicData uri="http://schemas.openxmlformats.org/drawingml/2006/table">
            <a:tbl>
              <a:tblPr firstRow="1" bandRow="1">
                <a:tableStyleId>{073A0DAA-6AF3-43AB-8588-CEC1D06C72B9}</a:tableStyleId>
              </a:tblPr>
              <a:tblGrid>
                <a:gridCol w="3048000"/>
                <a:gridCol w="3048000"/>
                <a:gridCol w="3048032"/>
              </a:tblGrid>
              <a:tr h="1371600">
                <a:tc>
                  <a:txBody>
                    <a:bodyPr/>
                    <a:lstStyle/>
                    <a:p>
                      <a:endParaRPr lang="en-US" sz="2800" b="0" dirty="0"/>
                    </a:p>
                  </a:txBody>
                  <a:tcPr anchor="ctr">
                    <a:solidFill>
                      <a:schemeClr val="bg1">
                        <a:lumMod val="95000"/>
                      </a:schemeClr>
                    </a:solidFill>
                  </a:tcPr>
                </a:tc>
                <a:tc>
                  <a:txBody>
                    <a:bodyPr/>
                    <a:lstStyle/>
                    <a:p>
                      <a:pPr algn="ctr"/>
                      <a:r>
                        <a:rPr kumimoji="0" lang="sr-Latn-RS" sz="2800" b="0" u="none" strike="noStrike" kern="1200" cap="none" spc="0" normalizeH="0" baseline="0" noProof="0" dirty="0" smtClean="0">
                          <a:ln>
                            <a:noFill/>
                          </a:ln>
                          <a:solidFill>
                            <a:schemeClr val="tx1"/>
                          </a:solidFill>
                          <a:uLnTx/>
                          <a:uFillTx/>
                        </a:rPr>
                        <a:t>Površina</a:t>
                      </a:r>
                      <a:r>
                        <a:rPr lang="sr-Latn-RS" sz="2800" b="0" kern="1200" dirty="0" smtClean="0">
                          <a:solidFill>
                            <a:schemeClr val="tx1"/>
                          </a:solidFill>
                        </a:rPr>
                        <a:t> </a:t>
                      </a:r>
                      <a:endParaRPr lang="en-US" sz="2800" b="0" dirty="0">
                        <a:solidFill>
                          <a:schemeClr val="tx1"/>
                        </a:solidFill>
                      </a:endParaRP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r-Latn-RS" sz="2800" b="0" kern="1200" dirty="0" smtClean="0">
                          <a:solidFill>
                            <a:schemeClr val="tx1"/>
                          </a:solidFill>
                        </a:rPr>
                        <a:t>Širina</a:t>
                      </a:r>
                    </a:p>
                  </a:txBody>
                  <a:tcPr anchor="ctr">
                    <a:solidFill>
                      <a:schemeClr val="bg1">
                        <a:lumMod val="95000"/>
                      </a:schemeClr>
                    </a:solidFill>
                  </a:tcPr>
                </a:tc>
              </a:tr>
              <a:tr h="1371600">
                <a:tc>
                  <a:txBody>
                    <a:bodyPr/>
                    <a:lstStyle/>
                    <a:p>
                      <a:r>
                        <a:rPr lang="sr-Latn-RS" sz="2800" dirty="0" smtClean="0"/>
                        <a:t>dnevna soba bez ručavanja</a:t>
                      </a:r>
                      <a:endParaRPr lang="en-US" sz="2800" dirty="0"/>
                    </a:p>
                  </a:txBody>
                  <a:tcPr anchor="ctr"/>
                </a:tc>
                <a:tc>
                  <a:txBody>
                    <a:bodyPr/>
                    <a:lstStyle/>
                    <a:p>
                      <a:pPr algn="ctr"/>
                      <a:r>
                        <a:rPr lang="sr-Latn-RS" sz="2800" b="1" dirty="0" smtClean="0"/>
                        <a:t>18-22m²</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sr-Latn-RS" sz="2800" b="0" dirty="0" smtClean="0">
                          <a:solidFill>
                            <a:schemeClr val="tx1"/>
                          </a:solidFill>
                        </a:rPr>
                        <a:t>360cm</a:t>
                      </a:r>
                    </a:p>
                  </a:txBody>
                  <a:tcPr anchor="ctr"/>
                </a:tc>
              </a:tr>
              <a:tr h="1371600">
                <a:tc>
                  <a:txBody>
                    <a:bodyPr/>
                    <a:lstStyle/>
                    <a:p>
                      <a:r>
                        <a:rPr lang="sr-Latn-RS" sz="2800" dirty="0" smtClean="0"/>
                        <a:t>pravilnik</a:t>
                      </a:r>
                      <a:endParaRPr lang="en-US" sz="28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sr-Latn-RS" sz="2800" dirty="0" smtClean="0">
                          <a:solidFill>
                            <a:srgbClr val="FF0000"/>
                          </a:solidFill>
                        </a:rPr>
                        <a:t>16m²</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sr-Latn-RS" sz="2800" b="0" dirty="0" smtClean="0">
                          <a:solidFill>
                            <a:srgbClr val="FF0000"/>
                          </a:solidFill>
                        </a:rPr>
                        <a:t>G, 1 i 1.5-320cm</a:t>
                      </a:r>
                    </a:p>
                    <a:p>
                      <a:pPr marL="0" marR="0" indent="0" algn="ctr" defTabSz="914400" rtl="0" eaLnBrk="1" fontAlgn="auto" latinLnBrk="0" hangingPunct="1">
                        <a:lnSpc>
                          <a:spcPct val="100000"/>
                        </a:lnSpc>
                        <a:spcBef>
                          <a:spcPts val="0"/>
                        </a:spcBef>
                        <a:spcAft>
                          <a:spcPts val="0"/>
                        </a:spcAft>
                        <a:buClrTx/>
                        <a:buSzTx/>
                        <a:buFontTx/>
                        <a:buNone/>
                        <a:tabLst/>
                        <a:defRPr/>
                      </a:pPr>
                      <a:r>
                        <a:rPr lang="sr-Latn-RS" sz="2800" b="0" dirty="0" smtClean="0">
                          <a:solidFill>
                            <a:srgbClr val="FF0000"/>
                          </a:solidFill>
                        </a:rPr>
                        <a:t>2</a:t>
                      </a:r>
                      <a:r>
                        <a:rPr lang="sr-Latn-RS" sz="2800" b="0" baseline="0" dirty="0" smtClean="0">
                          <a:solidFill>
                            <a:srgbClr val="FF0000"/>
                          </a:solidFill>
                        </a:rPr>
                        <a:t> i 2.5-340cm</a:t>
                      </a:r>
                    </a:p>
                    <a:p>
                      <a:pPr marL="0" marR="0" indent="0" algn="ctr" defTabSz="914400" rtl="0" eaLnBrk="1" fontAlgn="auto" latinLnBrk="0" hangingPunct="1">
                        <a:lnSpc>
                          <a:spcPct val="100000"/>
                        </a:lnSpc>
                        <a:spcBef>
                          <a:spcPts val="0"/>
                        </a:spcBef>
                        <a:spcAft>
                          <a:spcPts val="0"/>
                        </a:spcAft>
                        <a:buClrTx/>
                        <a:buSzTx/>
                        <a:buFontTx/>
                        <a:buNone/>
                        <a:tabLst/>
                        <a:defRPr/>
                      </a:pPr>
                      <a:r>
                        <a:rPr lang="sr-Latn-RS" sz="2800" b="0" baseline="0" dirty="0" smtClean="0">
                          <a:solidFill>
                            <a:srgbClr val="FF0000"/>
                          </a:solidFill>
                        </a:rPr>
                        <a:t>3 i 3.5-360cm</a:t>
                      </a:r>
                    </a:p>
                    <a:p>
                      <a:pPr marL="0" marR="0" indent="0" algn="ctr" defTabSz="914400" rtl="0" eaLnBrk="1" fontAlgn="auto" latinLnBrk="0" hangingPunct="1">
                        <a:lnSpc>
                          <a:spcPct val="100000"/>
                        </a:lnSpc>
                        <a:spcBef>
                          <a:spcPts val="0"/>
                        </a:spcBef>
                        <a:spcAft>
                          <a:spcPts val="0"/>
                        </a:spcAft>
                        <a:buClrTx/>
                        <a:buSzTx/>
                        <a:buFontTx/>
                        <a:buNone/>
                        <a:tabLst/>
                        <a:defRPr/>
                      </a:pPr>
                      <a:r>
                        <a:rPr lang="sr-Latn-RS" sz="2800" b="0" baseline="0" dirty="0" smtClean="0">
                          <a:solidFill>
                            <a:srgbClr val="FF0000"/>
                          </a:solidFill>
                        </a:rPr>
                        <a:t>4 i 4.5-</a:t>
                      </a:r>
                      <a:r>
                        <a:rPr lang="sr-Latn-RS" sz="2800" b="0" dirty="0" smtClean="0">
                          <a:solidFill>
                            <a:srgbClr val="FF0000"/>
                          </a:solidFill>
                        </a:rPr>
                        <a:t>380cm</a:t>
                      </a:r>
                      <a:endParaRPr lang="en-US" sz="2800" b="0" dirty="0" smtClean="0">
                        <a:solidFill>
                          <a:srgbClr val="FF0000"/>
                        </a:solidFill>
                      </a:endParaRPr>
                    </a:p>
                  </a:txBody>
                  <a:tcPr anchor="ctr"/>
                </a:tc>
              </a:tr>
              <a:tr h="1371600">
                <a:tc>
                  <a:txBody>
                    <a:bodyPr/>
                    <a:lstStyle/>
                    <a:p>
                      <a:r>
                        <a:rPr lang="sr-Latn-RS" sz="2800" dirty="0" smtClean="0"/>
                        <a:t>dnevna soba sa ručavanjem</a:t>
                      </a:r>
                      <a:endParaRPr lang="en-US" sz="2800" dirty="0"/>
                    </a:p>
                  </a:txBody>
                  <a:tcPr anchor="ctr"/>
                </a:tc>
                <a:tc>
                  <a:txBody>
                    <a:bodyPr/>
                    <a:lstStyle/>
                    <a:p>
                      <a:pPr algn="ctr"/>
                      <a:r>
                        <a:rPr lang="sr-Latn-RS" sz="2800" dirty="0" smtClean="0"/>
                        <a:t>+2m²</a:t>
                      </a:r>
                      <a:endParaRPr lang="en-US" sz="2800" dirty="0"/>
                    </a:p>
                  </a:txBody>
                  <a:tcPr anchor="ctr"/>
                </a:tc>
                <a:tc>
                  <a:txBody>
                    <a:bodyPr/>
                    <a:lstStyle/>
                    <a:p>
                      <a:pPr algn="ctr"/>
                      <a:r>
                        <a:rPr lang="en-US" sz="2800" b="0" dirty="0" err="1" smtClean="0">
                          <a:solidFill>
                            <a:schemeClr val="tx1"/>
                          </a:solidFill>
                        </a:rPr>
                        <a:t>nepravilni</a:t>
                      </a:r>
                      <a:r>
                        <a:rPr lang="sr-Latn-RS" sz="2800" b="0" baseline="0" dirty="0" smtClean="0">
                          <a:solidFill>
                            <a:schemeClr val="tx1"/>
                          </a:solidFill>
                        </a:rPr>
                        <a:t> oblik</a:t>
                      </a:r>
                      <a:endParaRPr lang="en-US" sz="2800" b="0" dirty="0">
                        <a:solidFill>
                          <a:schemeClr val="tx1"/>
                        </a:solidFill>
                      </a:endParaRPr>
                    </a:p>
                  </a:txBody>
                  <a:tcPr anchor="ctr"/>
                </a:tc>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p:cNvSpPr txBox="1">
            <a:spLocks/>
          </p:cNvSpPr>
          <p:nvPr/>
        </p:nvSpPr>
        <p:spPr>
          <a:xfrm>
            <a:off x="0" y="0"/>
            <a:ext cx="9144000" cy="6857999"/>
          </a:xfrm>
          <a:prstGeom prst="rect">
            <a:avLst/>
          </a:prstGeom>
        </p:spPr>
        <p:txBody>
          <a:bodyPr vert="horz" lIns="91440" tIns="45720" rIns="91440" bIns="45720" rtlCol="0" anchor="ct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lang="sr-Latn-RS" sz="2800" dirty="0" smtClean="0">
                <a:effectLst>
                  <a:outerShdw blurRad="38100" dist="38100" dir="2700000" algn="tl">
                    <a:srgbClr val="000000">
                      <a:alpha val="43137"/>
                    </a:srgbClr>
                  </a:outerShdw>
                </a:effectLst>
                <a:latin typeface="+mj-lt"/>
                <a:ea typeface="+mj-ea"/>
                <a:cs typeface="+mj-cs"/>
              </a:rPr>
              <a:t>Sobe za spavanje</a:t>
            </a:r>
            <a:endParaRPr kumimoji="0" lang="en-US" sz="28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p:cNvSpPr txBox="1">
            <a:spLocks/>
          </p:cNvSpPr>
          <p:nvPr/>
        </p:nvSpPr>
        <p:spPr>
          <a:xfrm>
            <a:off x="0" y="0"/>
            <a:ext cx="9144000" cy="6857999"/>
          </a:xfrm>
          <a:prstGeom prst="rect">
            <a:avLst/>
          </a:prstGeom>
        </p:spPr>
        <p:txBody>
          <a:bodyPr vert="horz" lIns="91440" tIns="45720" rIns="91440" bIns="45720" rtlCol="0" anchor="ct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lang="sr-Latn-RS" sz="2800" dirty="0" smtClean="0">
                <a:effectLst>
                  <a:outerShdw blurRad="38100" dist="38100" dir="2700000" algn="tl">
                    <a:srgbClr val="000000">
                      <a:alpha val="43137"/>
                    </a:srgbClr>
                  </a:outerShdw>
                </a:effectLst>
                <a:latin typeface="+mj-lt"/>
                <a:ea typeface="+mj-ea"/>
                <a:cs typeface="+mj-cs"/>
              </a:rPr>
              <a:t>Dnevna soba - položaj u stanu</a:t>
            </a:r>
          </a:p>
          <a:p>
            <a:pPr lvl="0" algn="r">
              <a:spcBef>
                <a:spcPct val="0"/>
              </a:spcBef>
              <a:defRPr/>
            </a:pPr>
            <a:r>
              <a:rPr lang="en-US" sz="2800" dirty="0" smtClean="0">
                <a:effectLst>
                  <a:outerShdw blurRad="38100" dist="38100" dir="2700000" algn="tl">
                    <a:srgbClr val="000000">
                      <a:alpha val="43137"/>
                    </a:srgbClr>
                  </a:outerShdw>
                </a:effectLst>
              </a:rPr>
              <a:t>P</a:t>
            </a:r>
            <a:r>
              <a:rPr lang="sr-Latn-RS" sz="2800" dirty="0" smtClean="0">
                <a:effectLst>
                  <a:outerShdw blurRad="38100" dist="38100" dir="2700000" algn="tl">
                    <a:srgbClr val="000000">
                      <a:alpha val="43137"/>
                    </a:srgbClr>
                  </a:outerShdw>
                </a:effectLst>
              </a:rPr>
              <a:t>oložaj u odnosu na ulaz</a:t>
            </a:r>
            <a:endParaRPr lang="sr-Latn-RS" sz="2800" dirty="0" smtClean="0">
              <a:effectLst>
                <a:outerShdw blurRad="38100" dist="38100" dir="2700000" algn="tl">
                  <a:srgbClr val="000000">
                    <a:alpha val="43137"/>
                  </a:srgbClr>
                </a:outerShdw>
              </a:effectLst>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lang="sr-Latn-RS" sz="2800" dirty="0" smtClean="0">
              <a:effectLst>
                <a:outerShdw blurRad="38100" dist="38100" dir="2700000" algn="tl">
                  <a:srgbClr val="000000">
                    <a:alpha val="43137"/>
                  </a:srgbClr>
                </a:outerShdw>
              </a:effectLst>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lang="sr-Latn-RS" sz="2800" dirty="0" smtClean="0">
              <a:effectLst>
                <a:outerShdw blurRad="38100" dist="38100" dir="2700000" algn="tl">
                  <a:srgbClr val="000000">
                    <a:alpha val="43137"/>
                  </a:srgbClr>
                </a:outerShdw>
              </a:effectLst>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kumimoji="0" lang="sr-Latn-RS" sz="28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lang="sr-Latn-RS" sz="2800" dirty="0" smtClean="0">
              <a:effectLst>
                <a:outerShdw blurRad="38100" dist="38100" dir="2700000" algn="tl">
                  <a:srgbClr val="000000">
                    <a:alpha val="43137"/>
                  </a:srgbClr>
                </a:outerShdw>
              </a:effectLst>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kumimoji="0" lang="sr-Latn-RS" sz="28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lang="sr-Latn-RS" sz="2800" dirty="0" smtClean="0">
              <a:effectLst>
                <a:outerShdw blurRad="38100" dist="38100" dir="2700000" algn="tl">
                  <a:srgbClr val="000000">
                    <a:alpha val="43137"/>
                  </a:srgbClr>
                </a:outerShdw>
              </a:effectLst>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kumimoji="0" lang="sr-Latn-RS" sz="28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lang="sr-Latn-RS" sz="2800" dirty="0" smtClean="0">
              <a:effectLst>
                <a:outerShdw blurRad="38100" dist="38100" dir="2700000" algn="tl">
                  <a:srgbClr val="000000">
                    <a:alpha val="43137"/>
                  </a:srgbClr>
                </a:outerShdw>
              </a:effectLst>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kumimoji="0" lang="sr-Latn-RS" sz="28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lang="sr-Latn-RS" sz="2800" dirty="0" smtClean="0">
              <a:effectLst>
                <a:outerShdw blurRad="38100" dist="38100" dir="2700000" algn="tl">
                  <a:srgbClr val="000000">
                    <a:alpha val="43137"/>
                  </a:srgbClr>
                </a:outerShdw>
              </a:effectLst>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kumimoji="0" lang="sr-Latn-RS" sz="28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lang="sr-Latn-RS" sz="2800" dirty="0" smtClean="0">
              <a:effectLst>
                <a:outerShdw blurRad="38100" dist="38100" dir="2700000" algn="tl">
                  <a:srgbClr val="000000">
                    <a:alpha val="43137"/>
                  </a:srgbClr>
                </a:outerShdw>
              </a:effectLst>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kumimoji="0" lang="sr-Latn-RS" sz="28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kumimoji="0" lang="en-US" sz="2800" b="0" i="0" u="none" strike="noStrike" kern="1200" cap="none" spc="0" normalizeH="0" baseline="0" noProof="0" dirty="0">
              <a:ln>
                <a:noFill/>
              </a:ln>
              <a:solidFill>
                <a:schemeClr val="tx1"/>
              </a:solidFill>
              <a:effectLst/>
              <a:uLnTx/>
              <a:uFillTx/>
              <a:latin typeface="+mj-lt"/>
              <a:ea typeface="+mj-ea"/>
              <a:cs typeface="+mj-cs"/>
            </a:endParaRPr>
          </a:p>
        </p:txBody>
      </p:sp>
      <p:pic>
        <p:nvPicPr>
          <p:cNvPr id="2" name="Picture 2"/>
          <p:cNvPicPr>
            <a:picLocks noChangeAspect="1" noChangeArrowheads="1"/>
          </p:cNvPicPr>
          <p:nvPr/>
        </p:nvPicPr>
        <p:blipFill>
          <a:blip r:embed="rId3" cstate="email"/>
          <a:srcRect/>
          <a:stretch>
            <a:fillRect/>
          </a:stretch>
        </p:blipFill>
        <p:spPr bwMode="auto">
          <a:xfrm>
            <a:off x="4214810" y="2589631"/>
            <a:ext cx="4929190" cy="4268370"/>
          </a:xfrm>
          <a:prstGeom prst="rect">
            <a:avLst/>
          </a:prstGeom>
          <a:noFill/>
          <a:ln w="9525">
            <a:noFill/>
            <a:miter lim="800000"/>
            <a:headEnd/>
            <a:tailEnd/>
          </a:ln>
          <a:effectLst/>
        </p:spPr>
      </p:pic>
      <p:cxnSp>
        <p:nvCxnSpPr>
          <p:cNvPr id="4" name="Straight Connector 3"/>
          <p:cNvCxnSpPr/>
          <p:nvPr/>
        </p:nvCxnSpPr>
        <p:spPr>
          <a:xfrm flipV="1">
            <a:off x="7358082" y="5643578"/>
            <a:ext cx="1785918" cy="107157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7358082" y="5572140"/>
            <a:ext cx="1785918" cy="107157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p:cNvSpPr txBox="1">
            <a:spLocks/>
          </p:cNvSpPr>
          <p:nvPr/>
        </p:nvSpPr>
        <p:spPr>
          <a:xfrm>
            <a:off x="0" y="0"/>
            <a:ext cx="9144000" cy="6857999"/>
          </a:xfrm>
          <a:prstGeom prst="rect">
            <a:avLst/>
          </a:prstGeom>
        </p:spPr>
        <p:txBody>
          <a:bodyPr vert="horz" lIns="91440" tIns="45720" rIns="91440" bIns="45720" rtlCol="0" anchor="ct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lang="sr-Latn-RS" sz="2800" dirty="0" smtClean="0">
                <a:effectLst>
                  <a:outerShdw blurRad="38100" dist="38100" dir="2700000" algn="tl">
                    <a:srgbClr val="000000">
                      <a:alpha val="43137"/>
                    </a:srgbClr>
                  </a:outerShdw>
                </a:effectLst>
                <a:latin typeface="+mj-lt"/>
                <a:ea typeface="+mj-ea"/>
                <a:cs typeface="+mj-cs"/>
              </a:rPr>
              <a:t>Dnevni boravak - položaj u stanu</a:t>
            </a:r>
          </a:p>
          <a:p>
            <a:pPr lvl="0" algn="r">
              <a:spcBef>
                <a:spcPct val="0"/>
              </a:spcBef>
              <a:defRPr/>
            </a:pPr>
            <a:r>
              <a:rPr lang="en-US" sz="2800" dirty="0" smtClean="0">
                <a:effectLst>
                  <a:outerShdw blurRad="38100" dist="38100" dir="2700000" algn="tl">
                    <a:srgbClr val="000000">
                      <a:alpha val="43137"/>
                    </a:srgbClr>
                  </a:outerShdw>
                </a:effectLst>
              </a:rPr>
              <a:t>P</a:t>
            </a:r>
            <a:r>
              <a:rPr lang="sr-Latn-RS" sz="2800" dirty="0" smtClean="0">
                <a:effectLst>
                  <a:outerShdw blurRad="38100" dist="38100" dir="2700000" algn="tl">
                    <a:srgbClr val="000000">
                      <a:alpha val="43137"/>
                    </a:srgbClr>
                  </a:outerShdw>
                </a:effectLst>
              </a:rPr>
              <a:t>oložaj u odnosu na kuhinju</a:t>
            </a:r>
            <a:endParaRPr lang="sr-Latn-RS" sz="2800" dirty="0" smtClean="0">
              <a:effectLst>
                <a:outerShdw blurRad="38100" dist="38100" dir="2700000" algn="tl">
                  <a:srgbClr val="000000">
                    <a:alpha val="43137"/>
                  </a:srgbClr>
                </a:outerShdw>
              </a:effectLst>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lang="sr-Latn-RS" sz="2800" dirty="0" smtClean="0">
              <a:effectLst>
                <a:outerShdw blurRad="38100" dist="38100" dir="2700000" algn="tl">
                  <a:srgbClr val="000000">
                    <a:alpha val="43137"/>
                  </a:srgbClr>
                </a:outerShdw>
              </a:effectLst>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lang="sr-Latn-RS" sz="2800" dirty="0" smtClean="0">
              <a:effectLst>
                <a:outerShdw blurRad="38100" dist="38100" dir="2700000" algn="tl">
                  <a:srgbClr val="000000">
                    <a:alpha val="43137"/>
                  </a:srgbClr>
                </a:outerShdw>
              </a:effectLst>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kumimoji="0" lang="sr-Latn-RS" sz="28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lang="sr-Latn-RS" sz="2800" dirty="0" smtClean="0">
              <a:effectLst>
                <a:outerShdw blurRad="38100" dist="38100" dir="2700000" algn="tl">
                  <a:srgbClr val="000000">
                    <a:alpha val="43137"/>
                  </a:srgbClr>
                </a:outerShdw>
              </a:effectLst>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kumimoji="0" lang="sr-Latn-RS" sz="28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lang="sr-Latn-RS" sz="2800" dirty="0" smtClean="0">
              <a:effectLst>
                <a:outerShdw blurRad="38100" dist="38100" dir="2700000" algn="tl">
                  <a:srgbClr val="000000">
                    <a:alpha val="43137"/>
                  </a:srgbClr>
                </a:outerShdw>
              </a:effectLst>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kumimoji="0" lang="sr-Latn-RS" sz="28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lang="sr-Latn-RS" sz="2800" dirty="0" smtClean="0">
              <a:effectLst>
                <a:outerShdw blurRad="38100" dist="38100" dir="2700000" algn="tl">
                  <a:srgbClr val="000000">
                    <a:alpha val="43137"/>
                  </a:srgbClr>
                </a:outerShdw>
              </a:effectLst>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kumimoji="0" lang="sr-Latn-RS" sz="28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lang="sr-Latn-RS" sz="2800" dirty="0" smtClean="0">
              <a:effectLst>
                <a:outerShdw blurRad="38100" dist="38100" dir="2700000" algn="tl">
                  <a:srgbClr val="000000">
                    <a:alpha val="43137"/>
                  </a:srgbClr>
                </a:outerShdw>
              </a:effectLst>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kumimoji="0" lang="sr-Latn-RS" sz="28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lang="sr-Latn-RS" sz="2800" dirty="0" smtClean="0">
              <a:effectLst>
                <a:outerShdw blurRad="38100" dist="38100" dir="2700000" algn="tl">
                  <a:srgbClr val="000000">
                    <a:alpha val="43137"/>
                  </a:srgbClr>
                </a:outerShdw>
              </a:effectLst>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kumimoji="0" lang="sr-Latn-RS" sz="28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kumimoji="0" lang="en-US" sz="2800" b="0" i="0" u="none" strike="noStrike" kern="1200" cap="none" spc="0" normalizeH="0" baseline="0" noProof="0" dirty="0">
              <a:ln>
                <a:noFill/>
              </a:ln>
              <a:solidFill>
                <a:schemeClr val="tx1"/>
              </a:solidFill>
              <a:effectLst/>
              <a:uLnTx/>
              <a:uFillTx/>
              <a:latin typeface="+mj-lt"/>
              <a:ea typeface="+mj-ea"/>
              <a:cs typeface="+mj-cs"/>
            </a:endParaRPr>
          </a:p>
        </p:txBody>
      </p:sp>
      <p:pic>
        <p:nvPicPr>
          <p:cNvPr id="5" name="Picture 2"/>
          <p:cNvPicPr>
            <a:picLocks noChangeAspect="1" noChangeArrowheads="1"/>
          </p:cNvPicPr>
          <p:nvPr/>
        </p:nvPicPr>
        <p:blipFill>
          <a:blip r:embed="rId3" cstate="email">
            <a:lum bright="10000"/>
          </a:blip>
          <a:srcRect/>
          <a:stretch>
            <a:fillRect/>
          </a:stretch>
        </p:blipFill>
        <p:spPr bwMode="auto">
          <a:xfrm>
            <a:off x="4206281" y="3571876"/>
            <a:ext cx="4937720" cy="3286124"/>
          </a:xfrm>
          <a:prstGeom prst="rect">
            <a:avLst/>
          </a:prstGeom>
          <a:noFill/>
          <a:ln w="9525">
            <a:noFill/>
            <a:miter lim="800000"/>
            <a:headEnd/>
            <a:tailEnd/>
          </a:ln>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p:cNvSpPr txBox="1">
            <a:spLocks/>
          </p:cNvSpPr>
          <p:nvPr/>
        </p:nvSpPr>
        <p:spPr>
          <a:xfrm>
            <a:off x="0" y="0"/>
            <a:ext cx="9144000" cy="6857999"/>
          </a:xfrm>
          <a:prstGeom prst="rect">
            <a:avLst/>
          </a:prstGeom>
        </p:spPr>
        <p:txBody>
          <a:bodyPr vert="horz" lIns="91440" tIns="45720" rIns="91440" bIns="45720" rtlCol="0" anchor="ct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lang="sr-Latn-RS" sz="2800" dirty="0" smtClean="0">
                <a:effectLst>
                  <a:outerShdw blurRad="38100" dist="38100" dir="2700000" algn="tl">
                    <a:srgbClr val="000000">
                      <a:alpha val="43137"/>
                    </a:srgbClr>
                  </a:outerShdw>
                </a:effectLst>
                <a:latin typeface="+mj-lt"/>
                <a:ea typeface="+mj-ea"/>
                <a:cs typeface="+mj-cs"/>
              </a:rPr>
              <a:t>Dnevni boravak - položaj u stanu</a:t>
            </a:r>
          </a:p>
          <a:p>
            <a:pPr lvl="0" algn="r">
              <a:spcBef>
                <a:spcPct val="0"/>
              </a:spcBef>
              <a:defRPr/>
            </a:pPr>
            <a:r>
              <a:rPr lang="en-US" sz="2800" dirty="0" smtClean="0">
                <a:effectLst>
                  <a:outerShdw blurRad="38100" dist="38100" dir="2700000" algn="tl">
                    <a:srgbClr val="000000">
                      <a:alpha val="43137"/>
                    </a:srgbClr>
                  </a:outerShdw>
                </a:effectLst>
              </a:rPr>
              <a:t>P</a:t>
            </a:r>
            <a:r>
              <a:rPr lang="sr-Latn-RS" sz="2800" dirty="0" smtClean="0">
                <a:effectLst>
                  <a:outerShdw blurRad="38100" dist="38100" dir="2700000" algn="tl">
                    <a:srgbClr val="000000">
                      <a:alpha val="43137"/>
                    </a:srgbClr>
                  </a:outerShdw>
                </a:effectLst>
              </a:rPr>
              <a:t>oložaj u odnosu na kuhinju</a:t>
            </a:r>
            <a:endParaRPr lang="sr-Latn-RS" sz="2800" dirty="0" smtClean="0">
              <a:effectLst>
                <a:outerShdw blurRad="38100" dist="38100" dir="2700000" algn="tl">
                  <a:srgbClr val="000000">
                    <a:alpha val="43137"/>
                  </a:srgbClr>
                </a:outerShdw>
              </a:effectLst>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lang="sr-Latn-RS" sz="2800" dirty="0" smtClean="0">
              <a:effectLst>
                <a:outerShdw blurRad="38100" dist="38100" dir="2700000" algn="tl">
                  <a:srgbClr val="000000">
                    <a:alpha val="43137"/>
                  </a:srgbClr>
                </a:outerShdw>
              </a:effectLst>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lang="sr-Latn-RS" sz="2800" dirty="0" smtClean="0">
              <a:effectLst>
                <a:outerShdw blurRad="38100" dist="38100" dir="2700000" algn="tl">
                  <a:srgbClr val="000000">
                    <a:alpha val="43137"/>
                  </a:srgbClr>
                </a:outerShdw>
              </a:effectLst>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kumimoji="0" lang="sr-Latn-RS" sz="28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lang="sr-Latn-RS" sz="2800" dirty="0" smtClean="0">
              <a:effectLst>
                <a:outerShdw blurRad="38100" dist="38100" dir="2700000" algn="tl">
                  <a:srgbClr val="000000">
                    <a:alpha val="43137"/>
                  </a:srgbClr>
                </a:outerShdw>
              </a:effectLst>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kumimoji="0" lang="sr-Latn-RS" sz="28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lang="sr-Latn-RS" sz="2800" dirty="0" smtClean="0">
              <a:effectLst>
                <a:outerShdw blurRad="38100" dist="38100" dir="2700000" algn="tl">
                  <a:srgbClr val="000000">
                    <a:alpha val="43137"/>
                  </a:srgbClr>
                </a:outerShdw>
              </a:effectLst>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kumimoji="0" lang="sr-Latn-RS" sz="28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lang="sr-Latn-RS" sz="2800" dirty="0" smtClean="0">
              <a:effectLst>
                <a:outerShdw blurRad="38100" dist="38100" dir="2700000" algn="tl">
                  <a:srgbClr val="000000">
                    <a:alpha val="43137"/>
                  </a:srgbClr>
                </a:outerShdw>
              </a:effectLst>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kumimoji="0" lang="sr-Latn-RS" sz="28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lang="sr-Latn-RS" sz="2800" dirty="0" smtClean="0">
              <a:effectLst>
                <a:outerShdw blurRad="38100" dist="38100" dir="2700000" algn="tl">
                  <a:srgbClr val="000000">
                    <a:alpha val="43137"/>
                  </a:srgbClr>
                </a:outerShdw>
              </a:effectLst>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kumimoji="0" lang="sr-Latn-RS" sz="28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lang="sr-Latn-RS" sz="2800" dirty="0" smtClean="0">
              <a:effectLst>
                <a:outerShdw blurRad="38100" dist="38100" dir="2700000" algn="tl">
                  <a:srgbClr val="000000">
                    <a:alpha val="43137"/>
                  </a:srgbClr>
                </a:outerShdw>
              </a:effectLst>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kumimoji="0" lang="sr-Latn-RS" sz="28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kumimoji="0" lang="en-US" sz="2800" b="0" i="0" u="none" strike="noStrike" kern="1200" cap="none" spc="0" normalizeH="0" baseline="0" noProof="0" dirty="0">
              <a:ln>
                <a:noFill/>
              </a:ln>
              <a:solidFill>
                <a:schemeClr val="tx1"/>
              </a:solidFill>
              <a:effectLst/>
              <a:uLnTx/>
              <a:uFillTx/>
              <a:latin typeface="+mj-lt"/>
              <a:ea typeface="+mj-ea"/>
              <a:cs typeface="+mj-cs"/>
            </a:endParaRPr>
          </a:p>
        </p:txBody>
      </p:sp>
      <p:pic>
        <p:nvPicPr>
          <p:cNvPr id="9218" name="Picture 2"/>
          <p:cNvPicPr>
            <a:picLocks noChangeAspect="1" noChangeArrowheads="1"/>
          </p:cNvPicPr>
          <p:nvPr/>
        </p:nvPicPr>
        <p:blipFill>
          <a:blip r:embed="rId3" cstate="email"/>
          <a:srcRect/>
          <a:stretch>
            <a:fillRect/>
          </a:stretch>
        </p:blipFill>
        <p:spPr bwMode="auto">
          <a:xfrm>
            <a:off x="857224" y="428604"/>
            <a:ext cx="3286116" cy="6024590"/>
          </a:xfrm>
          <a:prstGeom prst="rect">
            <a:avLst/>
          </a:prstGeom>
          <a:noFill/>
          <a:ln w="9525">
            <a:noFill/>
            <a:miter lim="800000"/>
            <a:headEnd/>
            <a:tailEnd/>
          </a:ln>
          <a:effectLst/>
        </p:spPr>
      </p:pic>
      <p:pic>
        <p:nvPicPr>
          <p:cNvPr id="6" name="Picture 2"/>
          <p:cNvPicPr>
            <a:picLocks noChangeAspect="1" noChangeArrowheads="1"/>
          </p:cNvPicPr>
          <p:nvPr/>
        </p:nvPicPr>
        <p:blipFill>
          <a:blip r:embed="rId4" cstate="email">
            <a:lum bright="10000"/>
          </a:blip>
          <a:srcRect/>
          <a:stretch>
            <a:fillRect/>
          </a:stretch>
        </p:blipFill>
        <p:spPr bwMode="auto">
          <a:xfrm>
            <a:off x="4206281" y="3571876"/>
            <a:ext cx="4937720" cy="3286124"/>
          </a:xfrm>
          <a:prstGeom prst="rect">
            <a:avLst/>
          </a:prstGeom>
          <a:noFill/>
          <a:ln w="9525">
            <a:noFill/>
            <a:miter lim="800000"/>
            <a:headEnd/>
            <a:tailEnd/>
          </a:ln>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p:cNvSpPr txBox="1">
            <a:spLocks/>
          </p:cNvSpPr>
          <p:nvPr/>
        </p:nvSpPr>
        <p:spPr>
          <a:xfrm>
            <a:off x="0" y="0"/>
            <a:ext cx="9144000" cy="6857999"/>
          </a:xfrm>
          <a:prstGeom prst="rect">
            <a:avLst/>
          </a:prstGeom>
        </p:spPr>
        <p:txBody>
          <a:bodyPr vert="horz" lIns="91440" tIns="45720" rIns="91440" bIns="45720" rtlCol="0" anchor="ct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lang="sr-Latn-RS" sz="2800" dirty="0" smtClean="0">
                <a:effectLst>
                  <a:outerShdw blurRad="38100" dist="38100" dir="2700000" algn="tl">
                    <a:srgbClr val="000000">
                      <a:alpha val="43137"/>
                    </a:srgbClr>
                  </a:outerShdw>
                </a:effectLst>
                <a:latin typeface="+mj-lt"/>
                <a:ea typeface="+mj-ea"/>
                <a:cs typeface="+mj-cs"/>
              </a:rPr>
              <a:t>Dnevni boravak - položaj u stanu</a:t>
            </a:r>
          </a:p>
          <a:p>
            <a:pPr lvl="0" algn="r">
              <a:spcBef>
                <a:spcPct val="0"/>
              </a:spcBef>
              <a:defRPr/>
            </a:pPr>
            <a:r>
              <a:rPr lang="en-US" sz="2800" dirty="0" smtClean="0">
                <a:effectLst>
                  <a:outerShdw blurRad="38100" dist="38100" dir="2700000" algn="tl">
                    <a:srgbClr val="000000">
                      <a:alpha val="43137"/>
                    </a:srgbClr>
                  </a:outerShdw>
                </a:effectLst>
              </a:rPr>
              <a:t>P</a:t>
            </a:r>
            <a:r>
              <a:rPr lang="sr-Latn-RS" sz="2800" dirty="0" smtClean="0">
                <a:effectLst>
                  <a:outerShdw blurRad="38100" dist="38100" dir="2700000" algn="tl">
                    <a:srgbClr val="000000">
                      <a:alpha val="43137"/>
                    </a:srgbClr>
                  </a:outerShdw>
                </a:effectLst>
              </a:rPr>
              <a:t>oložaj u odnosu na kuhinju</a:t>
            </a:r>
            <a:endParaRPr lang="sr-Latn-RS" sz="2800" dirty="0" smtClean="0">
              <a:effectLst>
                <a:outerShdw blurRad="38100" dist="38100" dir="2700000" algn="tl">
                  <a:srgbClr val="000000">
                    <a:alpha val="43137"/>
                  </a:srgbClr>
                </a:outerShdw>
              </a:effectLst>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lang="sr-Latn-RS" sz="2800" dirty="0" smtClean="0">
              <a:effectLst>
                <a:outerShdw blurRad="38100" dist="38100" dir="2700000" algn="tl">
                  <a:srgbClr val="000000">
                    <a:alpha val="43137"/>
                  </a:srgbClr>
                </a:outerShdw>
              </a:effectLst>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lang="sr-Latn-RS" sz="2800" dirty="0" smtClean="0">
              <a:effectLst>
                <a:outerShdw blurRad="38100" dist="38100" dir="2700000" algn="tl">
                  <a:srgbClr val="000000">
                    <a:alpha val="43137"/>
                  </a:srgbClr>
                </a:outerShdw>
              </a:effectLst>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kumimoji="0" lang="sr-Latn-RS" sz="28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lang="sr-Latn-RS" sz="2800" dirty="0" smtClean="0">
              <a:effectLst>
                <a:outerShdw blurRad="38100" dist="38100" dir="2700000" algn="tl">
                  <a:srgbClr val="000000">
                    <a:alpha val="43137"/>
                  </a:srgbClr>
                </a:outerShdw>
              </a:effectLst>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kumimoji="0" lang="sr-Latn-RS" sz="28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lang="sr-Latn-RS" sz="2800" dirty="0" smtClean="0">
              <a:effectLst>
                <a:outerShdw blurRad="38100" dist="38100" dir="2700000" algn="tl">
                  <a:srgbClr val="000000">
                    <a:alpha val="43137"/>
                  </a:srgbClr>
                </a:outerShdw>
              </a:effectLst>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kumimoji="0" lang="sr-Latn-RS" sz="28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lang="sr-Latn-RS" sz="2800" dirty="0" smtClean="0">
              <a:effectLst>
                <a:outerShdw blurRad="38100" dist="38100" dir="2700000" algn="tl">
                  <a:srgbClr val="000000">
                    <a:alpha val="43137"/>
                  </a:srgbClr>
                </a:outerShdw>
              </a:effectLst>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kumimoji="0" lang="sr-Latn-RS" sz="28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lang="sr-Latn-RS" sz="2800" dirty="0" smtClean="0">
              <a:effectLst>
                <a:outerShdw blurRad="38100" dist="38100" dir="2700000" algn="tl">
                  <a:srgbClr val="000000">
                    <a:alpha val="43137"/>
                  </a:srgbClr>
                </a:outerShdw>
              </a:effectLst>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kumimoji="0" lang="sr-Latn-RS" sz="28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lang="sr-Latn-RS" sz="2800" dirty="0" smtClean="0">
              <a:effectLst>
                <a:outerShdw blurRad="38100" dist="38100" dir="2700000" algn="tl">
                  <a:srgbClr val="000000">
                    <a:alpha val="43137"/>
                  </a:srgbClr>
                </a:outerShdw>
              </a:effectLst>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kumimoji="0" lang="sr-Latn-RS" sz="28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kumimoji="0" lang="en-US" sz="2800" b="0" i="0" u="none" strike="noStrike" kern="1200" cap="none" spc="0" normalizeH="0" baseline="0" noProof="0" dirty="0">
              <a:ln>
                <a:noFill/>
              </a:ln>
              <a:solidFill>
                <a:schemeClr val="tx1"/>
              </a:solidFill>
              <a:effectLst/>
              <a:uLnTx/>
              <a:uFillTx/>
              <a:latin typeface="+mj-lt"/>
              <a:ea typeface="+mj-ea"/>
              <a:cs typeface="+mj-cs"/>
            </a:endParaRPr>
          </a:p>
        </p:txBody>
      </p:sp>
      <p:pic>
        <p:nvPicPr>
          <p:cNvPr id="6" name="Picture 2"/>
          <p:cNvPicPr>
            <a:picLocks noChangeAspect="1" noChangeArrowheads="1"/>
          </p:cNvPicPr>
          <p:nvPr/>
        </p:nvPicPr>
        <p:blipFill>
          <a:blip r:embed="rId3" cstate="email">
            <a:lum bright="10000"/>
          </a:blip>
          <a:srcRect/>
          <a:stretch>
            <a:fillRect/>
          </a:stretch>
        </p:blipFill>
        <p:spPr bwMode="auto">
          <a:xfrm>
            <a:off x="4206281" y="3571876"/>
            <a:ext cx="4937720" cy="3286124"/>
          </a:xfrm>
          <a:prstGeom prst="rect">
            <a:avLst/>
          </a:prstGeom>
          <a:noFill/>
          <a:ln w="9525">
            <a:noFill/>
            <a:miter lim="800000"/>
            <a:headEnd/>
            <a:tailEnd/>
          </a:ln>
          <a:effectLst/>
        </p:spPr>
      </p:pic>
      <p:pic>
        <p:nvPicPr>
          <p:cNvPr id="1026" name="Picture 2"/>
          <p:cNvPicPr>
            <a:picLocks noChangeAspect="1" noChangeArrowheads="1"/>
          </p:cNvPicPr>
          <p:nvPr/>
        </p:nvPicPr>
        <p:blipFill>
          <a:blip r:embed="rId4" cstate="email"/>
          <a:srcRect/>
          <a:stretch>
            <a:fillRect/>
          </a:stretch>
        </p:blipFill>
        <p:spPr bwMode="auto">
          <a:xfrm>
            <a:off x="928662" y="-14288"/>
            <a:ext cx="2354262" cy="6872288"/>
          </a:xfrm>
          <a:prstGeom prst="rect">
            <a:avLst/>
          </a:prstGeom>
          <a:noFill/>
          <a:ln w="9525">
            <a:noFill/>
            <a:miter lim="800000"/>
            <a:headEnd/>
            <a:tailEnd/>
          </a:ln>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p:cNvSpPr txBox="1">
            <a:spLocks/>
          </p:cNvSpPr>
          <p:nvPr/>
        </p:nvSpPr>
        <p:spPr>
          <a:xfrm>
            <a:off x="0" y="0"/>
            <a:ext cx="9144000" cy="6857999"/>
          </a:xfrm>
          <a:prstGeom prst="rect">
            <a:avLst/>
          </a:prstGeom>
        </p:spPr>
        <p:txBody>
          <a:bodyPr vert="horz" lIns="91440" tIns="45720" rIns="91440" bIns="45720" rtlCol="0" anchor="ct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lang="sr-Latn-RS" sz="2800" dirty="0" smtClean="0">
                <a:effectLst>
                  <a:outerShdw blurRad="38100" dist="38100" dir="2700000" algn="tl">
                    <a:srgbClr val="000000">
                      <a:alpha val="43137"/>
                    </a:srgbClr>
                  </a:outerShdw>
                </a:effectLst>
                <a:latin typeface="+mj-lt"/>
                <a:ea typeface="+mj-ea"/>
                <a:cs typeface="+mj-cs"/>
              </a:rPr>
              <a:t>Dnevni boravak - položaj u stanu</a:t>
            </a:r>
          </a:p>
          <a:p>
            <a:pPr lvl="0" algn="r">
              <a:spcBef>
                <a:spcPct val="0"/>
              </a:spcBef>
              <a:defRPr/>
            </a:pPr>
            <a:r>
              <a:rPr lang="en-US" sz="2800" dirty="0" smtClean="0">
                <a:effectLst>
                  <a:outerShdw blurRad="38100" dist="38100" dir="2700000" algn="tl">
                    <a:srgbClr val="000000">
                      <a:alpha val="43137"/>
                    </a:srgbClr>
                  </a:outerShdw>
                </a:effectLst>
              </a:rPr>
              <a:t>P</a:t>
            </a:r>
            <a:r>
              <a:rPr lang="sr-Latn-RS" sz="2800" dirty="0" smtClean="0">
                <a:effectLst>
                  <a:outerShdw blurRad="38100" dist="38100" dir="2700000" algn="tl">
                    <a:srgbClr val="000000">
                      <a:alpha val="43137"/>
                    </a:srgbClr>
                  </a:outerShdw>
                </a:effectLst>
              </a:rPr>
              <a:t>oložaj u odnosu na kuhinju</a:t>
            </a:r>
            <a:endParaRPr lang="sr-Latn-RS" sz="2800" dirty="0" smtClean="0">
              <a:effectLst>
                <a:outerShdw blurRad="38100" dist="38100" dir="2700000" algn="tl">
                  <a:srgbClr val="000000">
                    <a:alpha val="43137"/>
                  </a:srgbClr>
                </a:outerShdw>
              </a:effectLst>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lang="sr-Latn-RS" sz="2800" dirty="0" smtClean="0">
              <a:effectLst>
                <a:outerShdw blurRad="38100" dist="38100" dir="2700000" algn="tl">
                  <a:srgbClr val="000000">
                    <a:alpha val="43137"/>
                  </a:srgbClr>
                </a:outerShdw>
              </a:effectLst>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lang="sr-Latn-RS" sz="2800" dirty="0" smtClean="0">
              <a:effectLst>
                <a:outerShdw blurRad="38100" dist="38100" dir="2700000" algn="tl">
                  <a:srgbClr val="000000">
                    <a:alpha val="43137"/>
                  </a:srgbClr>
                </a:outerShdw>
              </a:effectLst>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kumimoji="0" lang="sr-Latn-RS" sz="28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lang="sr-Latn-RS" sz="2800" dirty="0" smtClean="0">
              <a:effectLst>
                <a:outerShdw blurRad="38100" dist="38100" dir="2700000" algn="tl">
                  <a:srgbClr val="000000">
                    <a:alpha val="43137"/>
                  </a:srgbClr>
                </a:outerShdw>
              </a:effectLst>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kumimoji="0" lang="sr-Latn-RS" sz="28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lang="sr-Latn-RS" sz="2800" dirty="0" smtClean="0">
              <a:effectLst>
                <a:outerShdw blurRad="38100" dist="38100" dir="2700000" algn="tl">
                  <a:srgbClr val="000000">
                    <a:alpha val="43137"/>
                  </a:srgbClr>
                </a:outerShdw>
              </a:effectLst>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kumimoji="0" lang="sr-Latn-RS" sz="28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lang="sr-Latn-RS" sz="2800" dirty="0" smtClean="0">
              <a:effectLst>
                <a:outerShdw blurRad="38100" dist="38100" dir="2700000" algn="tl">
                  <a:srgbClr val="000000">
                    <a:alpha val="43137"/>
                  </a:srgbClr>
                </a:outerShdw>
              </a:effectLst>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kumimoji="0" lang="sr-Latn-RS" sz="28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lang="sr-Latn-RS" sz="2800" dirty="0" smtClean="0">
              <a:effectLst>
                <a:outerShdw blurRad="38100" dist="38100" dir="2700000" algn="tl">
                  <a:srgbClr val="000000">
                    <a:alpha val="43137"/>
                  </a:srgbClr>
                </a:outerShdw>
              </a:effectLst>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kumimoji="0" lang="sr-Latn-RS" sz="28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lang="sr-Latn-RS" sz="2800" dirty="0" smtClean="0">
              <a:effectLst>
                <a:outerShdw blurRad="38100" dist="38100" dir="2700000" algn="tl">
                  <a:srgbClr val="000000">
                    <a:alpha val="43137"/>
                  </a:srgbClr>
                </a:outerShdw>
              </a:effectLst>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kumimoji="0" lang="sr-Latn-RS" sz="28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kumimoji="0" lang="en-US" sz="2800" b="0" i="0" u="none" strike="noStrike" kern="1200" cap="none" spc="0" normalizeH="0" baseline="0" noProof="0" dirty="0">
              <a:ln>
                <a:noFill/>
              </a:ln>
              <a:solidFill>
                <a:schemeClr val="tx1"/>
              </a:solidFill>
              <a:effectLst/>
              <a:uLnTx/>
              <a:uFillTx/>
              <a:latin typeface="+mj-lt"/>
              <a:ea typeface="+mj-ea"/>
              <a:cs typeface="+mj-cs"/>
            </a:endParaRPr>
          </a:p>
        </p:txBody>
      </p:sp>
      <p:pic>
        <p:nvPicPr>
          <p:cNvPr id="6" name="Picture 2"/>
          <p:cNvPicPr>
            <a:picLocks noChangeAspect="1" noChangeArrowheads="1"/>
          </p:cNvPicPr>
          <p:nvPr/>
        </p:nvPicPr>
        <p:blipFill>
          <a:blip r:embed="rId3" cstate="email">
            <a:lum bright="10000"/>
          </a:blip>
          <a:srcRect/>
          <a:stretch>
            <a:fillRect/>
          </a:stretch>
        </p:blipFill>
        <p:spPr bwMode="auto">
          <a:xfrm>
            <a:off x="4206281" y="3571876"/>
            <a:ext cx="4937720" cy="3286124"/>
          </a:xfrm>
          <a:prstGeom prst="rect">
            <a:avLst/>
          </a:prstGeom>
          <a:noFill/>
          <a:ln w="9525">
            <a:noFill/>
            <a:miter lim="800000"/>
            <a:headEnd/>
            <a:tailEnd/>
          </a:ln>
          <a:effectLst/>
        </p:spPr>
      </p:pic>
      <p:pic>
        <p:nvPicPr>
          <p:cNvPr id="11266" name="Picture 2"/>
          <p:cNvPicPr>
            <a:picLocks noChangeAspect="1" noChangeArrowheads="1"/>
          </p:cNvPicPr>
          <p:nvPr/>
        </p:nvPicPr>
        <p:blipFill>
          <a:blip r:embed="rId4" cstate="email"/>
          <a:srcRect/>
          <a:stretch>
            <a:fillRect/>
          </a:stretch>
        </p:blipFill>
        <p:spPr bwMode="auto">
          <a:xfrm>
            <a:off x="500034" y="0"/>
            <a:ext cx="3106317" cy="6858000"/>
          </a:xfrm>
          <a:prstGeom prst="rect">
            <a:avLst/>
          </a:prstGeom>
          <a:noFill/>
          <a:ln w="9525">
            <a:noFill/>
            <a:miter lim="800000"/>
            <a:headEnd/>
            <a:tailEnd/>
          </a:ln>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p:cNvSpPr txBox="1">
            <a:spLocks/>
          </p:cNvSpPr>
          <p:nvPr/>
        </p:nvSpPr>
        <p:spPr>
          <a:xfrm>
            <a:off x="0" y="0"/>
            <a:ext cx="9144000" cy="6857999"/>
          </a:xfrm>
          <a:prstGeom prst="rect">
            <a:avLst/>
          </a:prstGeom>
        </p:spPr>
        <p:txBody>
          <a:bodyPr vert="horz" lIns="91440" tIns="45720" rIns="91440" bIns="45720" rtlCol="0" anchor="ct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lang="sr-Latn-RS" sz="2800" dirty="0" smtClean="0">
                <a:effectLst>
                  <a:outerShdw blurRad="38100" dist="38100" dir="2700000" algn="tl">
                    <a:srgbClr val="000000">
                      <a:alpha val="43137"/>
                    </a:srgbClr>
                  </a:outerShdw>
                </a:effectLst>
                <a:latin typeface="+mj-lt"/>
                <a:ea typeface="+mj-ea"/>
                <a:cs typeface="+mj-cs"/>
              </a:rPr>
              <a:t>Trpezarija</a:t>
            </a:r>
            <a:endParaRPr kumimoji="0" lang="en-US" sz="28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3" cstate="email">
            <a:lum bright="7000"/>
          </a:blip>
          <a:srcRect/>
          <a:stretch>
            <a:fillRect/>
          </a:stretch>
        </p:blipFill>
        <p:spPr bwMode="auto">
          <a:xfrm>
            <a:off x="2571737" y="362614"/>
            <a:ext cx="6572264" cy="6495386"/>
          </a:xfrm>
          <a:prstGeom prst="rect">
            <a:avLst/>
          </a:prstGeom>
          <a:noFill/>
          <a:ln w="9525">
            <a:noFill/>
            <a:miter lim="800000"/>
            <a:headEnd/>
            <a:tailEnd/>
          </a:ln>
          <a:effectLst/>
        </p:spPr>
      </p:pic>
      <p:sp>
        <p:nvSpPr>
          <p:cNvPr id="20" name="Title 1"/>
          <p:cNvSpPr txBox="1">
            <a:spLocks/>
          </p:cNvSpPr>
          <p:nvPr/>
        </p:nvSpPr>
        <p:spPr>
          <a:xfrm>
            <a:off x="0" y="0"/>
            <a:ext cx="9144000" cy="6857999"/>
          </a:xfrm>
          <a:prstGeom prst="rect">
            <a:avLst/>
          </a:prstGeom>
        </p:spPr>
        <p:txBody>
          <a:bodyPr vert="horz" lIns="91440" tIns="45720" rIns="91440" bIns="45720" rtlCol="0" anchor="ct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lang="sr-Latn-RS" sz="2800" dirty="0" smtClean="0">
                <a:effectLst>
                  <a:outerShdw blurRad="38100" dist="38100" dir="2700000" algn="tl">
                    <a:srgbClr val="000000">
                      <a:alpha val="43137"/>
                    </a:srgbClr>
                  </a:outerShdw>
                </a:effectLst>
                <a:latin typeface="+mj-lt"/>
                <a:ea typeface="+mj-ea"/>
                <a:cs typeface="+mj-cs"/>
              </a:rPr>
              <a:t>Trpezarija - dimenzionisanje</a:t>
            </a:r>
          </a:p>
          <a:p>
            <a:pPr marL="0" marR="0" lvl="0" indent="0" algn="r" defTabSz="914400" rtl="0" eaLnBrk="1" fontAlgn="auto" latinLnBrk="0" hangingPunct="1">
              <a:lnSpc>
                <a:spcPct val="100000"/>
              </a:lnSpc>
              <a:spcBef>
                <a:spcPct val="0"/>
              </a:spcBef>
              <a:spcAft>
                <a:spcPts val="0"/>
              </a:spcAft>
              <a:buClrTx/>
              <a:buSzTx/>
              <a:buFontTx/>
              <a:buNone/>
              <a:tabLst/>
              <a:defRPr/>
            </a:pPr>
            <a:endParaRPr lang="sr-Latn-RS" sz="2800" dirty="0" smtClean="0">
              <a:effectLst>
                <a:outerShdw blurRad="38100" dist="38100" dir="2700000" algn="tl">
                  <a:srgbClr val="000000">
                    <a:alpha val="43137"/>
                  </a:srgbClr>
                </a:outerShdw>
              </a:effectLst>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lang="sr-Latn-RS" sz="2800" dirty="0" smtClean="0">
              <a:effectLst>
                <a:outerShdw blurRad="38100" dist="38100" dir="2700000" algn="tl">
                  <a:srgbClr val="000000">
                    <a:alpha val="43137"/>
                  </a:srgbClr>
                </a:outerShdw>
              </a:effectLst>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lang="sr-Latn-RS" sz="2800" dirty="0" smtClean="0">
              <a:effectLst>
                <a:outerShdw blurRad="38100" dist="38100" dir="2700000" algn="tl">
                  <a:srgbClr val="000000">
                    <a:alpha val="43137"/>
                  </a:srgbClr>
                </a:outerShdw>
              </a:effectLst>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kumimoji="0" lang="sr-Latn-RS" sz="28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lang="sr-Latn-RS" sz="2800" dirty="0" smtClean="0">
              <a:effectLst>
                <a:outerShdw blurRad="38100" dist="38100" dir="2700000" algn="tl">
                  <a:srgbClr val="000000">
                    <a:alpha val="43137"/>
                  </a:srgbClr>
                </a:outerShdw>
              </a:effectLst>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kumimoji="0" lang="sr-Latn-RS" sz="28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lang="sr-Latn-RS" sz="2800" dirty="0" smtClean="0">
              <a:effectLst>
                <a:outerShdw blurRad="38100" dist="38100" dir="2700000" algn="tl">
                  <a:srgbClr val="000000">
                    <a:alpha val="43137"/>
                  </a:srgbClr>
                </a:outerShdw>
              </a:effectLst>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kumimoji="0" lang="sr-Latn-RS" sz="28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lang="sr-Latn-RS" sz="2800" dirty="0" smtClean="0">
              <a:effectLst>
                <a:outerShdw blurRad="38100" dist="38100" dir="2700000" algn="tl">
                  <a:srgbClr val="000000">
                    <a:alpha val="43137"/>
                  </a:srgbClr>
                </a:outerShdw>
              </a:effectLst>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kumimoji="0" lang="sr-Latn-RS" sz="28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lang="sr-Latn-RS" sz="2800" dirty="0" smtClean="0">
              <a:effectLst>
                <a:outerShdw blurRad="38100" dist="38100" dir="2700000" algn="tl">
                  <a:srgbClr val="000000">
                    <a:alpha val="43137"/>
                  </a:srgbClr>
                </a:outerShdw>
              </a:effectLst>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kumimoji="0" lang="sr-Latn-RS" sz="28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lang="sr-Latn-RS" sz="2800" dirty="0" smtClean="0">
              <a:effectLst>
                <a:outerShdw blurRad="38100" dist="38100" dir="2700000" algn="tl">
                  <a:srgbClr val="000000">
                    <a:alpha val="43137"/>
                  </a:srgbClr>
                </a:outerShdw>
              </a:effectLst>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kumimoji="0" lang="sr-Latn-RS" sz="28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kumimoji="0" lang="en-US" sz="28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p:cNvSpPr txBox="1">
            <a:spLocks/>
          </p:cNvSpPr>
          <p:nvPr/>
        </p:nvSpPr>
        <p:spPr>
          <a:xfrm>
            <a:off x="0" y="0"/>
            <a:ext cx="9144000" cy="6857999"/>
          </a:xfrm>
          <a:prstGeom prst="rect">
            <a:avLst/>
          </a:prstGeom>
        </p:spPr>
        <p:txBody>
          <a:bodyPr vert="horz" lIns="91440" tIns="45720" rIns="91440" bIns="45720" rtlCol="0" anchor="ct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lang="sr-Latn-RS" sz="2800" dirty="0" smtClean="0">
                <a:effectLst>
                  <a:outerShdw blurRad="38100" dist="38100" dir="2700000" algn="tl">
                    <a:srgbClr val="000000">
                      <a:alpha val="43137"/>
                    </a:srgbClr>
                  </a:outerShdw>
                </a:effectLst>
                <a:latin typeface="+mj-lt"/>
                <a:ea typeface="+mj-ea"/>
                <a:cs typeface="+mj-cs"/>
              </a:rPr>
              <a:t>Trpezarija - dimenzionisanje</a:t>
            </a:r>
          </a:p>
          <a:p>
            <a:pPr marL="0" marR="0" lvl="0" indent="0" algn="r" defTabSz="914400" rtl="0" eaLnBrk="1" fontAlgn="auto" latinLnBrk="0" hangingPunct="1">
              <a:lnSpc>
                <a:spcPct val="100000"/>
              </a:lnSpc>
              <a:spcBef>
                <a:spcPct val="0"/>
              </a:spcBef>
              <a:spcAft>
                <a:spcPts val="0"/>
              </a:spcAft>
              <a:buClrTx/>
              <a:buSzTx/>
              <a:buFontTx/>
              <a:buNone/>
              <a:tabLst/>
              <a:defRPr/>
            </a:pPr>
            <a:endParaRPr lang="sr-Latn-RS" sz="2800" dirty="0" smtClean="0">
              <a:effectLst>
                <a:outerShdw blurRad="38100" dist="38100" dir="2700000" algn="tl">
                  <a:srgbClr val="000000">
                    <a:alpha val="43137"/>
                  </a:srgbClr>
                </a:outerShdw>
              </a:effectLst>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lang="sr-Latn-RS" sz="2800" dirty="0" smtClean="0">
              <a:effectLst>
                <a:outerShdw blurRad="38100" dist="38100" dir="2700000" algn="tl">
                  <a:srgbClr val="000000">
                    <a:alpha val="43137"/>
                  </a:srgbClr>
                </a:outerShdw>
              </a:effectLst>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lang="sr-Latn-RS" sz="2800" dirty="0" smtClean="0">
              <a:effectLst>
                <a:outerShdw blurRad="38100" dist="38100" dir="2700000" algn="tl">
                  <a:srgbClr val="000000">
                    <a:alpha val="43137"/>
                  </a:srgbClr>
                </a:outerShdw>
              </a:effectLst>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kumimoji="0" lang="sr-Latn-RS" sz="28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lang="sr-Latn-RS" sz="2800" dirty="0" smtClean="0">
              <a:effectLst>
                <a:outerShdw blurRad="38100" dist="38100" dir="2700000" algn="tl">
                  <a:srgbClr val="000000">
                    <a:alpha val="43137"/>
                  </a:srgbClr>
                </a:outerShdw>
              </a:effectLst>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kumimoji="0" lang="sr-Latn-RS" sz="28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lang="sr-Latn-RS" sz="2800" dirty="0" smtClean="0">
              <a:effectLst>
                <a:outerShdw blurRad="38100" dist="38100" dir="2700000" algn="tl">
                  <a:srgbClr val="000000">
                    <a:alpha val="43137"/>
                  </a:srgbClr>
                </a:outerShdw>
              </a:effectLst>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kumimoji="0" lang="sr-Latn-RS" sz="28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lang="sr-Latn-RS" sz="2800" dirty="0" smtClean="0">
              <a:effectLst>
                <a:outerShdw blurRad="38100" dist="38100" dir="2700000" algn="tl">
                  <a:srgbClr val="000000">
                    <a:alpha val="43137"/>
                  </a:srgbClr>
                </a:outerShdw>
              </a:effectLst>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kumimoji="0" lang="sr-Latn-RS" sz="28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lang="sr-Latn-RS" sz="2800" dirty="0" smtClean="0">
              <a:effectLst>
                <a:outerShdw blurRad="38100" dist="38100" dir="2700000" algn="tl">
                  <a:srgbClr val="000000">
                    <a:alpha val="43137"/>
                  </a:srgbClr>
                </a:outerShdw>
              </a:effectLst>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kumimoji="0" lang="sr-Latn-RS" sz="28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lang="sr-Latn-RS" sz="2800" dirty="0" smtClean="0">
              <a:effectLst>
                <a:outerShdw blurRad="38100" dist="38100" dir="2700000" algn="tl">
                  <a:srgbClr val="000000">
                    <a:alpha val="43137"/>
                  </a:srgbClr>
                </a:outerShdw>
              </a:effectLst>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kumimoji="0" lang="sr-Latn-RS" sz="28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kumimoji="0" lang="en-US" sz="2800" b="0" i="0" u="none" strike="noStrike" kern="1200" cap="none" spc="0" normalizeH="0" baseline="0" noProof="0" dirty="0">
              <a:ln>
                <a:noFill/>
              </a:ln>
              <a:solidFill>
                <a:schemeClr val="tx1"/>
              </a:solidFill>
              <a:effectLst/>
              <a:uLnTx/>
              <a:uFillTx/>
              <a:latin typeface="+mj-lt"/>
              <a:ea typeface="+mj-ea"/>
              <a:cs typeface="+mj-cs"/>
            </a:endParaRPr>
          </a:p>
        </p:txBody>
      </p:sp>
      <p:graphicFrame>
        <p:nvGraphicFramePr>
          <p:cNvPr id="7" name="Table 6"/>
          <p:cNvGraphicFramePr>
            <a:graphicFrameLocks noGrp="1"/>
          </p:cNvGraphicFramePr>
          <p:nvPr/>
        </p:nvGraphicFramePr>
        <p:xfrm>
          <a:off x="0" y="1500174"/>
          <a:ext cx="9144000" cy="4357695"/>
        </p:xfrm>
        <a:graphic>
          <a:graphicData uri="http://schemas.openxmlformats.org/drawingml/2006/table">
            <a:tbl>
              <a:tblPr firstRow="1" bandRow="1">
                <a:tableStyleId>{073A0DAA-6AF3-43AB-8588-CEC1D06C72B9}</a:tableStyleId>
              </a:tblPr>
              <a:tblGrid>
                <a:gridCol w="3048000"/>
                <a:gridCol w="3048000"/>
                <a:gridCol w="3048000"/>
              </a:tblGrid>
              <a:tr h="145256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r-Latn-RS" sz="2800" b="0" kern="1200" dirty="0" smtClean="0">
                        <a:solidFill>
                          <a:schemeClr val="tx1"/>
                        </a:solidFill>
                      </a:endParaRP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r-Latn-RS" sz="2800" b="0" kern="1200" dirty="0" smtClean="0">
                          <a:solidFill>
                            <a:schemeClr val="tx1"/>
                          </a:solidFill>
                        </a:rPr>
                        <a:t>širina</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r-Latn-RS" sz="2800" b="0" kern="1200" dirty="0" smtClean="0">
                          <a:solidFill>
                            <a:schemeClr val="tx1"/>
                          </a:solidFill>
                        </a:rPr>
                        <a:t>površina</a:t>
                      </a:r>
                    </a:p>
                  </a:txBody>
                  <a:tcPr marL="0" marR="0" marT="0" marB="0" anchor="ctr">
                    <a:solidFill>
                      <a:schemeClr val="bg1">
                        <a:lumMod val="95000"/>
                      </a:schemeClr>
                    </a:solidFill>
                  </a:tcPr>
                </a:tc>
              </a:tr>
              <a:tr h="145256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r-Latn-RS" sz="2800" b="0" kern="1200" dirty="0" smtClean="0">
                          <a:solidFill>
                            <a:schemeClr val="tx1"/>
                          </a:solidFill>
                        </a:rPr>
                        <a:t>trpezarija</a:t>
                      </a:r>
                    </a:p>
                  </a:txBody>
                  <a:tcPr marL="0" marR="0" marT="0" marB="0" anchor="ctr">
                    <a:solidFill>
                      <a:schemeClr val="bg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r-Latn-RS" sz="2800" b="1" kern="1200" dirty="0" smtClean="0">
                          <a:solidFill>
                            <a:schemeClr val="tx1"/>
                          </a:solidFill>
                        </a:rPr>
                        <a:t>240cm</a:t>
                      </a:r>
                    </a:p>
                  </a:txBody>
                  <a:tcPr anchor="ctr">
                    <a:solidFill>
                      <a:schemeClr val="bg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r-Latn-RS" sz="2800" b="0" kern="1200" dirty="0" smtClean="0">
                          <a:solidFill>
                            <a:schemeClr val="tx1"/>
                          </a:solidFill>
                        </a:rPr>
                        <a:t>8</a:t>
                      </a:r>
                      <a:r>
                        <a:rPr lang="sr-Latn-RS" sz="2800" b="0" dirty="0" smtClean="0"/>
                        <a:t>m²</a:t>
                      </a:r>
                    </a:p>
                    <a:p>
                      <a:pPr marL="0" marR="0" lvl="0" indent="0" algn="ctr" defTabSz="914400" rtl="0" eaLnBrk="1" fontAlgn="auto" latinLnBrk="0" hangingPunct="1">
                        <a:lnSpc>
                          <a:spcPct val="100000"/>
                        </a:lnSpc>
                        <a:spcBef>
                          <a:spcPts val="0"/>
                        </a:spcBef>
                        <a:spcAft>
                          <a:spcPts val="0"/>
                        </a:spcAft>
                        <a:buClrTx/>
                        <a:buSzTx/>
                        <a:buFontTx/>
                        <a:buNone/>
                        <a:tabLst/>
                        <a:defRPr/>
                      </a:pPr>
                      <a:r>
                        <a:rPr lang="sr-Latn-RS" sz="2800" b="0" kern="1200" dirty="0" smtClean="0">
                          <a:solidFill>
                            <a:schemeClr val="tx1"/>
                          </a:solidFill>
                        </a:rPr>
                        <a:t>(4-čl.</a:t>
                      </a:r>
                      <a:r>
                        <a:rPr lang="sr-Latn-RS" sz="2800" b="0" kern="1200" baseline="0" dirty="0" smtClean="0">
                          <a:solidFill>
                            <a:schemeClr val="tx1"/>
                          </a:solidFill>
                        </a:rPr>
                        <a:t> </a:t>
                      </a:r>
                      <a:r>
                        <a:rPr lang="en-US" sz="2800" b="0" kern="1200" baseline="0" dirty="0" err="1" smtClean="0">
                          <a:solidFill>
                            <a:schemeClr val="tx1"/>
                          </a:solidFill>
                        </a:rPr>
                        <a:t>porodica</a:t>
                      </a:r>
                      <a:r>
                        <a:rPr lang="sr-Latn-RS" sz="2800" b="0" kern="1200" baseline="0" dirty="0" smtClean="0">
                          <a:solidFill>
                            <a:schemeClr val="tx1"/>
                          </a:solidFill>
                        </a:rPr>
                        <a:t>)</a:t>
                      </a:r>
                      <a:endParaRPr lang="sr-Latn-RS" sz="2800" b="0" kern="1200" dirty="0" smtClean="0">
                        <a:solidFill>
                          <a:schemeClr val="tx1"/>
                        </a:solidFill>
                      </a:endParaRPr>
                    </a:p>
                  </a:txBody>
                  <a:tcPr anchor="ctr">
                    <a:solidFill>
                      <a:schemeClr val="bg1">
                        <a:lumMod val="75000"/>
                      </a:schemeClr>
                    </a:solidFill>
                  </a:tcPr>
                </a:tc>
              </a:tr>
              <a:tr h="145256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r-Latn-RS" sz="2800" b="0" kern="1200" dirty="0" smtClean="0">
                          <a:solidFill>
                            <a:schemeClr val="tx1"/>
                          </a:solidFill>
                        </a:rPr>
                        <a:t>pravilnik</a:t>
                      </a:r>
                    </a:p>
                  </a:txBody>
                  <a:tcPr marL="45720" marR="45720" anchor="ctr">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sr-Latn-RS" sz="2800" b="0" dirty="0" smtClean="0">
                          <a:solidFill>
                            <a:srgbClr val="FF0000"/>
                          </a:solidFill>
                        </a:rPr>
                        <a:t>220cm</a:t>
                      </a:r>
                      <a:endParaRPr lang="en-US" sz="2800" b="0" dirty="0" smtClean="0">
                        <a:solidFill>
                          <a:srgbClr val="FF0000"/>
                        </a:solidFill>
                      </a:endParaRPr>
                    </a:p>
                  </a:txBody>
                  <a:tcPr anchor="ctr">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sr-Latn-RS" sz="2800" b="0" dirty="0" smtClean="0">
                          <a:solidFill>
                            <a:srgbClr val="FF0000"/>
                          </a:solidFill>
                        </a:rPr>
                        <a:t>4m²</a:t>
                      </a:r>
                      <a:endParaRPr lang="en-US" sz="2800" b="0" dirty="0" smtClean="0">
                        <a:solidFill>
                          <a:srgbClr val="FF0000"/>
                        </a:solidFill>
                      </a:endParaRPr>
                    </a:p>
                  </a:txBody>
                  <a:tcPr anchor="ctr">
                    <a:solidFill>
                      <a:schemeClr val="bg1">
                        <a:lumMod val="95000"/>
                      </a:schemeClr>
                    </a:solidFill>
                  </a:tcPr>
                </a:tc>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p:cNvSpPr txBox="1">
            <a:spLocks/>
          </p:cNvSpPr>
          <p:nvPr/>
        </p:nvSpPr>
        <p:spPr>
          <a:xfrm>
            <a:off x="0" y="1"/>
            <a:ext cx="9144000" cy="6857999"/>
          </a:xfrm>
          <a:prstGeom prst="rect">
            <a:avLst/>
          </a:prstGeom>
        </p:spPr>
        <p:txBody>
          <a:bodyPr vert="horz" lIns="91440" tIns="45720" rIns="91440" bIns="45720" rtlCol="0" anchor="ct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lang="sr-Latn-RS" sz="2800" dirty="0" smtClean="0">
                <a:effectLst>
                  <a:outerShdw blurRad="38100" dist="38100" dir="2700000" algn="tl">
                    <a:srgbClr val="000000">
                      <a:alpha val="43137"/>
                    </a:srgbClr>
                  </a:outerShdw>
                </a:effectLst>
                <a:latin typeface="+mj-lt"/>
                <a:ea typeface="+mj-ea"/>
                <a:cs typeface="+mj-cs"/>
              </a:rPr>
              <a:t>Trpezarija - položaj u stanu</a:t>
            </a:r>
          </a:p>
          <a:p>
            <a:pPr lvl="0" algn="r">
              <a:spcBef>
                <a:spcPct val="0"/>
              </a:spcBef>
              <a:defRPr/>
            </a:pPr>
            <a:r>
              <a:rPr lang="en-US" sz="2800" dirty="0" smtClean="0">
                <a:effectLst>
                  <a:outerShdw blurRad="38100" dist="38100" dir="2700000" algn="tl">
                    <a:srgbClr val="000000">
                      <a:alpha val="43137"/>
                    </a:srgbClr>
                  </a:outerShdw>
                </a:effectLst>
              </a:rPr>
              <a:t>P</a:t>
            </a:r>
            <a:r>
              <a:rPr lang="sr-Latn-RS" sz="2800" dirty="0" smtClean="0">
                <a:effectLst>
                  <a:outerShdw blurRad="38100" dist="38100" dir="2700000" algn="tl">
                    <a:srgbClr val="000000">
                      <a:alpha val="43137"/>
                    </a:srgbClr>
                  </a:outerShdw>
                </a:effectLst>
              </a:rPr>
              <a:t>oložaj u odnosu na ulaz</a:t>
            </a:r>
            <a:endParaRPr lang="sr-Latn-RS" sz="2800" dirty="0" smtClean="0">
              <a:effectLst>
                <a:outerShdw blurRad="38100" dist="38100" dir="2700000" algn="tl">
                  <a:srgbClr val="000000">
                    <a:alpha val="43137"/>
                  </a:srgbClr>
                </a:outerShdw>
              </a:effectLst>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lang="sr-Latn-RS" sz="2800" dirty="0" smtClean="0">
              <a:effectLst>
                <a:outerShdw blurRad="38100" dist="38100" dir="2700000" algn="tl">
                  <a:srgbClr val="000000">
                    <a:alpha val="43137"/>
                  </a:srgbClr>
                </a:outerShdw>
              </a:effectLst>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lang="sr-Latn-RS" sz="2800" dirty="0" smtClean="0">
              <a:effectLst>
                <a:outerShdw blurRad="38100" dist="38100" dir="2700000" algn="tl">
                  <a:srgbClr val="000000">
                    <a:alpha val="43137"/>
                  </a:srgbClr>
                </a:outerShdw>
              </a:effectLst>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kumimoji="0" lang="sr-Latn-RS" sz="28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lang="sr-Latn-RS" sz="2800" dirty="0" smtClean="0">
              <a:effectLst>
                <a:outerShdw blurRad="38100" dist="38100" dir="2700000" algn="tl">
                  <a:srgbClr val="000000">
                    <a:alpha val="43137"/>
                  </a:srgbClr>
                </a:outerShdw>
              </a:effectLst>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kumimoji="0" lang="sr-Latn-RS" sz="28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lang="sr-Latn-RS" sz="2800" dirty="0" smtClean="0">
              <a:effectLst>
                <a:outerShdw blurRad="38100" dist="38100" dir="2700000" algn="tl">
                  <a:srgbClr val="000000">
                    <a:alpha val="43137"/>
                  </a:srgbClr>
                </a:outerShdw>
              </a:effectLst>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kumimoji="0" lang="sr-Latn-RS" sz="28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lang="sr-Latn-RS" sz="2800" dirty="0" smtClean="0">
              <a:effectLst>
                <a:outerShdw blurRad="38100" dist="38100" dir="2700000" algn="tl">
                  <a:srgbClr val="000000">
                    <a:alpha val="43137"/>
                  </a:srgbClr>
                </a:outerShdw>
              </a:effectLst>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kumimoji="0" lang="sr-Latn-RS" sz="28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lang="sr-Latn-RS" sz="2800" dirty="0" smtClean="0">
              <a:effectLst>
                <a:outerShdw blurRad="38100" dist="38100" dir="2700000" algn="tl">
                  <a:srgbClr val="000000">
                    <a:alpha val="43137"/>
                  </a:srgbClr>
                </a:outerShdw>
              </a:effectLst>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kumimoji="0" lang="sr-Latn-RS" sz="28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lang="sr-Latn-RS" sz="2800" dirty="0" smtClean="0">
              <a:effectLst>
                <a:outerShdw blurRad="38100" dist="38100" dir="2700000" algn="tl">
                  <a:srgbClr val="000000">
                    <a:alpha val="43137"/>
                  </a:srgbClr>
                </a:outerShdw>
              </a:effectLst>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kumimoji="0" lang="sr-Latn-RS" sz="28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kumimoji="0" lang="en-US" sz="2800" b="0" i="0" u="none" strike="noStrike" kern="1200" cap="none" spc="0" normalizeH="0" baseline="0" noProof="0" dirty="0">
              <a:ln>
                <a:noFill/>
              </a:ln>
              <a:solidFill>
                <a:schemeClr val="tx1"/>
              </a:solidFill>
              <a:effectLst/>
              <a:uLnTx/>
              <a:uFillTx/>
              <a:latin typeface="+mj-lt"/>
              <a:ea typeface="+mj-ea"/>
              <a:cs typeface="+mj-cs"/>
            </a:endParaRPr>
          </a:p>
        </p:txBody>
      </p:sp>
      <p:pic>
        <p:nvPicPr>
          <p:cNvPr id="13314" name="Picture 2"/>
          <p:cNvPicPr>
            <a:picLocks noChangeAspect="1" noChangeArrowheads="1"/>
          </p:cNvPicPr>
          <p:nvPr/>
        </p:nvPicPr>
        <p:blipFill>
          <a:blip r:embed="rId3" cstate="email">
            <a:lum bright="5000"/>
          </a:blip>
          <a:srcRect/>
          <a:stretch>
            <a:fillRect/>
          </a:stretch>
        </p:blipFill>
        <p:spPr bwMode="auto">
          <a:xfrm rot="5400000">
            <a:off x="4643434" y="2357437"/>
            <a:ext cx="6000767" cy="3000363"/>
          </a:xfrm>
          <a:prstGeom prst="rect">
            <a:avLst/>
          </a:prstGeom>
          <a:noFill/>
          <a:ln w="9525">
            <a:noFill/>
            <a:miter lim="800000"/>
            <a:headEnd/>
            <a:tailEnd/>
          </a:ln>
          <a:effec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p:cNvSpPr txBox="1">
            <a:spLocks/>
          </p:cNvSpPr>
          <p:nvPr/>
        </p:nvSpPr>
        <p:spPr>
          <a:xfrm>
            <a:off x="0" y="1"/>
            <a:ext cx="9144000" cy="6857999"/>
          </a:xfrm>
          <a:prstGeom prst="rect">
            <a:avLst/>
          </a:prstGeom>
        </p:spPr>
        <p:txBody>
          <a:bodyPr vert="horz" lIns="91440" tIns="45720" rIns="91440" bIns="45720" rtlCol="0" anchor="ct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lang="sr-Latn-RS" sz="2800" dirty="0" smtClean="0">
                <a:effectLst>
                  <a:outerShdw blurRad="38100" dist="38100" dir="2700000" algn="tl">
                    <a:srgbClr val="000000">
                      <a:alpha val="43137"/>
                    </a:srgbClr>
                  </a:outerShdw>
                </a:effectLst>
                <a:latin typeface="+mj-lt"/>
                <a:ea typeface="+mj-ea"/>
                <a:cs typeface="+mj-cs"/>
              </a:rPr>
              <a:t>Trpezarija - položaj u stanu</a:t>
            </a:r>
          </a:p>
          <a:p>
            <a:pPr lvl="0" algn="r">
              <a:spcBef>
                <a:spcPct val="0"/>
              </a:spcBef>
              <a:defRPr/>
            </a:pPr>
            <a:r>
              <a:rPr lang="en-US" sz="2800" dirty="0" smtClean="0">
                <a:effectLst>
                  <a:outerShdw blurRad="38100" dist="38100" dir="2700000" algn="tl">
                    <a:srgbClr val="000000">
                      <a:alpha val="43137"/>
                    </a:srgbClr>
                  </a:outerShdw>
                </a:effectLst>
              </a:rPr>
              <a:t>P</a:t>
            </a:r>
            <a:r>
              <a:rPr lang="sr-Latn-RS" sz="2800" dirty="0" smtClean="0">
                <a:effectLst>
                  <a:outerShdw blurRad="38100" dist="38100" dir="2700000" algn="tl">
                    <a:srgbClr val="000000">
                      <a:alpha val="43137"/>
                    </a:srgbClr>
                  </a:outerShdw>
                </a:effectLst>
              </a:rPr>
              <a:t>oložaj u odnosu na ulaz</a:t>
            </a:r>
            <a:endParaRPr lang="sr-Latn-RS" sz="2800" dirty="0" smtClean="0">
              <a:effectLst>
                <a:outerShdw blurRad="38100" dist="38100" dir="2700000" algn="tl">
                  <a:srgbClr val="000000">
                    <a:alpha val="43137"/>
                  </a:srgbClr>
                </a:outerShdw>
              </a:effectLst>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lang="sr-Latn-RS" sz="2800" dirty="0" smtClean="0">
              <a:effectLst>
                <a:outerShdw blurRad="38100" dist="38100" dir="2700000" algn="tl">
                  <a:srgbClr val="000000">
                    <a:alpha val="43137"/>
                  </a:srgbClr>
                </a:outerShdw>
              </a:effectLst>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lang="sr-Latn-RS" sz="2800" dirty="0" smtClean="0">
              <a:effectLst>
                <a:outerShdw blurRad="38100" dist="38100" dir="2700000" algn="tl">
                  <a:srgbClr val="000000">
                    <a:alpha val="43137"/>
                  </a:srgbClr>
                </a:outerShdw>
              </a:effectLst>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kumimoji="0" lang="sr-Latn-RS" sz="28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lang="sr-Latn-RS" sz="2800" dirty="0" smtClean="0">
              <a:effectLst>
                <a:outerShdw blurRad="38100" dist="38100" dir="2700000" algn="tl">
                  <a:srgbClr val="000000">
                    <a:alpha val="43137"/>
                  </a:srgbClr>
                </a:outerShdw>
              </a:effectLst>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kumimoji="0" lang="sr-Latn-RS" sz="28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lang="sr-Latn-RS" sz="2800" dirty="0" smtClean="0">
              <a:effectLst>
                <a:outerShdw blurRad="38100" dist="38100" dir="2700000" algn="tl">
                  <a:srgbClr val="000000">
                    <a:alpha val="43137"/>
                  </a:srgbClr>
                </a:outerShdw>
              </a:effectLst>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kumimoji="0" lang="sr-Latn-RS" sz="28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lang="sr-Latn-RS" sz="2800" dirty="0" smtClean="0">
              <a:effectLst>
                <a:outerShdw blurRad="38100" dist="38100" dir="2700000" algn="tl">
                  <a:srgbClr val="000000">
                    <a:alpha val="43137"/>
                  </a:srgbClr>
                </a:outerShdw>
              </a:effectLst>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kumimoji="0" lang="sr-Latn-RS" sz="28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lang="sr-Latn-RS" sz="2800" dirty="0" smtClean="0">
              <a:effectLst>
                <a:outerShdw blurRad="38100" dist="38100" dir="2700000" algn="tl">
                  <a:srgbClr val="000000">
                    <a:alpha val="43137"/>
                  </a:srgbClr>
                </a:outerShdw>
              </a:effectLst>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kumimoji="0" lang="sr-Latn-RS" sz="28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lang="sr-Latn-RS" sz="2800" dirty="0" smtClean="0">
              <a:effectLst>
                <a:outerShdw blurRad="38100" dist="38100" dir="2700000" algn="tl">
                  <a:srgbClr val="000000">
                    <a:alpha val="43137"/>
                  </a:srgbClr>
                </a:outerShdw>
              </a:effectLst>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kumimoji="0" lang="sr-Latn-RS" sz="28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kumimoji="0" lang="en-US" sz="2800" b="0" i="0" u="none" strike="noStrike" kern="1200" cap="none" spc="0" normalizeH="0" baseline="0" noProof="0" dirty="0">
              <a:ln>
                <a:noFill/>
              </a:ln>
              <a:solidFill>
                <a:schemeClr val="tx1"/>
              </a:solidFill>
              <a:effectLst/>
              <a:uLnTx/>
              <a:uFillTx/>
              <a:latin typeface="+mj-lt"/>
              <a:ea typeface="+mj-ea"/>
              <a:cs typeface="+mj-cs"/>
            </a:endParaRPr>
          </a:p>
        </p:txBody>
      </p:sp>
      <p:pic>
        <p:nvPicPr>
          <p:cNvPr id="13314" name="Picture 2"/>
          <p:cNvPicPr>
            <a:picLocks noChangeAspect="1" noChangeArrowheads="1"/>
          </p:cNvPicPr>
          <p:nvPr/>
        </p:nvPicPr>
        <p:blipFill>
          <a:blip r:embed="rId3" cstate="email">
            <a:lum bright="5000"/>
          </a:blip>
          <a:srcRect/>
          <a:stretch>
            <a:fillRect/>
          </a:stretch>
        </p:blipFill>
        <p:spPr bwMode="auto">
          <a:xfrm rot="5400000">
            <a:off x="4643434" y="2357437"/>
            <a:ext cx="6000767" cy="3000363"/>
          </a:xfrm>
          <a:prstGeom prst="rect">
            <a:avLst/>
          </a:prstGeom>
          <a:noFill/>
          <a:ln w="9525">
            <a:noFill/>
            <a:miter lim="800000"/>
            <a:headEnd/>
            <a:tailEnd/>
          </a:ln>
          <a:effectLst/>
        </p:spPr>
      </p:pic>
      <p:pic>
        <p:nvPicPr>
          <p:cNvPr id="13315" name="Picture 3"/>
          <p:cNvPicPr>
            <a:picLocks noChangeAspect="1" noChangeArrowheads="1"/>
          </p:cNvPicPr>
          <p:nvPr/>
        </p:nvPicPr>
        <p:blipFill>
          <a:blip r:embed="rId4" cstate="email">
            <a:lum bright="7000"/>
          </a:blip>
          <a:srcRect/>
          <a:stretch>
            <a:fillRect/>
          </a:stretch>
        </p:blipFill>
        <p:spPr bwMode="auto">
          <a:xfrm>
            <a:off x="571472" y="4143380"/>
            <a:ext cx="3713158" cy="2714620"/>
          </a:xfrm>
          <a:prstGeom prst="rect">
            <a:avLst/>
          </a:prstGeom>
          <a:noFill/>
          <a:ln w="9525">
            <a:noFill/>
            <a:miter lim="800000"/>
            <a:headEnd/>
            <a:tailEnd/>
          </a:ln>
          <a:effectLst/>
        </p:spPr>
      </p:pic>
      <p:pic>
        <p:nvPicPr>
          <p:cNvPr id="6" name="Picture 3"/>
          <p:cNvPicPr>
            <a:picLocks noChangeAspect="1" noChangeArrowheads="1"/>
          </p:cNvPicPr>
          <p:nvPr/>
        </p:nvPicPr>
        <p:blipFill>
          <a:blip r:embed="rId5" cstate="email"/>
          <a:srcRect/>
          <a:stretch>
            <a:fillRect/>
          </a:stretch>
        </p:blipFill>
        <p:spPr bwMode="auto">
          <a:xfrm>
            <a:off x="1285852" y="214290"/>
            <a:ext cx="2320804" cy="3705228"/>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lum bright="3000"/>
          </a:blip>
          <a:srcRect/>
          <a:stretch>
            <a:fillRect/>
          </a:stretch>
        </p:blipFill>
        <p:spPr bwMode="auto">
          <a:xfrm>
            <a:off x="0" y="1797383"/>
            <a:ext cx="9144000" cy="5060617"/>
          </a:xfrm>
          <a:prstGeom prst="rect">
            <a:avLst/>
          </a:prstGeom>
          <a:noFill/>
          <a:ln w="9525">
            <a:noFill/>
            <a:miter lim="800000"/>
            <a:headEnd/>
            <a:tailEnd/>
          </a:ln>
          <a:effectLst/>
        </p:spPr>
      </p:pic>
      <p:sp>
        <p:nvSpPr>
          <p:cNvPr id="20" name="Title 1"/>
          <p:cNvSpPr txBox="1">
            <a:spLocks/>
          </p:cNvSpPr>
          <p:nvPr/>
        </p:nvSpPr>
        <p:spPr>
          <a:xfrm>
            <a:off x="0" y="0"/>
            <a:ext cx="9144000" cy="6857999"/>
          </a:xfrm>
          <a:prstGeom prst="rect">
            <a:avLst/>
          </a:prstGeom>
        </p:spPr>
        <p:txBody>
          <a:bodyPr vert="horz" lIns="91440" tIns="45720" rIns="91440" bIns="45720" rtlCol="0" anchor="ct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lang="sr-Latn-RS" sz="2800" dirty="0" smtClean="0">
                <a:effectLst>
                  <a:outerShdw blurRad="38100" dist="38100" dir="2700000" algn="tl">
                    <a:srgbClr val="000000">
                      <a:alpha val="43137"/>
                    </a:srgbClr>
                  </a:outerShdw>
                </a:effectLst>
                <a:latin typeface="+mj-lt"/>
                <a:ea typeface="+mj-ea"/>
                <a:cs typeface="+mj-cs"/>
              </a:rPr>
              <a:t>Sobe za spavanje - aktivnosti</a:t>
            </a:r>
          </a:p>
          <a:p>
            <a:pPr marL="0" marR="0" lvl="0" indent="0" algn="r" defTabSz="914400" rtl="0" eaLnBrk="1" fontAlgn="auto" latinLnBrk="0" hangingPunct="1">
              <a:lnSpc>
                <a:spcPct val="100000"/>
              </a:lnSpc>
              <a:spcBef>
                <a:spcPct val="0"/>
              </a:spcBef>
              <a:spcAft>
                <a:spcPts val="0"/>
              </a:spcAft>
              <a:buClrTx/>
              <a:buSzTx/>
              <a:buFontTx/>
              <a:buNone/>
              <a:tabLst/>
              <a:defRPr/>
            </a:pPr>
            <a:endParaRPr lang="sr-Latn-RS" sz="2800" dirty="0" smtClean="0">
              <a:effectLst>
                <a:outerShdw blurRad="38100" dist="38100" dir="2700000" algn="tl">
                  <a:srgbClr val="000000">
                    <a:alpha val="43137"/>
                  </a:srgbClr>
                </a:outerShdw>
              </a:effectLst>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kumimoji="0" lang="sr-Latn-RS" sz="28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lang="sr-Latn-RS" sz="2800" dirty="0" smtClean="0">
              <a:effectLst>
                <a:outerShdw blurRad="38100" dist="38100" dir="2700000" algn="tl">
                  <a:srgbClr val="000000">
                    <a:alpha val="43137"/>
                  </a:srgbClr>
                </a:outerShdw>
              </a:effectLst>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kumimoji="0" lang="sr-Latn-RS" sz="28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lang="sr-Latn-RS" sz="2800" dirty="0" smtClean="0">
              <a:effectLst>
                <a:outerShdw blurRad="38100" dist="38100" dir="2700000" algn="tl">
                  <a:srgbClr val="000000">
                    <a:alpha val="43137"/>
                  </a:srgbClr>
                </a:outerShdw>
              </a:effectLst>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kumimoji="0" lang="sr-Latn-RS" sz="28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lang="sr-Latn-RS" sz="2800" dirty="0" smtClean="0">
              <a:effectLst>
                <a:outerShdw blurRad="38100" dist="38100" dir="2700000" algn="tl">
                  <a:srgbClr val="000000">
                    <a:alpha val="43137"/>
                  </a:srgbClr>
                </a:outerShdw>
              </a:effectLst>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kumimoji="0" lang="sr-Latn-RS" sz="28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lang="sr-Latn-RS" sz="2800" dirty="0" smtClean="0">
              <a:effectLst>
                <a:outerShdw blurRad="38100" dist="38100" dir="2700000" algn="tl">
                  <a:srgbClr val="000000">
                    <a:alpha val="43137"/>
                  </a:srgbClr>
                </a:outerShdw>
              </a:effectLst>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kumimoji="0" lang="sr-Latn-RS" sz="28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lang="sr-Latn-RS" sz="2800" dirty="0" smtClean="0">
              <a:effectLst>
                <a:outerShdw blurRad="38100" dist="38100" dir="2700000" algn="tl">
                  <a:srgbClr val="000000">
                    <a:alpha val="43137"/>
                  </a:srgbClr>
                </a:outerShdw>
              </a:effectLst>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kumimoji="0" lang="sr-Latn-RS" sz="28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lang="sr-Latn-RS" sz="2800" dirty="0" smtClean="0">
              <a:effectLst>
                <a:outerShdw blurRad="38100" dist="38100" dir="2700000" algn="tl">
                  <a:srgbClr val="000000">
                    <a:alpha val="43137"/>
                  </a:srgbClr>
                </a:outerShdw>
              </a:effectLst>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kumimoji="0" lang="sr-Latn-RS" sz="28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kumimoji="0" lang="en-US" sz="28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p:cNvSpPr txBox="1">
            <a:spLocks/>
          </p:cNvSpPr>
          <p:nvPr/>
        </p:nvSpPr>
        <p:spPr>
          <a:xfrm>
            <a:off x="0" y="1"/>
            <a:ext cx="9144000" cy="6857999"/>
          </a:xfrm>
          <a:prstGeom prst="rect">
            <a:avLst/>
          </a:prstGeom>
        </p:spPr>
        <p:txBody>
          <a:bodyPr vert="horz" lIns="91440" tIns="45720" rIns="91440" bIns="45720" rtlCol="0" anchor="ct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lang="sr-Latn-RS" sz="2800" dirty="0" smtClean="0">
                <a:effectLst>
                  <a:outerShdw blurRad="38100" dist="38100" dir="2700000" algn="tl">
                    <a:srgbClr val="000000">
                      <a:alpha val="43137"/>
                    </a:srgbClr>
                  </a:outerShdw>
                </a:effectLst>
                <a:latin typeface="+mj-lt"/>
                <a:ea typeface="+mj-ea"/>
                <a:cs typeface="+mj-cs"/>
              </a:rPr>
              <a:t>Trpezarija - položaj u stanu</a:t>
            </a:r>
          </a:p>
          <a:p>
            <a:pPr lvl="0" algn="r">
              <a:spcBef>
                <a:spcPct val="0"/>
              </a:spcBef>
              <a:defRPr/>
            </a:pPr>
            <a:r>
              <a:rPr lang="en-US" sz="2800" dirty="0" smtClean="0">
                <a:effectLst>
                  <a:outerShdw blurRad="38100" dist="38100" dir="2700000" algn="tl">
                    <a:srgbClr val="000000">
                      <a:alpha val="43137"/>
                    </a:srgbClr>
                  </a:outerShdw>
                </a:effectLst>
              </a:rPr>
              <a:t>P</a:t>
            </a:r>
            <a:r>
              <a:rPr lang="sr-Latn-RS" sz="2800" dirty="0" smtClean="0">
                <a:effectLst>
                  <a:outerShdw blurRad="38100" dist="38100" dir="2700000" algn="tl">
                    <a:srgbClr val="000000">
                      <a:alpha val="43137"/>
                    </a:srgbClr>
                  </a:outerShdw>
                </a:effectLst>
              </a:rPr>
              <a:t>oložaj u odnosu na ulaz</a:t>
            </a:r>
            <a:endParaRPr lang="sr-Latn-RS" sz="2800" dirty="0" smtClean="0">
              <a:effectLst>
                <a:outerShdw blurRad="38100" dist="38100" dir="2700000" algn="tl">
                  <a:srgbClr val="000000">
                    <a:alpha val="43137"/>
                  </a:srgbClr>
                </a:outerShdw>
              </a:effectLst>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lang="sr-Latn-RS" sz="2800" dirty="0" smtClean="0">
              <a:effectLst>
                <a:outerShdw blurRad="38100" dist="38100" dir="2700000" algn="tl">
                  <a:srgbClr val="000000">
                    <a:alpha val="43137"/>
                  </a:srgbClr>
                </a:outerShdw>
              </a:effectLst>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lang="sr-Latn-RS" sz="2800" dirty="0" smtClean="0">
              <a:effectLst>
                <a:outerShdw blurRad="38100" dist="38100" dir="2700000" algn="tl">
                  <a:srgbClr val="000000">
                    <a:alpha val="43137"/>
                  </a:srgbClr>
                </a:outerShdw>
              </a:effectLst>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kumimoji="0" lang="sr-Latn-RS" sz="28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lang="sr-Latn-RS" sz="2800" dirty="0" smtClean="0">
              <a:effectLst>
                <a:outerShdw blurRad="38100" dist="38100" dir="2700000" algn="tl">
                  <a:srgbClr val="000000">
                    <a:alpha val="43137"/>
                  </a:srgbClr>
                </a:outerShdw>
              </a:effectLst>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kumimoji="0" lang="sr-Latn-RS" sz="28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lang="sr-Latn-RS" sz="2800" dirty="0" smtClean="0">
              <a:effectLst>
                <a:outerShdw blurRad="38100" dist="38100" dir="2700000" algn="tl">
                  <a:srgbClr val="000000">
                    <a:alpha val="43137"/>
                  </a:srgbClr>
                </a:outerShdw>
              </a:effectLst>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kumimoji="0" lang="sr-Latn-RS" sz="28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lang="sr-Latn-RS" sz="2800" dirty="0" smtClean="0">
              <a:effectLst>
                <a:outerShdw blurRad="38100" dist="38100" dir="2700000" algn="tl">
                  <a:srgbClr val="000000">
                    <a:alpha val="43137"/>
                  </a:srgbClr>
                </a:outerShdw>
              </a:effectLst>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kumimoji="0" lang="sr-Latn-RS" sz="28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lang="sr-Latn-RS" sz="2800" dirty="0" smtClean="0">
              <a:effectLst>
                <a:outerShdw blurRad="38100" dist="38100" dir="2700000" algn="tl">
                  <a:srgbClr val="000000">
                    <a:alpha val="43137"/>
                  </a:srgbClr>
                </a:outerShdw>
              </a:effectLst>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kumimoji="0" lang="sr-Latn-RS" sz="28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lang="sr-Latn-RS" sz="2800" dirty="0" smtClean="0">
              <a:effectLst>
                <a:outerShdw blurRad="38100" dist="38100" dir="2700000" algn="tl">
                  <a:srgbClr val="000000">
                    <a:alpha val="43137"/>
                  </a:srgbClr>
                </a:outerShdw>
              </a:effectLst>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kumimoji="0" lang="sr-Latn-RS" sz="28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kumimoji="0" lang="en-US" sz="2800" b="0" i="0" u="none" strike="noStrike" kern="1200" cap="none" spc="0" normalizeH="0" baseline="0" noProof="0" dirty="0">
              <a:ln>
                <a:noFill/>
              </a:ln>
              <a:solidFill>
                <a:schemeClr val="tx1"/>
              </a:solidFill>
              <a:effectLst/>
              <a:uLnTx/>
              <a:uFillTx/>
              <a:latin typeface="+mj-lt"/>
              <a:ea typeface="+mj-ea"/>
              <a:cs typeface="+mj-cs"/>
            </a:endParaRPr>
          </a:p>
        </p:txBody>
      </p:sp>
      <p:pic>
        <p:nvPicPr>
          <p:cNvPr id="13314" name="Picture 2"/>
          <p:cNvPicPr>
            <a:picLocks noChangeAspect="1" noChangeArrowheads="1"/>
          </p:cNvPicPr>
          <p:nvPr/>
        </p:nvPicPr>
        <p:blipFill>
          <a:blip r:embed="rId3" cstate="email">
            <a:lum bright="5000"/>
          </a:blip>
          <a:srcRect/>
          <a:stretch>
            <a:fillRect/>
          </a:stretch>
        </p:blipFill>
        <p:spPr bwMode="auto">
          <a:xfrm rot="5400000">
            <a:off x="4643434" y="2357437"/>
            <a:ext cx="6000767" cy="3000363"/>
          </a:xfrm>
          <a:prstGeom prst="rect">
            <a:avLst/>
          </a:prstGeom>
          <a:noFill/>
          <a:ln w="9525">
            <a:noFill/>
            <a:miter lim="800000"/>
            <a:headEnd/>
            <a:tailEnd/>
          </a:ln>
          <a:effectLst/>
        </p:spPr>
      </p:pic>
      <p:pic>
        <p:nvPicPr>
          <p:cNvPr id="14339" name="Picture 3"/>
          <p:cNvPicPr>
            <a:picLocks noChangeAspect="1" noChangeArrowheads="1"/>
          </p:cNvPicPr>
          <p:nvPr/>
        </p:nvPicPr>
        <p:blipFill>
          <a:blip r:embed="rId4" cstate="email">
            <a:lum bright="5000"/>
          </a:blip>
          <a:srcRect r="-51"/>
          <a:stretch>
            <a:fillRect/>
          </a:stretch>
        </p:blipFill>
        <p:spPr bwMode="auto">
          <a:xfrm>
            <a:off x="867808" y="1"/>
            <a:ext cx="3204126" cy="6858000"/>
          </a:xfrm>
          <a:prstGeom prst="rect">
            <a:avLst/>
          </a:prstGeom>
          <a:noFill/>
          <a:ln w="9525">
            <a:noFill/>
            <a:miter lim="800000"/>
            <a:headEnd/>
            <a:tailEnd/>
          </a:ln>
          <a:effec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p:cNvSpPr txBox="1">
            <a:spLocks/>
          </p:cNvSpPr>
          <p:nvPr/>
        </p:nvSpPr>
        <p:spPr>
          <a:xfrm>
            <a:off x="0" y="1"/>
            <a:ext cx="9144000" cy="6857999"/>
          </a:xfrm>
          <a:prstGeom prst="rect">
            <a:avLst/>
          </a:prstGeom>
        </p:spPr>
        <p:txBody>
          <a:bodyPr vert="horz" lIns="91440" tIns="45720" rIns="91440" bIns="45720" rtlCol="0" anchor="ct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lang="sr-Latn-RS" sz="2800" dirty="0" smtClean="0">
                <a:effectLst>
                  <a:outerShdw blurRad="38100" dist="38100" dir="2700000" algn="tl">
                    <a:srgbClr val="000000">
                      <a:alpha val="43137"/>
                    </a:srgbClr>
                  </a:outerShdw>
                </a:effectLst>
                <a:latin typeface="+mj-lt"/>
                <a:ea typeface="+mj-ea"/>
                <a:cs typeface="+mj-cs"/>
              </a:rPr>
              <a:t>Trpezarija - položaj u stanu</a:t>
            </a:r>
          </a:p>
          <a:p>
            <a:pPr lvl="0" algn="r">
              <a:spcBef>
                <a:spcPct val="0"/>
              </a:spcBef>
              <a:defRPr/>
            </a:pPr>
            <a:r>
              <a:rPr lang="en-US" sz="2800" dirty="0" smtClean="0">
                <a:effectLst>
                  <a:outerShdw blurRad="38100" dist="38100" dir="2700000" algn="tl">
                    <a:srgbClr val="000000">
                      <a:alpha val="43137"/>
                    </a:srgbClr>
                  </a:outerShdw>
                </a:effectLst>
              </a:rPr>
              <a:t>P</a:t>
            </a:r>
            <a:r>
              <a:rPr lang="sr-Latn-RS" sz="2800" dirty="0" smtClean="0">
                <a:effectLst>
                  <a:outerShdw blurRad="38100" dist="38100" dir="2700000" algn="tl">
                    <a:srgbClr val="000000">
                      <a:alpha val="43137"/>
                    </a:srgbClr>
                  </a:outerShdw>
                </a:effectLst>
              </a:rPr>
              <a:t>oložaj u odnosu na kuhinju</a:t>
            </a:r>
            <a:endParaRPr lang="sr-Latn-RS" sz="2800" dirty="0" smtClean="0">
              <a:effectLst>
                <a:outerShdw blurRad="38100" dist="38100" dir="2700000" algn="tl">
                  <a:srgbClr val="000000">
                    <a:alpha val="43137"/>
                  </a:srgbClr>
                </a:outerShdw>
              </a:effectLst>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lang="sr-Latn-RS" sz="2800" dirty="0" smtClean="0">
              <a:effectLst>
                <a:outerShdw blurRad="38100" dist="38100" dir="2700000" algn="tl">
                  <a:srgbClr val="000000">
                    <a:alpha val="43137"/>
                  </a:srgbClr>
                </a:outerShdw>
              </a:effectLst>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lang="sr-Latn-RS" sz="2800" dirty="0" smtClean="0">
              <a:effectLst>
                <a:outerShdw blurRad="38100" dist="38100" dir="2700000" algn="tl">
                  <a:srgbClr val="000000">
                    <a:alpha val="43137"/>
                  </a:srgbClr>
                </a:outerShdw>
              </a:effectLst>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kumimoji="0" lang="sr-Latn-RS" sz="28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lang="sr-Latn-RS" sz="2800" dirty="0" smtClean="0">
              <a:effectLst>
                <a:outerShdw blurRad="38100" dist="38100" dir="2700000" algn="tl">
                  <a:srgbClr val="000000">
                    <a:alpha val="43137"/>
                  </a:srgbClr>
                </a:outerShdw>
              </a:effectLst>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kumimoji="0" lang="sr-Latn-RS" sz="28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lang="sr-Latn-RS" sz="2800" dirty="0" smtClean="0">
              <a:effectLst>
                <a:outerShdw blurRad="38100" dist="38100" dir="2700000" algn="tl">
                  <a:srgbClr val="000000">
                    <a:alpha val="43137"/>
                  </a:srgbClr>
                </a:outerShdw>
              </a:effectLst>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kumimoji="0" lang="sr-Latn-RS" sz="28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lang="sr-Latn-RS" sz="2800" dirty="0" smtClean="0">
              <a:effectLst>
                <a:outerShdw blurRad="38100" dist="38100" dir="2700000" algn="tl">
                  <a:srgbClr val="000000">
                    <a:alpha val="43137"/>
                  </a:srgbClr>
                </a:outerShdw>
              </a:effectLst>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kumimoji="0" lang="sr-Latn-RS" sz="28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lang="sr-Latn-RS" sz="2800" dirty="0" smtClean="0">
              <a:effectLst>
                <a:outerShdw blurRad="38100" dist="38100" dir="2700000" algn="tl">
                  <a:srgbClr val="000000">
                    <a:alpha val="43137"/>
                  </a:srgbClr>
                </a:outerShdw>
              </a:effectLst>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kumimoji="0" lang="sr-Latn-RS" sz="28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lang="sr-Latn-RS" sz="2800" dirty="0" smtClean="0">
              <a:effectLst>
                <a:outerShdw blurRad="38100" dist="38100" dir="2700000" algn="tl">
                  <a:srgbClr val="000000">
                    <a:alpha val="43137"/>
                  </a:srgbClr>
                </a:outerShdw>
              </a:effectLst>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kumimoji="0" lang="sr-Latn-RS" sz="28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kumimoji="0" lang="en-US" sz="2800" b="0" i="0" u="none" strike="noStrike" kern="1200" cap="none" spc="0" normalizeH="0" baseline="0" noProof="0" dirty="0">
              <a:ln>
                <a:noFill/>
              </a:ln>
              <a:solidFill>
                <a:schemeClr val="tx1"/>
              </a:solidFill>
              <a:effectLst/>
              <a:uLnTx/>
              <a:uFillTx/>
              <a:latin typeface="+mj-lt"/>
              <a:ea typeface="+mj-ea"/>
              <a:cs typeface="+mj-cs"/>
            </a:endParaRPr>
          </a:p>
        </p:txBody>
      </p:sp>
      <p:pic>
        <p:nvPicPr>
          <p:cNvPr id="15362" name="Picture 2"/>
          <p:cNvPicPr>
            <a:picLocks noChangeAspect="1" noChangeArrowheads="1"/>
          </p:cNvPicPr>
          <p:nvPr/>
        </p:nvPicPr>
        <p:blipFill>
          <a:blip r:embed="rId3" cstate="email">
            <a:lum bright="5000"/>
          </a:blip>
          <a:srcRect/>
          <a:stretch>
            <a:fillRect/>
          </a:stretch>
        </p:blipFill>
        <p:spPr bwMode="auto">
          <a:xfrm>
            <a:off x="3847409" y="4286256"/>
            <a:ext cx="5296591" cy="2571744"/>
          </a:xfrm>
          <a:prstGeom prst="rect">
            <a:avLst/>
          </a:prstGeom>
          <a:noFill/>
          <a:ln w="9525">
            <a:noFill/>
            <a:miter lim="800000"/>
            <a:headEnd/>
            <a:tailEnd/>
          </a:ln>
          <a:effec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p:cNvSpPr txBox="1">
            <a:spLocks/>
          </p:cNvSpPr>
          <p:nvPr/>
        </p:nvSpPr>
        <p:spPr>
          <a:xfrm>
            <a:off x="0" y="1"/>
            <a:ext cx="9144000" cy="6857999"/>
          </a:xfrm>
          <a:prstGeom prst="rect">
            <a:avLst/>
          </a:prstGeom>
        </p:spPr>
        <p:txBody>
          <a:bodyPr vert="horz" lIns="91440" tIns="45720" rIns="91440" bIns="45720" rtlCol="0" anchor="ct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lang="sr-Latn-RS" sz="2800" dirty="0" smtClean="0">
                <a:effectLst>
                  <a:outerShdw blurRad="38100" dist="38100" dir="2700000" algn="tl">
                    <a:srgbClr val="000000">
                      <a:alpha val="43137"/>
                    </a:srgbClr>
                  </a:outerShdw>
                </a:effectLst>
                <a:latin typeface="+mj-lt"/>
                <a:ea typeface="+mj-ea"/>
                <a:cs typeface="+mj-cs"/>
              </a:rPr>
              <a:t>Trpezarija - položaj u stanu</a:t>
            </a:r>
          </a:p>
          <a:p>
            <a:pPr lvl="0" algn="r">
              <a:spcBef>
                <a:spcPct val="0"/>
              </a:spcBef>
              <a:defRPr/>
            </a:pPr>
            <a:r>
              <a:rPr lang="en-US" sz="2800" dirty="0" smtClean="0">
                <a:effectLst>
                  <a:outerShdw blurRad="38100" dist="38100" dir="2700000" algn="tl">
                    <a:srgbClr val="000000">
                      <a:alpha val="43137"/>
                    </a:srgbClr>
                  </a:outerShdw>
                </a:effectLst>
              </a:rPr>
              <a:t>P</a:t>
            </a:r>
            <a:r>
              <a:rPr lang="sr-Latn-RS" sz="2800" dirty="0" smtClean="0">
                <a:effectLst>
                  <a:outerShdw blurRad="38100" dist="38100" dir="2700000" algn="tl">
                    <a:srgbClr val="000000">
                      <a:alpha val="43137"/>
                    </a:srgbClr>
                  </a:outerShdw>
                </a:effectLst>
              </a:rPr>
              <a:t>oložaj u odnosu na kuhinju</a:t>
            </a:r>
            <a:endParaRPr lang="sr-Latn-RS" sz="2800" dirty="0" smtClean="0">
              <a:effectLst>
                <a:outerShdw blurRad="38100" dist="38100" dir="2700000" algn="tl">
                  <a:srgbClr val="000000">
                    <a:alpha val="43137"/>
                  </a:srgbClr>
                </a:outerShdw>
              </a:effectLst>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lang="sr-Latn-RS" sz="2800" dirty="0" smtClean="0">
              <a:effectLst>
                <a:outerShdw blurRad="38100" dist="38100" dir="2700000" algn="tl">
                  <a:srgbClr val="000000">
                    <a:alpha val="43137"/>
                  </a:srgbClr>
                </a:outerShdw>
              </a:effectLst>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lang="sr-Latn-RS" sz="2800" dirty="0" smtClean="0">
              <a:effectLst>
                <a:outerShdw blurRad="38100" dist="38100" dir="2700000" algn="tl">
                  <a:srgbClr val="000000">
                    <a:alpha val="43137"/>
                  </a:srgbClr>
                </a:outerShdw>
              </a:effectLst>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kumimoji="0" lang="sr-Latn-RS" sz="28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lang="sr-Latn-RS" sz="2800" dirty="0" smtClean="0">
              <a:effectLst>
                <a:outerShdw blurRad="38100" dist="38100" dir="2700000" algn="tl">
                  <a:srgbClr val="000000">
                    <a:alpha val="43137"/>
                  </a:srgbClr>
                </a:outerShdw>
              </a:effectLst>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kumimoji="0" lang="sr-Latn-RS" sz="28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lang="sr-Latn-RS" sz="2800" dirty="0" smtClean="0">
              <a:effectLst>
                <a:outerShdw blurRad="38100" dist="38100" dir="2700000" algn="tl">
                  <a:srgbClr val="000000">
                    <a:alpha val="43137"/>
                  </a:srgbClr>
                </a:outerShdw>
              </a:effectLst>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kumimoji="0" lang="sr-Latn-RS" sz="28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lang="sr-Latn-RS" sz="2800" dirty="0" smtClean="0">
              <a:effectLst>
                <a:outerShdw blurRad="38100" dist="38100" dir="2700000" algn="tl">
                  <a:srgbClr val="000000">
                    <a:alpha val="43137"/>
                  </a:srgbClr>
                </a:outerShdw>
              </a:effectLst>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kumimoji="0" lang="sr-Latn-RS" sz="28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lang="sr-Latn-RS" sz="2800" dirty="0" smtClean="0">
              <a:effectLst>
                <a:outerShdw blurRad="38100" dist="38100" dir="2700000" algn="tl">
                  <a:srgbClr val="000000">
                    <a:alpha val="43137"/>
                  </a:srgbClr>
                </a:outerShdw>
              </a:effectLst>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kumimoji="0" lang="sr-Latn-RS" sz="28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lang="sr-Latn-RS" sz="2800" dirty="0" smtClean="0">
              <a:effectLst>
                <a:outerShdw blurRad="38100" dist="38100" dir="2700000" algn="tl">
                  <a:srgbClr val="000000">
                    <a:alpha val="43137"/>
                  </a:srgbClr>
                </a:outerShdw>
              </a:effectLst>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kumimoji="0" lang="sr-Latn-RS" sz="28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kumimoji="0" lang="en-US" sz="2800" b="0" i="0" u="none" strike="noStrike" kern="1200" cap="none" spc="0" normalizeH="0" baseline="0" noProof="0" dirty="0">
              <a:ln>
                <a:noFill/>
              </a:ln>
              <a:solidFill>
                <a:schemeClr val="tx1"/>
              </a:solidFill>
              <a:effectLst/>
              <a:uLnTx/>
              <a:uFillTx/>
              <a:latin typeface="+mj-lt"/>
              <a:ea typeface="+mj-ea"/>
              <a:cs typeface="+mj-cs"/>
            </a:endParaRPr>
          </a:p>
        </p:txBody>
      </p:sp>
      <p:pic>
        <p:nvPicPr>
          <p:cNvPr id="15362" name="Picture 2"/>
          <p:cNvPicPr>
            <a:picLocks noChangeAspect="1" noChangeArrowheads="1"/>
          </p:cNvPicPr>
          <p:nvPr/>
        </p:nvPicPr>
        <p:blipFill>
          <a:blip r:embed="rId3" cstate="email">
            <a:lum bright="5000"/>
          </a:blip>
          <a:srcRect/>
          <a:stretch>
            <a:fillRect/>
          </a:stretch>
        </p:blipFill>
        <p:spPr bwMode="auto">
          <a:xfrm>
            <a:off x="3847409" y="4286256"/>
            <a:ext cx="5296591" cy="2571744"/>
          </a:xfrm>
          <a:prstGeom prst="rect">
            <a:avLst/>
          </a:prstGeom>
          <a:noFill/>
          <a:ln w="9525">
            <a:noFill/>
            <a:miter lim="800000"/>
            <a:headEnd/>
            <a:tailEnd/>
          </a:ln>
          <a:effectLst/>
        </p:spPr>
      </p:pic>
      <p:pic>
        <p:nvPicPr>
          <p:cNvPr id="15363" name="Picture 3"/>
          <p:cNvPicPr>
            <a:picLocks noChangeAspect="1" noChangeArrowheads="1"/>
          </p:cNvPicPr>
          <p:nvPr/>
        </p:nvPicPr>
        <p:blipFill>
          <a:blip r:embed="rId4" cstate="email">
            <a:lum bright="3000"/>
          </a:blip>
          <a:srcRect/>
          <a:stretch>
            <a:fillRect/>
          </a:stretch>
        </p:blipFill>
        <p:spPr bwMode="auto">
          <a:xfrm rot="5400000">
            <a:off x="-1228454" y="1942801"/>
            <a:ext cx="6858002" cy="2972398"/>
          </a:xfrm>
          <a:prstGeom prst="rect">
            <a:avLst/>
          </a:prstGeom>
          <a:noFill/>
          <a:ln w="9525">
            <a:noFill/>
            <a:miter lim="800000"/>
            <a:headEnd/>
            <a:tailEnd/>
          </a:ln>
          <a:effec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p:cNvSpPr txBox="1">
            <a:spLocks/>
          </p:cNvSpPr>
          <p:nvPr/>
        </p:nvSpPr>
        <p:spPr>
          <a:xfrm>
            <a:off x="0" y="1"/>
            <a:ext cx="9144000" cy="6857999"/>
          </a:xfrm>
          <a:prstGeom prst="rect">
            <a:avLst/>
          </a:prstGeom>
        </p:spPr>
        <p:txBody>
          <a:bodyPr vert="horz" lIns="91440" tIns="45720" rIns="91440" bIns="45720" rtlCol="0" anchor="ct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lang="sr-Latn-RS" sz="2800" dirty="0" smtClean="0">
                <a:effectLst>
                  <a:outerShdw blurRad="38100" dist="38100" dir="2700000" algn="tl">
                    <a:srgbClr val="000000">
                      <a:alpha val="43137"/>
                    </a:srgbClr>
                  </a:outerShdw>
                </a:effectLst>
                <a:latin typeface="+mj-lt"/>
                <a:ea typeface="+mj-ea"/>
                <a:cs typeface="+mj-cs"/>
              </a:rPr>
              <a:t>Trpezarija - položaj u stanu</a:t>
            </a:r>
          </a:p>
          <a:p>
            <a:pPr lvl="0" algn="r">
              <a:spcBef>
                <a:spcPct val="0"/>
              </a:spcBef>
              <a:defRPr/>
            </a:pPr>
            <a:r>
              <a:rPr lang="en-US" sz="2800" dirty="0" smtClean="0">
                <a:effectLst>
                  <a:outerShdw blurRad="38100" dist="38100" dir="2700000" algn="tl">
                    <a:srgbClr val="000000">
                      <a:alpha val="43137"/>
                    </a:srgbClr>
                  </a:outerShdw>
                </a:effectLst>
              </a:rPr>
              <a:t>P</a:t>
            </a:r>
            <a:r>
              <a:rPr lang="sr-Latn-RS" sz="2800" dirty="0" smtClean="0">
                <a:effectLst>
                  <a:outerShdw blurRad="38100" dist="38100" dir="2700000" algn="tl">
                    <a:srgbClr val="000000">
                      <a:alpha val="43137"/>
                    </a:srgbClr>
                  </a:outerShdw>
                </a:effectLst>
              </a:rPr>
              <a:t>oložaj u odnosu na kuhinju</a:t>
            </a:r>
            <a:endParaRPr lang="sr-Latn-RS" sz="2800" dirty="0" smtClean="0">
              <a:effectLst>
                <a:outerShdw blurRad="38100" dist="38100" dir="2700000" algn="tl">
                  <a:srgbClr val="000000">
                    <a:alpha val="43137"/>
                  </a:srgbClr>
                </a:outerShdw>
              </a:effectLst>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lang="sr-Latn-RS" sz="2800" dirty="0" smtClean="0">
              <a:effectLst>
                <a:outerShdw blurRad="38100" dist="38100" dir="2700000" algn="tl">
                  <a:srgbClr val="000000">
                    <a:alpha val="43137"/>
                  </a:srgbClr>
                </a:outerShdw>
              </a:effectLst>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lang="sr-Latn-RS" sz="2800" dirty="0" smtClean="0">
              <a:effectLst>
                <a:outerShdw blurRad="38100" dist="38100" dir="2700000" algn="tl">
                  <a:srgbClr val="000000">
                    <a:alpha val="43137"/>
                  </a:srgbClr>
                </a:outerShdw>
              </a:effectLst>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kumimoji="0" lang="sr-Latn-RS" sz="28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lang="sr-Latn-RS" sz="2800" dirty="0" smtClean="0">
              <a:effectLst>
                <a:outerShdw blurRad="38100" dist="38100" dir="2700000" algn="tl">
                  <a:srgbClr val="000000">
                    <a:alpha val="43137"/>
                  </a:srgbClr>
                </a:outerShdw>
              </a:effectLst>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kumimoji="0" lang="sr-Latn-RS" sz="28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lang="sr-Latn-RS" sz="2800" dirty="0" smtClean="0">
              <a:effectLst>
                <a:outerShdw blurRad="38100" dist="38100" dir="2700000" algn="tl">
                  <a:srgbClr val="000000">
                    <a:alpha val="43137"/>
                  </a:srgbClr>
                </a:outerShdw>
              </a:effectLst>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kumimoji="0" lang="sr-Latn-RS" sz="28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lang="sr-Latn-RS" sz="2800" dirty="0" smtClean="0">
              <a:effectLst>
                <a:outerShdw blurRad="38100" dist="38100" dir="2700000" algn="tl">
                  <a:srgbClr val="000000">
                    <a:alpha val="43137"/>
                  </a:srgbClr>
                </a:outerShdw>
              </a:effectLst>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kumimoji="0" lang="sr-Latn-RS" sz="28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lang="sr-Latn-RS" sz="2800" dirty="0" smtClean="0">
              <a:effectLst>
                <a:outerShdw blurRad="38100" dist="38100" dir="2700000" algn="tl">
                  <a:srgbClr val="000000">
                    <a:alpha val="43137"/>
                  </a:srgbClr>
                </a:outerShdw>
              </a:effectLst>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kumimoji="0" lang="sr-Latn-RS" sz="28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lang="sr-Latn-RS" sz="2800" dirty="0" smtClean="0">
              <a:effectLst>
                <a:outerShdw blurRad="38100" dist="38100" dir="2700000" algn="tl">
                  <a:srgbClr val="000000">
                    <a:alpha val="43137"/>
                  </a:srgbClr>
                </a:outerShdw>
              </a:effectLst>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kumimoji="0" lang="sr-Latn-RS" sz="28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kumimoji="0" lang="en-US" sz="2800" b="0" i="0" u="none" strike="noStrike" kern="1200" cap="none" spc="0" normalizeH="0" baseline="0" noProof="0" dirty="0">
              <a:ln>
                <a:noFill/>
              </a:ln>
              <a:solidFill>
                <a:schemeClr val="tx1"/>
              </a:solidFill>
              <a:effectLst/>
              <a:uLnTx/>
              <a:uFillTx/>
              <a:latin typeface="+mj-lt"/>
              <a:ea typeface="+mj-ea"/>
              <a:cs typeface="+mj-cs"/>
            </a:endParaRPr>
          </a:p>
        </p:txBody>
      </p:sp>
      <p:pic>
        <p:nvPicPr>
          <p:cNvPr id="15362" name="Picture 2"/>
          <p:cNvPicPr>
            <a:picLocks noChangeAspect="1" noChangeArrowheads="1"/>
          </p:cNvPicPr>
          <p:nvPr/>
        </p:nvPicPr>
        <p:blipFill>
          <a:blip r:embed="rId3" cstate="email">
            <a:lum bright="5000"/>
          </a:blip>
          <a:srcRect/>
          <a:stretch>
            <a:fillRect/>
          </a:stretch>
        </p:blipFill>
        <p:spPr bwMode="auto">
          <a:xfrm>
            <a:off x="3847409" y="4286256"/>
            <a:ext cx="5296591" cy="2571744"/>
          </a:xfrm>
          <a:prstGeom prst="rect">
            <a:avLst/>
          </a:prstGeom>
          <a:noFill/>
          <a:ln w="9525">
            <a:noFill/>
            <a:miter lim="800000"/>
            <a:headEnd/>
            <a:tailEnd/>
          </a:ln>
          <a:effectLst/>
        </p:spPr>
      </p:pic>
      <p:pic>
        <p:nvPicPr>
          <p:cNvPr id="16386" name="Picture 2"/>
          <p:cNvPicPr>
            <a:picLocks noChangeAspect="1" noChangeArrowheads="1"/>
          </p:cNvPicPr>
          <p:nvPr/>
        </p:nvPicPr>
        <p:blipFill>
          <a:blip r:embed="rId4" cstate="email">
            <a:lum bright="3000"/>
          </a:blip>
          <a:srcRect/>
          <a:stretch>
            <a:fillRect/>
          </a:stretch>
        </p:blipFill>
        <p:spPr bwMode="auto">
          <a:xfrm>
            <a:off x="857224" y="1857364"/>
            <a:ext cx="2706687" cy="2940050"/>
          </a:xfrm>
          <a:prstGeom prst="rect">
            <a:avLst/>
          </a:prstGeom>
          <a:noFill/>
          <a:ln w="9525">
            <a:noFill/>
            <a:miter lim="800000"/>
            <a:headEnd/>
            <a:tailEnd/>
          </a:ln>
          <a:effec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p:cNvSpPr txBox="1">
            <a:spLocks/>
          </p:cNvSpPr>
          <p:nvPr/>
        </p:nvSpPr>
        <p:spPr>
          <a:xfrm>
            <a:off x="0" y="1"/>
            <a:ext cx="9144000" cy="6857999"/>
          </a:xfrm>
          <a:prstGeom prst="rect">
            <a:avLst/>
          </a:prstGeom>
        </p:spPr>
        <p:txBody>
          <a:bodyPr vert="horz" lIns="91440" tIns="45720" rIns="91440" bIns="45720" rtlCol="0" anchor="ct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lang="sr-Latn-RS" sz="2800" dirty="0" smtClean="0">
                <a:effectLst>
                  <a:outerShdw blurRad="38100" dist="38100" dir="2700000" algn="tl">
                    <a:srgbClr val="000000">
                      <a:alpha val="43137"/>
                    </a:srgbClr>
                  </a:outerShdw>
                </a:effectLst>
                <a:latin typeface="+mj-lt"/>
                <a:ea typeface="+mj-ea"/>
                <a:cs typeface="+mj-cs"/>
              </a:rPr>
              <a:t>Trpezarija - položaj u stanu</a:t>
            </a:r>
          </a:p>
          <a:p>
            <a:pPr lvl="0" algn="r">
              <a:spcBef>
                <a:spcPct val="0"/>
              </a:spcBef>
              <a:defRPr/>
            </a:pPr>
            <a:r>
              <a:rPr lang="en-US" sz="2800" dirty="0" smtClean="0">
                <a:effectLst>
                  <a:outerShdw blurRad="38100" dist="38100" dir="2700000" algn="tl">
                    <a:srgbClr val="000000">
                      <a:alpha val="43137"/>
                    </a:srgbClr>
                  </a:outerShdw>
                </a:effectLst>
              </a:rPr>
              <a:t>P</a:t>
            </a:r>
            <a:r>
              <a:rPr lang="sr-Latn-RS" sz="2800" dirty="0" smtClean="0">
                <a:effectLst>
                  <a:outerShdw blurRad="38100" dist="38100" dir="2700000" algn="tl">
                    <a:srgbClr val="000000">
                      <a:alpha val="43137"/>
                    </a:srgbClr>
                  </a:outerShdw>
                </a:effectLst>
              </a:rPr>
              <a:t>oložaj u odnosu na kuhinju</a:t>
            </a:r>
            <a:endParaRPr lang="sr-Latn-RS" sz="2800" dirty="0" smtClean="0">
              <a:effectLst>
                <a:outerShdw blurRad="38100" dist="38100" dir="2700000" algn="tl">
                  <a:srgbClr val="000000">
                    <a:alpha val="43137"/>
                  </a:srgbClr>
                </a:outerShdw>
              </a:effectLst>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lang="sr-Latn-RS" sz="2800" dirty="0" smtClean="0">
              <a:effectLst>
                <a:outerShdw blurRad="38100" dist="38100" dir="2700000" algn="tl">
                  <a:srgbClr val="000000">
                    <a:alpha val="43137"/>
                  </a:srgbClr>
                </a:outerShdw>
              </a:effectLst>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lang="sr-Latn-RS" sz="2800" dirty="0" smtClean="0">
              <a:effectLst>
                <a:outerShdw blurRad="38100" dist="38100" dir="2700000" algn="tl">
                  <a:srgbClr val="000000">
                    <a:alpha val="43137"/>
                  </a:srgbClr>
                </a:outerShdw>
              </a:effectLst>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kumimoji="0" lang="sr-Latn-RS" sz="28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lang="sr-Latn-RS" sz="2800" dirty="0" smtClean="0">
              <a:effectLst>
                <a:outerShdw blurRad="38100" dist="38100" dir="2700000" algn="tl">
                  <a:srgbClr val="000000">
                    <a:alpha val="43137"/>
                  </a:srgbClr>
                </a:outerShdw>
              </a:effectLst>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kumimoji="0" lang="sr-Latn-RS" sz="28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lang="sr-Latn-RS" sz="2800" dirty="0" smtClean="0">
              <a:effectLst>
                <a:outerShdw blurRad="38100" dist="38100" dir="2700000" algn="tl">
                  <a:srgbClr val="000000">
                    <a:alpha val="43137"/>
                  </a:srgbClr>
                </a:outerShdw>
              </a:effectLst>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kumimoji="0" lang="sr-Latn-RS" sz="28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lang="sr-Latn-RS" sz="2800" dirty="0" smtClean="0">
              <a:effectLst>
                <a:outerShdw blurRad="38100" dist="38100" dir="2700000" algn="tl">
                  <a:srgbClr val="000000">
                    <a:alpha val="43137"/>
                  </a:srgbClr>
                </a:outerShdw>
              </a:effectLst>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kumimoji="0" lang="sr-Latn-RS" sz="28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lang="sr-Latn-RS" sz="2800" dirty="0" smtClean="0">
              <a:effectLst>
                <a:outerShdw blurRad="38100" dist="38100" dir="2700000" algn="tl">
                  <a:srgbClr val="000000">
                    <a:alpha val="43137"/>
                  </a:srgbClr>
                </a:outerShdw>
              </a:effectLst>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kumimoji="0" lang="sr-Latn-RS" sz="28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lang="sr-Latn-RS" sz="2800" dirty="0" smtClean="0">
              <a:effectLst>
                <a:outerShdw blurRad="38100" dist="38100" dir="2700000" algn="tl">
                  <a:srgbClr val="000000">
                    <a:alpha val="43137"/>
                  </a:srgbClr>
                </a:outerShdw>
              </a:effectLst>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kumimoji="0" lang="sr-Latn-RS" sz="28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kumimoji="0" lang="en-US" sz="2800" b="0" i="0" u="none" strike="noStrike" kern="1200" cap="none" spc="0" normalizeH="0" baseline="0" noProof="0" dirty="0">
              <a:ln>
                <a:noFill/>
              </a:ln>
              <a:solidFill>
                <a:schemeClr val="tx1"/>
              </a:solidFill>
              <a:effectLst/>
              <a:uLnTx/>
              <a:uFillTx/>
              <a:latin typeface="+mj-lt"/>
              <a:ea typeface="+mj-ea"/>
              <a:cs typeface="+mj-cs"/>
            </a:endParaRPr>
          </a:p>
        </p:txBody>
      </p:sp>
      <p:pic>
        <p:nvPicPr>
          <p:cNvPr id="15362" name="Picture 2"/>
          <p:cNvPicPr>
            <a:picLocks noChangeAspect="1" noChangeArrowheads="1"/>
          </p:cNvPicPr>
          <p:nvPr/>
        </p:nvPicPr>
        <p:blipFill>
          <a:blip r:embed="rId3" cstate="email">
            <a:lum bright="5000"/>
          </a:blip>
          <a:srcRect/>
          <a:stretch>
            <a:fillRect/>
          </a:stretch>
        </p:blipFill>
        <p:spPr bwMode="auto">
          <a:xfrm>
            <a:off x="3847409" y="4286256"/>
            <a:ext cx="5296591" cy="2571744"/>
          </a:xfrm>
          <a:prstGeom prst="rect">
            <a:avLst/>
          </a:prstGeom>
          <a:noFill/>
          <a:ln w="9525">
            <a:noFill/>
            <a:miter lim="800000"/>
            <a:headEnd/>
            <a:tailEnd/>
          </a:ln>
          <a:effectLst/>
        </p:spPr>
      </p:pic>
      <p:pic>
        <p:nvPicPr>
          <p:cNvPr id="16387" name="Picture 3"/>
          <p:cNvPicPr>
            <a:picLocks noChangeAspect="1" noChangeArrowheads="1"/>
          </p:cNvPicPr>
          <p:nvPr/>
        </p:nvPicPr>
        <p:blipFill>
          <a:blip r:embed="rId4" cstate="email"/>
          <a:srcRect/>
          <a:stretch>
            <a:fillRect/>
          </a:stretch>
        </p:blipFill>
        <p:spPr bwMode="auto">
          <a:xfrm>
            <a:off x="571472" y="2214554"/>
            <a:ext cx="3287712" cy="2811462"/>
          </a:xfrm>
          <a:prstGeom prst="rect">
            <a:avLst/>
          </a:prstGeom>
          <a:noFill/>
          <a:ln w="9525">
            <a:noFill/>
            <a:miter lim="800000"/>
            <a:headEnd/>
            <a:tailEnd/>
          </a:ln>
          <a:effec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p:cNvSpPr txBox="1">
            <a:spLocks/>
          </p:cNvSpPr>
          <p:nvPr/>
        </p:nvSpPr>
        <p:spPr>
          <a:xfrm>
            <a:off x="0" y="0"/>
            <a:ext cx="9144000" cy="6857999"/>
          </a:xfrm>
          <a:prstGeom prst="rect">
            <a:avLst/>
          </a:prstGeom>
        </p:spPr>
        <p:txBody>
          <a:bodyPr vert="horz" lIns="91440" tIns="45720" rIns="91440" bIns="45720" rtlCol="0" anchor="ct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lang="sr-Latn-RS" sz="2800" dirty="0" smtClean="0">
                <a:effectLst>
                  <a:outerShdw blurRad="38100" dist="38100" dir="2700000" algn="tl">
                    <a:srgbClr val="000000">
                      <a:alpha val="43137"/>
                    </a:srgbClr>
                  </a:outerShdw>
                </a:effectLst>
                <a:latin typeface="+mj-lt"/>
                <a:ea typeface="+mj-ea"/>
                <a:cs typeface="+mj-cs"/>
              </a:rPr>
              <a:t>Kuhinja</a:t>
            </a:r>
            <a:endParaRPr kumimoji="0" lang="en-US" sz="28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p:cNvSpPr txBox="1">
            <a:spLocks/>
          </p:cNvSpPr>
          <p:nvPr/>
        </p:nvSpPr>
        <p:spPr>
          <a:xfrm>
            <a:off x="0" y="0"/>
            <a:ext cx="9144000" cy="6857999"/>
          </a:xfrm>
          <a:prstGeom prst="rect">
            <a:avLst/>
          </a:prstGeom>
        </p:spPr>
        <p:txBody>
          <a:bodyPr vert="horz" lIns="91440" tIns="45720" rIns="91440" bIns="45720" rtlCol="0" anchor="ct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lang="sr-Latn-RS" sz="2800" dirty="0" smtClean="0">
                <a:effectLst>
                  <a:outerShdw blurRad="38100" dist="38100" dir="2700000" algn="tl">
                    <a:srgbClr val="000000">
                      <a:alpha val="43137"/>
                    </a:srgbClr>
                  </a:outerShdw>
                </a:effectLst>
                <a:latin typeface="+mj-lt"/>
                <a:ea typeface="+mj-ea"/>
                <a:cs typeface="+mj-cs"/>
              </a:rPr>
              <a:t>Kuhinja - dimenzionisanje</a:t>
            </a:r>
          </a:p>
          <a:p>
            <a:pPr marL="0" marR="0" lvl="0" indent="0" algn="r" defTabSz="914400" rtl="0" eaLnBrk="1" fontAlgn="auto" latinLnBrk="0" hangingPunct="1">
              <a:lnSpc>
                <a:spcPct val="100000"/>
              </a:lnSpc>
              <a:spcBef>
                <a:spcPct val="0"/>
              </a:spcBef>
              <a:spcAft>
                <a:spcPts val="0"/>
              </a:spcAft>
              <a:buClrTx/>
              <a:buSzTx/>
              <a:buFontTx/>
              <a:buNone/>
              <a:tabLst/>
              <a:defRPr/>
            </a:pPr>
            <a:endParaRPr lang="sr-Latn-RS" sz="2800" dirty="0" smtClean="0">
              <a:effectLst>
                <a:outerShdw blurRad="38100" dist="38100" dir="2700000" algn="tl">
                  <a:srgbClr val="000000">
                    <a:alpha val="43137"/>
                  </a:srgbClr>
                </a:outerShdw>
              </a:effectLst>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lang="sr-Latn-RS" sz="2800" dirty="0" smtClean="0">
              <a:effectLst>
                <a:outerShdw blurRad="38100" dist="38100" dir="2700000" algn="tl">
                  <a:srgbClr val="000000">
                    <a:alpha val="43137"/>
                  </a:srgbClr>
                </a:outerShdw>
              </a:effectLst>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lang="sr-Latn-RS" sz="2800" dirty="0" smtClean="0">
              <a:effectLst>
                <a:outerShdw blurRad="38100" dist="38100" dir="2700000" algn="tl">
                  <a:srgbClr val="000000">
                    <a:alpha val="43137"/>
                  </a:srgbClr>
                </a:outerShdw>
              </a:effectLst>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kumimoji="0" lang="sr-Latn-RS" sz="28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lang="sr-Latn-RS" sz="2800" dirty="0" smtClean="0">
              <a:effectLst>
                <a:outerShdw blurRad="38100" dist="38100" dir="2700000" algn="tl">
                  <a:srgbClr val="000000">
                    <a:alpha val="43137"/>
                  </a:srgbClr>
                </a:outerShdw>
              </a:effectLst>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kumimoji="0" lang="sr-Latn-RS" sz="28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lang="sr-Latn-RS" sz="2800" dirty="0" smtClean="0">
              <a:effectLst>
                <a:outerShdw blurRad="38100" dist="38100" dir="2700000" algn="tl">
                  <a:srgbClr val="000000">
                    <a:alpha val="43137"/>
                  </a:srgbClr>
                </a:outerShdw>
              </a:effectLst>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kumimoji="0" lang="sr-Latn-RS" sz="28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lang="sr-Latn-RS" sz="2800" dirty="0" smtClean="0">
              <a:effectLst>
                <a:outerShdw blurRad="38100" dist="38100" dir="2700000" algn="tl">
                  <a:srgbClr val="000000">
                    <a:alpha val="43137"/>
                  </a:srgbClr>
                </a:outerShdw>
              </a:effectLst>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kumimoji="0" lang="sr-Latn-RS" sz="28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lang="sr-Latn-RS" sz="2800" dirty="0" smtClean="0">
              <a:effectLst>
                <a:outerShdw blurRad="38100" dist="38100" dir="2700000" algn="tl">
                  <a:srgbClr val="000000">
                    <a:alpha val="43137"/>
                  </a:srgbClr>
                </a:outerShdw>
              </a:effectLst>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kumimoji="0" lang="sr-Latn-RS" sz="28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lang="sr-Latn-RS" sz="2800" dirty="0" smtClean="0">
              <a:effectLst>
                <a:outerShdw blurRad="38100" dist="38100" dir="2700000" algn="tl">
                  <a:srgbClr val="000000">
                    <a:alpha val="43137"/>
                  </a:srgbClr>
                </a:outerShdw>
              </a:effectLst>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kumimoji="0" lang="sr-Latn-RS" sz="28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kumimoji="0" lang="en-US" sz="2800" b="0" i="0" u="none" strike="noStrike" kern="1200" cap="none" spc="0" normalizeH="0" baseline="0" noProof="0" dirty="0">
              <a:ln>
                <a:noFill/>
              </a:ln>
              <a:solidFill>
                <a:schemeClr val="tx1"/>
              </a:solidFill>
              <a:effectLst/>
              <a:uLnTx/>
              <a:uFillTx/>
              <a:latin typeface="+mj-lt"/>
              <a:ea typeface="+mj-ea"/>
              <a:cs typeface="+mj-cs"/>
            </a:endParaRPr>
          </a:p>
        </p:txBody>
      </p:sp>
      <p:pic>
        <p:nvPicPr>
          <p:cNvPr id="17413" name="Picture 5"/>
          <p:cNvPicPr>
            <a:picLocks noChangeAspect="1" noChangeArrowheads="1"/>
          </p:cNvPicPr>
          <p:nvPr/>
        </p:nvPicPr>
        <p:blipFill>
          <a:blip r:embed="rId3"/>
          <a:srcRect/>
          <a:stretch>
            <a:fillRect/>
          </a:stretch>
        </p:blipFill>
        <p:spPr bwMode="auto">
          <a:xfrm>
            <a:off x="5143504" y="590459"/>
            <a:ext cx="4000497" cy="6267541"/>
          </a:xfrm>
          <a:prstGeom prst="rect">
            <a:avLst/>
          </a:prstGeom>
          <a:noFill/>
          <a:ln w="9525">
            <a:noFill/>
            <a:miter lim="800000"/>
            <a:headEnd/>
            <a:tailEnd/>
          </a:ln>
          <a:effectLst/>
        </p:spPr>
      </p:pic>
      <p:pic>
        <p:nvPicPr>
          <p:cNvPr id="17414" name="Picture 6"/>
          <p:cNvPicPr>
            <a:picLocks noChangeAspect="1" noChangeArrowheads="1"/>
          </p:cNvPicPr>
          <p:nvPr/>
        </p:nvPicPr>
        <p:blipFill>
          <a:blip r:embed="rId4" cstate="email">
            <a:lum bright="5000"/>
          </a:blip>
          <a:srcRect/>
          <a:stretch>
            <a:fillRect/>
          </a:stretch>
        </p:blipFill>
        <p:spPr bwMode="auto">
          <a:xfrm>
            <a:off x="1142976" y="1857364"/>
            <a:ext cx="3347519" cy="3000396"/>
          </a:xfrm>
          <a:prstGeom prst="rect">
            <a:avLst/>
          </a:prstGeom>
          <a:noFill/>
          <a:ln w="9525">
            <a:noFill/>
            <a:miter lim="800000"/>
            <a:headEnd/>
            <a:tailEnd/>
          </a:ln>
          <a:effec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p:cNvSpPr txBox="1">
            <a:spLocks/>
          </p:cNvSpPr>
          <p:nvPr/>
        </p:nvSpPr>
        <p:spPr>
          <a:xfrm>
            <a:off x="0" y="0"/>
            <a:ext cx="9144000" cy="6857999"/>
          </a:xfrm>
          <a:prstGeom prst="rect">
            <a:avLst/>
          </a:prstGeom>
        </p:spPr>
        <p:txBody>
          <a:bodyPr vert="horz" lIns="91440" tIns="45720" rIns="91440" bIns="45720" rtlCol="0" anchor="ct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lang="sr-Latn-RS" sz="2800" dirty="0" smtClean="0">
                <a:effectLst>
                  <a:outerShdw blurRad="38100" dist="38100" dir="2700000" algn="tl">
                    <a:srgbClr val="000000">
                      <a:alpha val="43137"/>
                    </a:srgbClr>
                  </a:outerShdw>
                </a:effectLst>
                <a:latin typeface="+mj-lt"/>
                <a:ea typeface="+mj-ea"/>
                <a:cs typeface="+mj-cs"/>
              </a:rPr>
              <a:t>Kuhinja - dimenzionisanje</a:t>
            </a:r>
          </a:p>
          <a:p>
            <a:pPr marL="0" marR="0" lvl="0" indent="0" algn="r" defTabSz="914400" rtl="0" eaLnBrk="1" fontAlgn="auto" latinLnBrk="0" hangingPunct="1">
              <a:lnSpc>
                <a:spcPct val="100000"/>
              </a:lnSpc>
              <a:spcBef>
                <a:spcPct val="0"/>
              </a:spcBef>
              <a:spcAft>
                <a:spcPts val="0"/>
              </a:spcAft>
              <a:buClrTx/>
              <a:buSzTx/>
              <a:buFontTx/>
              <a:buNone/>
              <a:tabLst/>
              <a:defRPr/>
            </a:pPr>
            <a:endParaRPr lang="sr-Latn-RS" sz="2800" dirty="0" smtClean="0">
              <a:effectLst>
                <a:outerShdw blurRad="38100" dist="38100" dir="2700000" algn="tl">
                  <a:srgbClr val="000000">
                    <a:alpha val="43137"/>
                  </a:srgbClr>
                </a:outerShdw>
              </a:effectLst>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lang="sr-Latn-RS" sz="2800" dirty="0" smtClean="0">
              <a:effectLst>
                <a:outerShdw blurRad="38100" dist="38100" dir="2700000" algn="tl">
                  <a:srgbClr val="000000">
                    <a:alpha val="43137"/>
                  </a:srgbClr>
                </a:outerShdw>
              </a:effectLst>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lang="sr-Latn-RS" sz="2800" dirty="0" smtClean="0">
              <a:effectLst>
                <a:outerShdw blurRad="38100" dist="38100" dir="2700000" algn="tl">
                  <a:srgbClr val="000000">
                    <a:alpha val="43137"/>
                  </a:srgbClr>
                </a:outerShdw>
              </a:effectLst>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kumimoji="0" lang="sr-Latn-RS" sz="28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lang="sr-Latn-RS" sz="2800" dirty="0" smtClean="0">
              <a:effectLst>
                <a:outerShdw blurRad="38100" dist="38100" dir="2700000" algn="tl">
                  <a:srgbClr val="000000">
                    <a:alpha val="43137"/>
                  </a:srgbClr>
                </a:outerShdw>
              </a:effectLst>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kumimoji="0" lang="sr-Latn-RS" sz="28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lang="sr-Latn-RS" sz="2800" dirty="0" smtClean="0">
              <a:effectLst>
                <a:outerShdw blurRad="38100" dist="38100" dir="2700000" algn="tl">
                  <a:srgbClr val="000000">
                    <a:alpha val="43137"/>
                  </a:srgbClr>
                </a:outerShdw>
              </a:effectLst>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kumimoji="0" lang="sr-Latn-RS" sz="28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lang="sr-Latn-RS" sz="2800" dirty="0" smtClean="0">
              <a:effectLst>
                <a:outerShdw blurRad="38100" dist="38100" dir="2700000" algn="tl">
                  <a:srgbClr val="000000">
                    <a:alpha val="43137"/>
                  </a:srgbClr>
                </a:outerShdw>
              </a:effectLst>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kumimoji="0" lang="sr-Latn-RS" sz="28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lang="sr-Latn-RS" sz="2800" dirty="0" smtClean="0">
              <a:effectLst>
                <a:outerShdw blurRad="38100" dist="38100" dir="2700000" algn="tl">
                  <a:srgbClr val="000000">
                    <a:alpha val="43137"/>
                  </a:srgbClr>
                </a:outerShdw>
              </a:effectLst>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kumimoji="0" lang="sr-Latn-RS" sz="28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lang="sr-Latn-RS" sz="2800" dirty="0" smtClean="0">
              <a:effectLst>
                <a:outerShdw blurRad="38100" dist="38100" dir="2700000" algn="tl">
                  <a:srgbClr val="000000">
                    <a:alpha val="43137"/>
                  </a:srgbClr>
                </a:outerShdw>
              </a:effectLst>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kumimoji="0" lang="sr-Latn-RS" sz="28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kumimoji="0" lang="en-US" sz="2800" b="0" i="0" u="none" strike="noStrike" kern="1200" cap="none" spc="0" normalizeH="0" baseline="0" noProof="0" dirty="0">
              <a:ln>
                <a:noFill/>
              </a:ln>
              <a:solidFill>
                <a:schemeClr val="tx1"/>
              </a:solidFill>
              <a:effectLst/>
              <a:uLnTx/>
              <a:uFillTx/>
              <a:latin typeface="+mj-lt"/>
              <a:ea typeface="+mj-ea"/>
              <a:cs typeface="+mj-cs"/>
            </a:endParaRPr>
          </a:p>
        </p:txBody>
      </p:sp>
      <p:graphicFrame>
        <p:nvGraphicFramePr>
          <p:cNvPr id="7" name="Table 6"/>
          <p:cNvGraphicFramePr>
            <a:graphicFrameLocks noGrp="1"/>
          </p:cNvGraphicFramePr>
          <p:nvPr/>
        </p:nvGraphicFramePr>
        <p:xfrm>
          <a:off x="0" y="1500174"/>
          <a:ext cx="9144000" cy="4357695"/>
        </p:xfrm>
        <a:graphic>
          <a:graphicData uri="http://schemas.openxmlformats.org/drawingml/2006/table">
            <a:tbl>
              <a:tblPr firstRow="1" bandRow="1">
                <a:tableStyleId>{073A0DAA-6AF3-43AB-8588-CEC1D06C72B9}</a:tableStyleId>
              </a:tblPr>
              <a:tblGrid>
                <a:gridCol w="1524000"/>
                <a:gridCol w="1524000"/>
                <a:gridCol w="1524000"/>
                <a:gridCol w="1524000"/>
                <a:gridCol w="1524000"/>
                <a:gridCol w="1524000"/>
              </a:tblGrid>
              <a:tr h="145256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r-Latn-RS" sz="2800" b="0" kern="1200" dirty="0" smtClean="0">
                        <a:solidFill>
                          <a:schemeClr val="tx1"/>
                        </a:solidFill>
                      </a:endParaRP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0" kern="1200" dirty="0" smtClean="0">
                          <a:solidFill>
                            <a:schemeClr val="tx1"/>
                          </a:solidFill>
                        </a:rPr>
                        <a:t>Š</a:t>
                      </a:r>
                      <a:r>
                        <a:rPr lang="sr-Latn-RS" sz="2800" b="0" kern="1200" dirty="0" smtClean="0">
                          <a:solidFill>
                            <a:schemeClr val="tx1"/>
                          </a:solidFill>
                        </a:rPr>
                        <a:t>irina</a:t>
                      </a:r>
                    </a:p>
                    <a:p>
                      <a:pPr marL="0" marR="0" lvl="0" indent="0" algn="ctr" defTabSz="914400" rtl="0" eaLnBrk="1" fontAlgn="auto" latinLnBrk="0" hangingPunct="1">
                        <a:lnSpc>
                          <a:spcPct val="100000"/>
                        </a:lnSpc>
                        <a:spcBef>
                          <a:spcPts val="0"/>
                        </a:spcBef>
                        <a:spcAft>
                          <a:spcPts val="0"/>
                        </a:spcAft>
                        <a:buClrTx/>
                        <a:buSzTx/>
                        <a:buFontTx/>
                        <a:buNone/>
                        <a:tabLst/>
                        <a:defRPr/>
                      </a:pPr>
                      <a:r>
                        <a:rPr lang="sr-Latn-RS" sz="2800" b="0" kern="1200" dirty="0" smtClean="0">
                          <a:solidFill>
                            <a:schemeClr val="tx1"/>
                          </a:solidFill>
                        </a:rPr>
                        <a:t>1-traktna</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0" kern="1200" dirty="0" smtClean="0">
                          <a:solidFill>
                            <a:schemeClr val="tx1"/>
                          </a:solidFill>
                        </a:rPr>
                        <a:t>D</a:t>
                      </a:r>
                      <a:r>
                        <a:rPr lang="sr-Latn-RS" sz="2800" b="0" kern="1200" dirty="0" smtClean="0">
                          <a:solidFill>
                            <a:schemeClr val="tx1"/>
                          </a:solidFill>
                        </a:rPr>
                        <a:t>užina</a:t>
                      </a:r>
                    </a:p>
                    <a:p>
                      <a:pPr marL="0" marR="0" lvl="0" indent="0" algn="ctr" defTabSz="914400" rtl="0" eaLnBrk="1" fontAlgn="auto" latinLnBrk="0" hangingPunct="1">
                        <a:lnSpc>
                          <a:spcPct val="100000"/>
                        </a:lnSpc>
                        <a:spcBef>
                          <a:spcPts val="0"/>
                        </a:spcBef>
                        <a:spcAft>
                          <a:spcPts val="0"/>
                        </a:spcAft>
                        <a:buClrTx/>
                        <a:buSzTx/>
                        <a:buFontTx/>
                        <a:buNone/>
                        <a:tabLst/>
                        <a:defRPr/>
                      </a:pPr>
                      <a:r>
                        <a:rPr lang="sr-Latn-RS" sz="2800" b="0" kern="1200" dirty="0" smtClean="0">
                          <a:solidFill>
                            <a:schemeClr val="tx1"/>
                          </a:solidFill>
                        </a:rPr>
                        <a:t>1-traktna</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0" kern="1200" dirty="0" smtClean="0">
                          <a:solidFill>
                            <a:schemeClr val="tx1"/>
                          </a:solidFill>
                        </a:rPr>
                        <a:t>Š</a:t>
                      </a:r>
                      <a:r>
                        <a:rPr lang="sr-Latn-RS" sz="2800" b="0" kern="1200" dirty="0" smtClean="0">
                          <a:solidFill>
                            <a:schemeClr val="tx1"/>
                          </a:solidFill>
                        </a:rPr>
                        <a:t>irina</a:t>
                      </a:r>
                    </a:p>
                    <a:p>
                      <a:pPr marL="0" marR="0" lvl="0" indent="0" algn="ctr" defTabSz="914400" rtl="0" eaLnBrk="1" fontAlgn="auto" latinLnBrk="0" hangingPunct="1">
                        <a:lnSpc>
                          <a:spcPct val="100000"/>
                        </a:lnSpc>
                        <a:spcBef>
                          <a:spcPts val="0"/>
                        </a:spcBef>
                        <a:spcAft>
                          <a:spcPts val="0"/>
                        </a:spcAft>
                        <a:buClrTx/>
                        <a:buSzTx/>
                        <a:buFontTx/>
                        <a:buNone/>
                        <a:tabLst/>
                        <a:defRPr/>
                      </a:pPr>
                      <a:r>
                        <a:rPr lang="sr-Latn-RS" sz="2800" b="0" kern="1200" dirty="0" smtClean="0">
                          <a:solidFill>
                            <a:schemeClr val="tx1"/>
                          </a:solidFill>
                        </a:rPr>
                        <a:t>2-traktna</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0" kern="1200" dirty="0" smtClean="0">
                          <a:solidFill>
                            <a:schemeClr val="tx1"/>
                          </a:solidFill>
                        </a:rPr>
                        <a:t>D</a:t>
                      </a:r>
                      <a:r>
                        <a:rPr lang="sr-Latn-RS" sz="2800" b="0" kern="1200" dirty="0" smtClean="0">
                          <a:solidFill>
                            <a:schemeClr val="tx1"/>
                          </a:solidFill>
                        </a:rPr>
                        <a:t>užina</a:t>
                      </a:r>
                    </a:p>
                    <a:p>
                      <a:pPr marL="0" marR="0" lvl="0" indent="0" algn="ctr" defTabSz="914400" rtl="0" eaLnBrk="1" fontAlgn="auto" latinLnBrk="0" hangingPunct="1">
                        <a:lnSpc>
                          <a:spcPct val="100000"/>
                        </a:lnSpc>
                        <a:spcBef>
                          <a:spcPts val="0"/>
                        </a:spcBef>
                        <a:spcAft>
                          <a:spcPts val="0"/>
                        </a:spcAft>
                        <a:buClrTx/>
                        <a:buSzTx/>
                        <a:buFontTx/>
                        <a:buNone/>
                        <a:tabLst/>
                        <a:defRPr/>
                      </a:pPr>
                      <a:r>
                        <a:rPr lang="sr-Latn-RS" sz="2800" b="0" kern="1200" dirty="0" smtClean="0">
                          <a:solidFill>
                            <a:schemeClr val="tx1"/>
                          </a:solidFill>
                        </a:rPr>
                        <a:t>2-traktna</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r-Latn-RS" sz="2800" b="0" kern="1200" dirty="0" smtClean="0">
                          <a:solidFill>
                            <a:schemeClr val="tx1"/>
                          </a:solidFill>
                        </a:rPr>
                        <a:t>površina</a:t>
                      </a:r>
                    </a:p>
                  </a:txBody>
                  <a:tcPr marL="0" marR="0" marT="0" marB="0" anchor="ctr">
                    <a:solidFill>
                      <a:schemeClr val="bg1">
                        <a:lumMod val="95000"/>
                      </a:schemeClr>
                    </a:solidFill>
                  </a:tcPr>
                </a:tc>
              </a:tr>
              <a:tr h="145256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r-Latn-RS" sz="2800" b="0" kern="1200" dirty="0" smtClean="0">
                          <a:solidFill>
                            <a:schemeClr val="tx1"/>
                          </a:solidFill>
                        </a:rPr>
                        <a:t>kuhinja</a:t>
                      </a:r>
                    </a:p>
                  </a:txBody>
                  <a:tcPr marL="0" marR="0" marT="0" marB="0" anchor="ctr">
                    <a:solidFill>
                      <a:schemeClr val="bg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r-Latn-RS" sz="2800" b="1" kern="1200" dirty="0" smtClean="0">
                          <a:solidFill>
                            <a:schemeClr val="tx1"/>
                          </a:solidFill>
                        </a:rPr>
                        <a:t>180cm</a:t>
                      </a:r>
                    </a:p>
                  </a:txBody>
                  <a:tcPr anchor="ctr">
                    <a:solidFill>
                      <a:schemeClr val="bg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r-Latn-RS" sz="2800" b="1" kern="1200" dirty="0" smtClean="0">
                          <a:solidFill>
                            <a:schemeClr val="tx1"/>
                          </a:solidFill>
                        </a:rPr>
                        <a:t>300cm</a:t>
                      </a:r>
                    </a:p>
                    <a:p>
                      <a:pPr marL="0" marR="0" lvl="0" indent="0" algn="ctr" defTabSz="914400" rtl="0" eaLnBrk="1" fontAlgn="auto" latinLnBrk="0" hangingPunct="1">
                        <a:lnSpc>
                          <a:spcPct val="100000"/>
                        </a:lnSpc>
                        <a:spcBef>
                          <a:spcPts val="0"/>
                        </a:spcBef>
                        <a:spcAft>
                          <a:spcPts val="0"/>
                        </a:spcAft>
                        <a:buClrTx/>
                        <a:buSzTx/>
                        <a:buFontTx/>
                        <a:buNone/>
                        <a:tabLst/>
                        <a:defRPr/>
                      </a:pPr>
                      <a:r>
                        <a:rPr lang="sr-Latn-RS" sz="2800" b="1" kern="1200" dirty="0" smtClean="0">
                          <a:solidFill>
                            <a:schemeClr val="tx1"/>
                          </a:solidFill>
                        </a:rPr>
                        <a:t>(360cm)</a:t>
                      </a:r>
                    </a:p>
                  </a:txBody>
                  <a:tcPr anchor="ctr">
                    <a:solidFill>
                      <a:schemeClr val="bg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r-Latn-RS" sz="2800" b="1" kern="1200" dirty="0" smtClean="0">
                          <a:solidFill>
                            <a:schemeClr val="tx1"/>
                          </a:solidFill>
                        </a:rPr>
                        <a:t>240cm</a:t>
                      </a:r>
                    </a:p>
                  </a:txBody>
                  <a:tcPr anchor="ctr">
                    <a:solidFill>
                      <a:schemeClr val="bg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r-Latn-RS" sz="2800" b="1" kern="1200" dirty="0" smtClean="0">
                          <a:solidFill>
                            <a:schemeClr val="tx1"/>
                          </a:solidFill>
                        </a:rPr>
                        <a:t>240cm</a:t>
                      </a:r>
                    </a:p>
                    <a:p>
                      <a:pPr marL="0" marR="0" lvl="0" indent="0" algn="ctr" defTabSz="914400" rtl="0" eaLnBrk="1" fontAlgn="auto" latinLnBrk="0" hangingPunct="1">
                        <a:lnSpc>
                          <a:spcPct val="100000"/>
                        </a:lnSpc>
                        <a:spcBef>
                          <a:spcPts val="0"/>
                        </a:spcBef>
                        <a:spcAft>
                          <a:spcPts val="0"/>
                        </a:spcAft>
                        <a:buClrTx/>
                        <a:buSzTx/>
                        <a:buFontTx/>
                        <a:buNone/>
                        <a:tabLst/>
                        <a:defRPr/>
                      </a:pPr>
                      <a:r>
                        <a:rPr lang="sr-Latn-RS" sz="2800" b="1" kern="1200" dirty="0" smtClean="0">
                          <a:solidFill>
                            <a:schemeClr val="tx1"/>
                          </a:solidFill>
                        </a:rPr>
                        <a:t>(300cm)</a:t>
                      </a:r>
                    </a:p>
                  </a:txBody>
                  <a:tcPr anchor="ctr">
                    <a:solidFill>
                      <a:schemeClr val="bg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r-Latn-RS" sz="2800" b="0" kern="1200" dirty="0" smtClean="0">
                          <a:solidFill>
                            <a:schemeClr val="tx1"/>
                          </a:solidFill>
                        </a:rPr>
                        <a:t>5.5</a:t>
                      </a:r>
                      <a:r>
                        <a:rPr lang="sr-Latn-RS" sz="2800" b="0" dirty="0" smtClean="0"/>
                        <a:t>m²</a:t>
                      </a:r>
                    </a:p>
                  </a:txBody>
                  <a:tcPr anchor="ctr">
                    <a:solidFill>
                      <a:schemeClr val="bg1">
                        <a:lumMod val="75000"/>
                      </a:schemeClr>
                    </a:solidFill>
                  </a:tcPr>
                </a:tc>
              </a:tr>
              <a:tr h="145256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r-Latn-RS" sz="2800" b="0" kern="1200" dirty="0" smtClean="0">
                          <a:solidFill>
                            <a:schemeClr val="tx1"/>
                          </a:solidFill>
                        </a:rPr>
                        <a:t>pravilnik</a:t>
                      </a:r>
                    </a:p>
                  </a:txBody>
                  <a:tcPr marL="45720" marR="45720" anchor="ctr">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sr-Latn-RS" sz="2800" b="0" dirty="0" smtClean="0">
                          <a:solidFill>
                            <a:srgbClr val="FF0000"/>
                          </a:solidFill>
                        </a:rPr>
                        <a:t>170cm</a:t>
                      </a:r>
                      <a:endParaRPr lang="en-US" sz="2800" b="0" dirty="0" smtClean="0">
                        <a:solidFill>
                          <a:srgbClr val="FF0000"/>
                        </a:solidFill>
                      </a:endParaRPr>
                    </a:p>
                  </a:txBody>
                  <a:tcPr anchor="ctr">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sr-Latn-RS" sz="2800" b="0" dirty="0" smtClean="0"/>
                        <a:t>240cm</a:t>
                      </a:r>
                      <a:endParaRPr lang="en-US" sz="2800" b="0" dirty="0" smtClean="0"/>
                    </a:p>
                  </a:txBody>
                  <a:tcPr anchor="ctr">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sr-Latn-RS" sz="2800" b="0" dirty="0" smtClean="0"/>
                        <a:t>-</a:t>
                      </a:r>
                      <a:endParaRPr lang="en-US" sz="2800" b="0" dirty="0" smtClean="0"/>
                    </a:p>
                  </a:txBody>
                  <a:tcPr anchor="ctr">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sr-Latn-RS" sz="2800" b="0" dirty="0" smtClean="0"/>
                        <a:t>-</a:t>
                      </a:r>
                      <a:endParaRPr lang="en-US" sz="2800" b="0" dirty="0" smtClean="0"/>
                    </a:p>
                  </a:txBody>
                  <a:tcPr anchor="ctr">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sr-Latn-RS" sz="2800" b="0" dirty="0" smtClean="0">
                          <a:solidFill>
                            <a:srgbClr val="FF0000"/>
                          </a:solidFill>
                        </a:rPr>
                        <a:t>4m²</a:t>
                      </a:r>
                      <a:endParaRPr lang="en-US" sz="2800" b="0" dirty="0" smtClean="0">
                        <a:solidFill>
                          <a:srgbClr val="FF0000"/>
                        </a:solidFill>
                      </a:endParaRPr>
                    </a:p>
                  </a:txBody>
                  <a:tcPr anchor="ctr">
                    <a:solidFill>
                      <a:schemeClr val="bg1">
                        <a:lumMod val="95000"/>
                      </a:schemeClr>
                    </a:solidFill>
                  </a:tcPr>
                </a:tc>
              </a:tr>
            </a:tbl>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p:cNvSpPr txBox="1">
            <a:spLocks/>
          </p:cNvSpPr>
          <p:nvPr/>
        </p:nvSpPr>
        <p:spPr>
          <a:xfrm>
            <a:off x="0" y="1"/>
            <a:ext cx="9144000" cy="6857999"/>
          </a:xfrm>
          <a:prstGeom prst="rect">
            <a:avLst/>
          </a:prstGeom>
        </p:spPr>
        <p:txBody>
          <a:bodyPr vert="horz" lIns="91440" tIns="45720" rIns="91440" bIns="45720" rtlCol="0" anchor="ct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lang="sr-Latn-RS" sz="2800" dirty="0" smtClean="0">
                <a:effectLst>
                  <a:outerShdw blurRad="38100" dist="38100" dir="2700000" algn="tl">
                    <a:srgbClr val="000000">
                      <a:alpha val="43137"/>
                    </a:srgbClr>
                  </a:outerShdw>
                </a:effectLst>
                <a:latin typeface="+mj-lt"/>
                <a:ea typeface="+mj-ea"/>
                <a:cs typeface="+mj-cs"/>
              </a:rPr>
              <a:t>Kuhinja - položaj u stanu</a:t>
            </a:r>
          </a:p>
          <a:p>
            <a:pPr lvl="0" algn="r">
              <a:spcBef>
                <a:spcPct val="0"/>
              </a:spcBef>
              <a:defRPr/>
            </a:pPr>
            <a:r>
              <a:rPr lang="en-US" sz="2800" dirty="0" smtClean="0">
                <a:effectLst>
                  <a:outerShdw blurRad="38100" dist="38100" dir="2700000" algn="tl">
                    <a:srgbClr val="000000">
                      <a:alpha val="43137"/>
                    </a:srgbClr>
                  </a:outerShdw>
                </a:effectLst>
              </a:rPr>
              <a:t>P</a:t>
            </a:r>
            <a:r>
              <a:rPr lang="sr-Latn-RS" sz="2800" dirty="0" smtClean="0">
                <a:effectLst>
                  <a:outerShdw blurRad="38100" dist="38100" dir="2700000" algn="tl">
                    <a:srgbClr val="000000">
                      <a:alpha val="43137"/>
                    </a:srgbClr>
                  </a:outerShdw>
                </a:effectLst>
              </a:rPr>
              <a:t>oložaj u odnosu na ulaz</a:t>
            </a:r>
            <a:endParaRPr lang="sr-Latn-RS" sz="2800" dirty="0" smtClean="0">
              <a:effectLst>
                <a:outerShdw blurRad="38100" dist="38100" dir="2700000" algn="tl">
                  <a:srgbClr val="000000">
                    <a:alpha val="43137"/>
                  </a:srgbClr>
                </a:outerShdw>
              </a:effectLst>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lang="sr-Latn-RS" sz="2800" dirty="0" smtClean="0">
              <a:effectLst>
                <a:outerShdw blurRad="38100" dist="38100" dir="2700000" algn="tl">
                  <a:srgbClr val="000000">
                    <a:alpha val="43137"/>
                  </a:srgbClr>
                </a:outerShdw>
              </a:effectLst>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lang="sr-Latn-RS" sz="2800" dirty="0" smtClean="0">
              <a:effectLst>
                <a:outerShdw blurRad="38100" dist="38100" dir="2700000" algn="tl">
                  <a:srgbClr val="000000">
                    <a:alpha val="43137"/>
                  </a:srgbClr>
                </a:outerShdw>
              </a:effectLst>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kumimoji="0" lang="sr-Latn-RS" sz="28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lang="sr-Latn-RS" sz="2800" dirty="0" smtClean="0">
              <a:effectLst>
                <a:outerShdw blurRad="38100" dist="38100" dir="2700000" algn="tl">
                  <a:srgbClr val="000000">
                    <a:alpha val="43137"/>
                  </a:srgbClr>
                </a:outerShdw>
              </a:effectLst>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kumimoji="0" lang="sr-Latn-RS" sz="28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lang="sr-Latn-RS" sz="2800" dirty="0" smtClean="0">
              <a:effectLst>
                <a:outerShdw blurRad="38100" dist="38100" dir="2700000" algn="tl">
                  <a:srgbClr val="000000">
                    <a:alpha val="43137"/>
                  </a:srgbClr>
                </a:outerShdw>
              </a:effectLst>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kumimoji="0" lang="sr-Latn-RS" sz="28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lang="sr-Latn-RS" sz="2800" dirty="0" smtClean="0">
              <a:effectLst>
                <a:outerShdw blurRad="38100" dist="38100" dir="2700000" algn="tl">
                  <a:srgbClr val="000000">
                    <a:alpha val="43137"/>
                  </a:srgbClr>
                </a:outerShdw>
              </a:effectLst>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kumimoji="0" lang="sr-Latn-RS" sz="28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lang="sr-Latn-RS" sz="2800" dirty="0" smtClean="0">
              <a:effectLst>
                <a:outerShdw blurRad="38100" dist="38100" dir="2700000" algn="tl">
                  <a:srgbClr val="000000">
                    <a:alpha val="43137"/>
                  </a:srgbClr>
                </a:outerShdw>
              </a:effectLst>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kumimoji="0" lang="sr-Latn-RS" sz="28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lang="sr-Latn-RS" sz="2800" dirty="0" smtClean="0">
              <a:effectLst>
                <a:outerShdw blurRad="38100" dist="38100" dir="2700000" algn="tl">
                  <a:srgbClr val="000000">
                    <a:alpha val="43137"/>
                  </a:srgbClr>
                </a:outerShdw>
              </a:effectLst>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kumimoji="0" lang="sr-Latn-RS" sz="28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kumimoji="0" lang="en-US" sz="2800" b="0" i="0" u="none" strike="noStrike" kern="1200" cap="none" spc="0" normalizeH="0" baseline="0" noProof="0" dirty="0">
              <a:ln>
                <a:noFill/>
              </a:ln>
              <a:solidFill>
                <a:schemeClr val="tx1"/>
              </a:solidFill>
              <a:effectLst/>
              <a:uLnTx/>
              <a:uFillTx/>
              <a:latin typeface="+mj-lt"/>
              <a:ea typeface="+mj-ea"/>
              <a:cs typeface="+mj-cs"/>
            </a:endParaRPr>
          </a:p>
        </p:txBody>
      </p:sp>
      <p:pic>
        <p:nvPicPr>
          <p:cNvPr id="7" name="Picture 2"/>
          <p:cNvPicPr>
            <a:picLocks noChangeAspect="1" noChangeArrowheads="1"/>
          </p:cNvPicPr>
          <p:nvPr/>
        </p:nvPicPr>
        <p:blipFill>
          <a:blip r:embed="rId3" cstate="email"/>
          <a:srcRect/>
          <a:stretch>
            <a:fillRect/>
          </a:stretch>
        </p:blipFill>
        <p:spPr bwMode="auto">
          <a:xfrm>
            <a:off x="4406060" y="3714753"/>
            <a:ext cx="4737942" cy="3143248"/>
          </a:xfrm>
          <a:prstGeom prst="rect">
            <a:avLst/>
          </a:prstGeom>
          <a:noFill/>
          <a:ln w="9525">
            <a:noFill/>
            <a:miter lim="800000"/>
            <a:headEnd/>
            <a:tailEnd/>
          </a:ln>
          <a:effec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p:cNvSpPr txBox="1">
            <a:spLocks/>
          </p:cNvSpPr>
          <p:nvPr/>
        </p:nvSpPr>
        <p:spPr>
          <a:xfrm>
            <a:off x="0" y="1"/>
            <a:ext cx="9144000" cy="6857999"/>
          </a:xfrm>
          <a:prstGeom prst="rect">
            <a:avLst/>
          </a:prstGeom>
        </p:spPr>
        <p:txBody>
          <a:bodyPr vert="horz" lIns="91440" tIns="45720" rIns="91440" bIns="45720" rtlCol="0" anchor="ct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lang="sr-Latn-RS" sz="2800" dirty="0" smtClean="0">
                <a:effectLst>
                  <a:outerShdw blurRad="38100" dist="38100" dir="2700000" algn="tl">
                    <a:srgbClr val="000000">
                      <a:alpha val="43137"/>
                    </a:srgbClr>
                  </a:outerShdw>
                </a:effectLst>
                <a:latin typeface="+mj-lt"/>
                <a:ea typeface="+mj-ea"/>
                <a:cs typeface="+mj-cs"/>
              </a:rPr>
              <a:t>Kuhinja - položaj u stanu</a:t>
            </a:r>
          </a:p>
          <a:p>
            <a:pPr lvl="0" algn="r">
              <a:spcBef>
                <a:spcPct val="0"/>
              </a:spcBef>
              <a:defRPr/>
            </a:pPr>
            <a:r>
              <a:rPr lang="en-US" sz="2800" dirty="0" smtClean="0">
                <a:effectLst>
                  <a:outerShdw blurRad="38100" dist="38100" dir="2700000" algn="tl">
                    <a:srgbClr val="000000">
                      <a:alpha val="43137"/>
                    </a:srgbClr>
                  </a:outerShdw>
                </a:effectLst>
              </a:rPr>
              <a:t>P</a:t>
            </a:r>
            <a:r>
              <a:rPr lang="sr-Latn-RS" sz="2800" dirty="0" smtClean="0">
                <a:effectLst>
                  <a:outerShdw blurRad="38100" dist="38100" dir="2700000" algn="tl">
                    <a:srgbClr val="000000">
                      <a:alpha val="43137"/>
                    </a:srgbClr>
                  </a:outerShdw>
                </a:effectLst>
              </a:rPr>
              <a:t>oložaj u odnosu na ulaz</a:t>
            </a:r>
            <a:endParaRPr lang="sr-Latn-RS" sz="2800" dirty="0" smtClean="0">
              <a:effectLst>
                <a:outerShdw blurRad="38100" dist="38100" dir="2700000" algn="tl">
                  <a:srgbClr val="000000">
                    <a:alpha val="43137"/>
                  </a:srgbClr>
                </a:outerShdw>
              </a:effectLst>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lang="sr-Latn-RS" sz="2800" dirty="0" smtClean="0">
              <a:effectLst>
                <a:outerShdw blurRad="38100" dist="38100" dir="2700000" algn="tl">
                  <a:srgbClr val="000000">
                    <a:alpha val="43137"/>
                  </a:srgbClr>
                </a:outerShdw>
              </a:effectLst>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lang="sr-Latn-RS" sz="2800" dirty="0" smtClean="0">
              <a:effectLst>
                <a:outerShdw blurRad="38100" dist="38100" dir="2700000" algn="tl">
                  <a:srgbClr val="000000">
                    <a:alpha val="43137"/>
                  </a:srgbClr>
                </a:outerShdw>
              </a:effectLst>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kumimoji="0" lang="sr-Latn-RS" sz="28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lang="sr-Latn-RS" sz="2800" dirty="0" smtClean="0">
              <a:effectLst>
                <a:outerShdw blurRad="38100" dist="38100" dir="2700000" algn="tl">
                  <a:srgbClr val="000000">
                    <a:alpha val="43137"/>
                  </a:srgbClr>
                </a:outerShdw>
              </a:effectLst>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kumimoji="0" lang="sr-Latn-RS" sz="28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lang="sr-Latn-RS" sz="2800" dirty="0" smtClean="0">
              <a:effectLst>
                <a:outerShdw blurRad="38100" dist="38100" dir="2700000" algn="tl">
                  <a:srgbClr val="000000">
                    <a:alpha val="43137"/>
                  </a:srgbClr>
                </a:outerShdw>
              </a:effectLst>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kumimoji="0" lang="sr-Latn-RS" sz="28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lang="sr-Latn-RS" sz="2800" dirty="0" smtClean="0">
              <a:effectLst>
                <a:outerShdw blurRad="38100" dist="38100" dir="2700000" algn="tl">
                  <a:srgbClr val="000000">
                    <a:alpha val="43137"/>
                  </a:srgbClr>
                </a:outerShdw>
              </a:effectLst>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kumimoji="0" lang="sr-Latn-RS" sz="28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lang="sr-Latn-RS" sz="2800" dirty="0" smtClean="0">
              <a:effectLst>
                <a:outerShdw blurRad="38100" dist="38100" dir="2700000" algn="tl">
                  <a:srgbClr val="000000">
                    <a:alpha val="43137"/>
                  </a:srgbClr>
                </a:outerShdw>
              </a:effectLst>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kumimoji="0" lang="sr-Latn-RS" sz="28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lang="sr-Latn-RS" sz="2800" dirty="0" smtClean="0">
              <a:effectLst>
                <a:outerShdw blurRad="38100" dist="38100" dir="2700000" algn="tl">
                  <a:srgbClr val="000000">
                    <a:alpha val="43137"/>
                  </a:srgbClr>
                </a:outerShdw>
              </a:effectLst>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kumimoji="0" lang="sr-Latn-RS" sz="28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kumimoji="0" lang="en-US" sz="2800" b="0" i="0" u="none" strike="noStrike" kern="1200" cap="none" spc="0" normalizeH="0" baseline="0" noProof="0" dirty="0">
              <a:ln>
                <a:noFill/>
              </a:ln>
              <a:solidFill>
                <a:schemeClr val="tx1"/>
              </a:solidFill>
              <a:effectLst/>
              <a:uLnTx/>
              <a:uFillTx/>
              <a:latin typeface="+mj-lt"/>
              <a:ea typeface="+mj-ea"/>
              <a:cs typeface="+mj-cs"/>
            </a:endParaRPr>
          </a:p>
        </p:txBody>
      </p:sp>
      <p:pic>
        <p:nvPicPr>
          <p:cNvPr id="18435" name="Picture 3"/>
          <p:cNvPicPr>
            <a:picLocks noChangeAspect="1" noChangeArrowheads="1"/>
          </p:cNvPicPr>
          <p:nvPr/>
        </p:nvPicPr>
        <p:blipFill>
          <a:blip r:embed="rId3" cstate="email">
            <a:lum bright="3000"/>
          </a:blip>
          <a:srcRect/>
          <a:stretch>
            <a:fillRect/>
          </a:stretch>
        </p:blipFill>
        <p:spPr bwMode="auto">
          <a:xfrm rot="5400000">
            <a:off x="-943079" y="2014617"/>
            <a:ext cx="6858000" cy="2828767"/>
          </a:xfrm>
          <a:prstGeom prst="rect">
            <a:avLst/>
          </a:prstGeom>
          <a:noFill/>
          <a:ln w="9525">
            <a:noFill/>
            <a:miter lim="800000"/>
            <a:headEnd/>
            <a:tailEnd/>
          </a:ln>
          <a:effectLst/>
        </p:spPr>
      </p:pic>
      <p:pic>
        <p:nvPicPr>
          <p:cNvPr id="7" name="Picture 2"/>
          <p:cNvPicPr>
            <a:picLocks noChangeAspect="1" noChangeArrowheads="1"/>
          </p:cNvPicPr>
          <p:nvPr/>
        </p:nvPicPr>
        <p:blipFill>
          <a:blip r:embed="rId4" cstate="email"/>
          <a:srcRect/>
          <a:stretch>
            <a:fillRect/>
          </a:stretch>
        </p:blipFill>
        <p:spPr bwMode="auto">
          <a:xfrm>
            <a:off x="4406060" y="3714753"/>
            <a:ext cx="4737942" cy="3143248"/>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p:cNvSpPr txBox="1">
            <a:spLocks/>
          </p:cNvSpPr>
          <p:nvPr/>
        </p:nvSpPr>
        <p:spPr>
          <a:xfrm>
            <a:off x="0" y="0"/>
            <a:ext cx="9144000" cy="6857999"/>
          </a:xfrm>
          <a:prstGeom prst="rect">
            <a:avLst/>
          </a:prstGeom>
        </p:spPr>
        <p:txBody>
          <a:bodyPr vert="horz" lIns="91440" tIns="45720" rIns="91440" bIns="45720" rtlCol="0" anchor="ct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lang="sr-Latn-RS" sz="2800" dirty="0" smtClean="0">
                <a:effectLst>
                  <a:outerShdw blurRad="38100" dist="38100" dir="2700000" algn="tl">
                    <a:srgbClr val="000000">
                      <a:alpha val="43137"/>
                    </a:srgbClr>
                  </a:outerShdw>
                </a:effectLst>
                <a:latin typeface="+mj-lt"/>
                <a:ea typeface="+mj-ea"/>
                <a:cs typeface="+mj-cs"/>
              </a:rPr>
              <a:t>Sobe za spavanje - dimenzionisanje</a:t>
            </a:r>
          </a:p>
          <a:p>
            <a:pPr marL="0" marR="0" lvl="0" indent="0" algn="r" defTabSz="914400" rtl="0" eaLnBrk="1" fontAlgn="auto" latinLnBrk="0" hangingPunct="1">
              <a:lnSpc>
                <a:spcPct val="100000"/>
              </a:lnSpc>
              <a:spcBef>
                <a:spcPct val="0"/>
              </a:spcBef>
              <a:spcAft>
                <a:spcPts val="0"/>
              </a:spcAft>
              <a:buClrTx/>
              <a:buSzTx/>
              <a:buFontTx/>
              <a:buNone/>
              <a:tabLst/>
              <a:defRPr/>
            </a:pPr>
            <a:endParaRPr lang="sr-Latn-RS" sz="2800" dirty="0" smtClean="0">
              <a:effectLst>
                <a:outerShdw blurRad="38100" dist="38100" dir="2700000" algn="tl">
                  <a:srgbClr val="000000">
                    <a:alpha val="43137"/>
                  </a:srgbClr>
                </a:outerShdw>
              </a:effectLst>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lang="sr-Latn-RS" sz="2800" dirty="0" smtClean="0">
              <a:effectLst>
                <a:outerShdw blurRad="38100" dist="38100" dir="2700000" algn="tl">
                  <a:srgbClr val="000000">
                    <a:alpha val="43137"/>
                  </a:srgbClr>
                </a:outerShdw>
              </a:effectLst>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lang="sr-Latn-RS" sz="2800" dirty="0" smtClean="0">
              <a:effectLst>
                <a:outerShdw blurRad="38100" dist="38100" dir="2700000" algn="tl">
                  <a:srgbClr val="000000">
                    <a:alpha val="43137"/>
                  </a:srgbClr>
                </a:outerShdw>
              </a:effectLst>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kumimoji="0" lang="sr-Latn-RS" sz="28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lang="sr-Latn-RS" sz="2800" dirty="0" smtClean="0">
              <a:effectLst>
                <a:outerShdw blurRad="38100" dist="38100" dir="2700000" algn="tl">
                  <a:srgbClr val="000000">
                    <a:alpha val="43137"/>
                  </a:srgbClr>
                </a:outerShdw>
              </a:effectLst>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kumimoji="0" lang="sr-Latn-RS" sz="28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lang="sr-Latn-RS" sz="2800" dirty="0" smtClean="0">
              <a:effectLst>
                <a:outerShdw blurRad="38100" dist="38100" dir="2700000" algn="tl">
                  <a:srgbClr val="000000">
                    <a:alpha val="43137"/>
                  </a:srgbClr>
                </a:outerShdw>
              </a:effectLst>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kumimoji="0" lang="sr-Latn-RS" sz="28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lang="sr-Latn-RS" sz="2800" dirty="0" smtClean="0">
              <a:effectLst>
                <a:outerShdw blurRad="38100" dist="38100" dir="2700000" algn="tl">
                  <a:srgbClr val="000000">
                    <a:alpha val="43137"/>
                  </a:srgbClr>
                </a:outerShdw>
              </a:effectLst>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kumimoji="0" lang="sr-Latn-RS" sz="28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lang="sr-Latn-RS" sz="2800" dirty="0" smtClean="0">
              <a:effectLst>
                <a:outerShdw blurRad="38100" dist="38100" dir="2700000" algn="tl">
                  <a:srgbClr val="000000">
                    <a:alpha val="43137"/>
                  </a:srgbClr>
                </a:outerShdw>
              </a:effectLst>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kumimoji="0" lang="sr-Latn-RS" sz="28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lang="sr-Latn-RS" sz="2800" dirty="0" smtClean="0">
              <a:effectLst>
                <a:outerShdw blurRad="38100" dist="38100" dir="2700000" algn="tl">
                  <a:srgbClr val="000000">
                    <a:alpha val="43137"/>
                  </a:srgbClr>
                </a:outerShdw>
              </a:effectLst>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kumimoji="0" lang="sr-Latn-RS" sz="28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kumimoji="0" lang="en-US" sz="2800" b="0" i="0" u="none" strike="noStrike" kern="1200" cap="none" spc="0" normalizeH="0" baseline="0" noProof="0" dirty="0">
              <a:ln>
                <a:noFill/>
              </a:ln>
              <a:solidFill>
                <a:schemeClr val="tx1"/>
              </a:solidFill>
              <a:effectLst/>
              <a:uLnTx/>
              <a:uFillTx/>
              <a:latin typeface="+mj-lt"/>
              <a:ea typeface="+mj-ea"/>
              <a:cs typeface="+mj-cs"/>
            </a:endParaRPr>
          </a:p>
        </p:txBody>
      </p:sp>
      <p:graphicFrame>
        <p:nvGraphicFramePr>
          <p:cNvPr id="4" name="Table 3"/>
          <p:cNvGraphicFramePr>
            <a:graphicFrameLocks noGrp="1"/>
          </p:cNvGraphicFramePr>
          <p:nvPr/>
        </p:nvGraphicFramePr>
        <p:xfrm>
          <a:off x="0" y="928670"/>
          <a:ext cx="9144032" cy="5929332"/>
        </p:xfrm>
        <a:graphic>
          <a:graphicData uri="http://schemas.openxmlformats.org/drawingml/2006/table">
            <a:tbl>
              <a:tblPr firstRow="1" bandRow="1">
                <a:tableStyleId>{073A0DAA-6AF3-43AB-8588-CEC1D06C72B9}</a:tableStyleId>
              </a:tblPr>
              <a:tblGrid>
                <a:gridCol w="2286008"/>
                <a:gridCol w="2286008"/>
                <a:gridCol w="2286008"/>
                <a:gridCol w="2286008"/>
              </a:tblGrid>
              <a:tr h="1482333">
                <a:tc>
                  <a:txBody>
                    <a:bodyPr/>
                    <a:lstStyle/>
                    <a:p>
                      <a:endParaRPr lang="en-US" sz="2800" b="0" dirty="0"/>
                    </a:p>
                  </a:txBody>
                  <a:tcPr anchor="ctr">
                    <a:solidFill>
                      <a:schemeClr val="bg1">
                        <a:lumMod val="95000"/>
                      </a:schemeClr>
                    </a:solidFill>
                  </a:tcPr>
                </a:tc>
                <a:tc>
                  <a:txBody>
                    <a:bodyPr/>
                    <a:lstStyle/>
                    <a:p>
                      <a:pPr algn="ctr"/>
                      <a:r>
                        <a:rPr kumimoji="0" lang="sr-Latn-RS" sz="2800" b="0" u="none" strike="noStrike" kern="1200" cap="none" spc="0" normalizeH="0" baseline="0" noProof="0" dirty="0" smtClean="0">
                          <a:ln>
                            <a:noFill/>
                          </a:ln>
                          <a:solidFill>
                            <a:schemeClr val="tx1"/>
                          </a:solidFill>
                          <a:uLnTx/>
                          <a:uFillTx/>
                        </a:rPr>
                        <a:t>zdravstveno-higijenski kriterijum</a:t>
                      </a:r>
                      <a:r>
                        <a:rPr lang="sr-Latn-RS" sz="2800" b="0" kern="1200" dirty="0" smtClean="0">
                          <a:solidFill>
                            <a:schemeClr val="tx1"/>
                          </a:solidFill>
                        </a:rPr>
                        <a:t> </a:t>
                      </a:r>
                      <a:endParaRPr lang="en-US" sz="2800" b="0" dirty="0">
                        <a:solidFill>
                          <a:schemeClr val="tx1"/>
                        </a:solidFill>
                      </a:endParaRP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r-Latn-RS" sz="2800" b="0" kern="1200" dirty="0" smtClean="0">
                          <a:solidFill>
                            <a:schemeClr val="tx1"/>
                          </a:solidFill>
                        </a:rPr>
                        <a:t>funkcionalni kriterijum</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r-Latn-RS" sz="2800" b="0" kern="1200" dirty="0" smtClean="0">
                          <a:solidFill>
                            <a:schemeClr val="tx1"/>
                          </a:solidFill>
                        </a:rPr>
                        <a:t>Pravilnik*</a:t>
                      </a:r>
                    </a:p>
                  </a:txBody>
                  <a:tcPr anchor="ctr">
                    <a:solidFill>
                      <a:schemeClr val="bg1">
                        <a:lumMod val="95000"/>
                      </a:schemeClr>
                    </a:solidFill>
                  </a:tcPr>
                </a:tc>
              </a:tr>
              <a:tr h="1482333">
                <a:tc>
                  <a:txBody>
                    <a:bodyPr/>
                    <a:lstStyle/>
                    <a:p>
                      <a:r>
                        <a:rPr lang="sr-Latn-RS" sz="2800" dirty="0" smtClean="0"/>
                        <a:t>roditeljska soba</a:t>
                      </a:r>
                      <a:endParaRPr lang="en-US" sz="2800" dirty="0"/>
                    </a:p>
                  </a:txBody>
                  <a:tcPr anchor="ctr"/>
                </a:tc>
                <a:tc>
                  <a:txBody>
                    <a:bodyPr/>
                    <a:lstStyle/>
                    <a:p>
                      <a:pPr algn="ctr"/>
                      <a:r>
                        <a:rPr lang="sr-Latn-RS" sz="2800" dirty="0" smtClean="0"/>
                        <a:t>12m²</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sr-Latn-RS" sz="2800" b="1" dirty="0" smtClean="0"/>
                        <a:t>14-15m²</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sr-Latn-RS" sz="2800" b="0" dirty="0" smtClean="0">
                          <a:solidFill>
                            <a:srgbClr val="FF0000"/>
                          </a:solidFill>
                        </a:rPr>
                        <a:t>11m²</a:t>
                      </a:r>
                      <a:endParaRPr lang="en-US" sz="2800" b="0" dirty="0" smtClean="0">
                        <a:solidFill>
                          <a:srgbClr val="FF0000"/>
                        </a:solidFill>
                      </a:endParaRPr>
                    </a:p>
                  </a:txBody>
                  <a:tcPr anchor="ctr"/>
                </a:tc>
              </a:tr>
              <a:tr h="1482333">
                <a:tc>
                  <a:txBody>
                    <a:bodyPr/>
                    <a:lstStyle/>
                    <a:p>
                      <a:r>
                        <a:rPr lang="sr-Latn-RS" sz="2800" dirty="0" smtClean="0"/>
                        <a:t>dečja jednokrevetna soba</a:t>
                      </a:r>
                      <a:endParaRPr lang="en-US" sz="2800" dirty="0"/>
                    </a:p>
                  </a:txBody>
                  <a:tcPr anchor="ctr"/>
                </a:tc>
                <a:tc>
                  <a:txBody>
                    <a:bodyPr/>
                    <a:lstStyle/>
                    <a:p>
                      <a:pPr algn="ctr"/>
                      <a:r>
                        <a:rPr lang="sr-Latn-RS" sz="2800" dirty="0" smtClean="0"/>
                        <a:t>6m²</a:t>
                      </a:r>
                      <a:endParaRPr lang="en-US" sz="2800" dirty="0"/>
                    </a:p>
                  </a:txBody>
                  <a:tcPr anchor="ctr"/>
                </a:tc>
                <a:tc>
                  <a:txBody>
                    <a:bodyPr/>
                    <a:lstStyle/>
                    <a:p>
                      <a:pPr algn="ctr"/>
                      <a:r>
                        <a:rPr lang="sr-Latn-RS" sz="2800" b="1" dirty="0" smtClean="0">
                          <a:solidFill>
                            <a:schemeClr val="tx1"/>
                          </a:solidFill>
                        </a:rPr>
                        <a:t>8-10m²</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sr-Latn-RS" sz="2800" b="0" dirty="0" smtClean="0">
                          <a:solidFill>
                            <a:srgbClr val="FF0000"/>
                          </a:solidFill>
                        </a:rPr>
                        <a:t>7m²</a:t>
                      </a:r>
                      <a:endParaRPr lang="en-US" sz="2800" b="0" dirty="0" smtClean="0">
                        <a:solidFill>
                          <a:srgbClr val="FF0000"/>
                        </a:solidFill>
                      </a:endParaRPr>
                    </a:p>
                  </a:txBody>
                  <a:tcPr anchor="ctr"/>
                </a:tc>
              </a:tr>
              <a:tr h="1482333">
                <a:tc>
                  <a:txBody>
                    <a:bodyPr/>
                    <a:lstStyle/>
                    <a:p>
                      <a:r>
                        <a:rPr lang="sr-Latn-RS" sz="2800" dirty="0" smtClean="0"/>
                        <a:t>dečja dvokrevetna soba</a:t>
                      </a:r>
                      <a:endParaRPr lang="en-US" sz="28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sr-Latn-RS" sz="2800" dirty="0" smtClean="0"/>
                        <a:t>12m²</a:t>
                      </a:r>
                    </a:p>
                  </a:txBody>
                  <a:tcPr anchor="ctr"/>
                </a:tc>
                <a:tc>
                  <a:txBody>
                    <a:bodyPr/>
                    <a:lstStyle/>
                    <a:p>
                      <a:pPr algn="ctr"/>
                      <a:r>
                        <a:rPr lang="sr-Latn-RS" sz="2800" b="1" dirty="0" smtClean="0"/>
                        <a:t>12-14m²</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sr-Latn-RS" sz="2800" b="0" dirty="0" smtClean="0">
                          <a:solidFill>
                            <a:srgbClr val="FF0000"/>
                          </a:solidFill>
                        </a:rPr>
                        <a:t>11m²</a:t>
                      </a:r>
                      <a:endParaRPr lang="en-US" sz="2800" b="0" dirty="0" smtClean="0">
                        <a:solidFill>
                          <a:srgbClr val="FF0000"/>
                        </a:solidFill>
                      </a:endParaRPr>
                    </a:p>
                  </a:txBody>
                  <a:tcPr anchor="ctr"/>
                </a:tc>
              </a:tr>
            </a:tbl>
          </a:graphicData>
        </a:graphic>
      </p:graphicFrame>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p:cNvSpPr txBox="1">
            <a:spLocks/>
          </p:cNvSpPr>
          <p:nvPr/>
        </p:nvSpPr>
        <p:spPr>
          <a:xfrm>
            <a:off x="0" y="1"/>
            <a:ext cx="9144000" cy="6857999"/>
          </a:xfrm>
          <a:prstGeom prst="rect">
            <a:avLst/>
          </a:prstGeom>
        </p:spPr>
        <p:txBody>
          <a:bodyPr vert="horz" lIns="91440" tIns="45720" rIns="91440" bIns="45720" rtlCol="0" anchor="ct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lang="sr-Latn-RS" sz="2800" dirty="0" smtClean="0">
                <a:effectLst>
                  <a:outerShdw blurRad="38100" dist="38100" dir="2700000" algn="tl">
                    <a:srgbClr val="000000">
                      <a:alpha val="43137"/>
                    </a:srgbClr>
                  </a:outerShdw>
                </a:effectLst>
                <a:latin typeface="+mj-lt"/>
                <a:ea typeface="+mj-ea"/>
                <a:cs typeface="+mj-cs"/>
              </a:rPr>
              <a:t>Kuhinja - položaj u stanu</a:t>
            </a:r>
          </a:p>
          <a:p>
            <a:pPr lvl="0" algn="r">
              <a:spcBef>
                <a:spcPct val="0"/>
              </a:spcBef>
              <a:defRPr/>
            </a:pPr>
            <a:r>
              <a:rPr lang="en-US" sz="2800" dirty="0" smtClean="0">
                <a:effectLst>
                  <a:outerShdw blurRad="38100" dist="38100" dir="2700000" algn="tl">
                    <a:srgbClr val="000000">
                      <a:alpha val="43137"/>
                    </a:srgbClr>
                  </a:outerShdw>
                </a:effectLst>
              </a:rPr>
              <a:t>P</a:t>
            </a:r>
            <a:r>
              <a:rPr lang="sr-Latn-RS" sz="2800" dirty="0" smtClean="0">
                <a:effectLst>
                  <a:outerShdw blurRad="38100" dist="38100" dir="2700000" algn="tl">
                    <a:srgbClr val="000000">
                      <a:alpha val="43137"/>
                    </a:srgbClr>
                  </a:outerShdw>
                </a:effectLst>
              </a:rPr>
              <a:t>oložaj u odnosu na ulaz</a:t>
            </a:r>
            <a:endParaRPr lang="sr-Latn-RS" sz="2800" dirty="0" smtClean="0">
              <a:effectLst>
                <a:outerShdw blurRad="38100" dist="38100" dir="2700000" algn="tl">
                  <a:srgbClr val="000000">
                    <a:alpha val="43137"/>
                  </a:srgbClr>
                </a:outerShdw>
              </a:effectLst>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lang="sr-Latn-RS" sz="2800" dirty="0" smtClean="0">
              <a:effectLst>
                <a:outerShdw blurRad="38100" dist="38100" dir="2700000" algn="tl">
                  <a:srgbClr val="000000">
                    <a:alpha val="43137"/>
                  </a:srgbClr>
                </a:outerShdw>
              </a:effectLst>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lang="sr-Latn-RS" sz="2800" dirty="0" smtClean="0">
              <a:effectLst>
                <a:outerShdw blurRad="38100" dist="38100" dir="2700000" algn="tl">
                  <a:srgbClr val="000000">
                    <a:alpha val="43137"/>
                  </a:srgbClr>
                </a:outerShdw>
              </a:effectLst>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kumimoji="0" lang="sr-Latn-RS" sz="28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lang="sr-Latn-RS" sz="2800" dirty="0" smtClean="0">
              <a:effectLst>
                <a:outerShdw blurRad="38100" dist="38100" dir="2700000" algn="tl">
                  <a:srgbClr val="000000">
                    <a:alpha val="43137"/>
                  </a:srgbClr>
                </a:outerShdw>
              </a:effectLst>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kumimoji="0" lang="sr-Latn-RS" sz="28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lang="sr-Latn-RS" sz="2800" dirty="0" smtClean="0">
              <a:effectLst>
                <a:outerShdw blurRad="38100" dist="38100" dir="2700000" algn="tl">
                  <a:srgbClr val="000000">
                    <a:alpha val="43137"/>
                  </a:srgbClr>
                </a:outerShdw>
              </a:effectLst>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kumimoji="0" lang="sr-Latn-RS" sz="28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lang="sr-Latn-RS" sz="2800" dirty="0" smtClean="0">
              <a:effectLst>
                <a:outerShdw blurRad="38100" dist="38100" dir="2700000" algn="tl">
                  <a:srgbClr val="000000">
                    <a:alpha val="43137"/>
                  </a:srgbClr>
                </a:outerShdw>
              </a:effectLst>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kumimoji="0" lang="sr-Latn-RS" sz="28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lang="sr-Latn-RS" sz="2800" dirty="0" smtClean="0">
              <a:effectLst>
                <a:outerShdw blurRad="38100" dist="38100" dir="2700000" algn="tl">
                  <a:srgbClr val="000000">
                    <a:alpha val="43137"/>
                  </a:srgbClr>
                </a:outerShdw>
              </a:effectLst>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kumimoji="0" lang="sr-Latn-RS" sz="28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lang="sr-Latn-RS" sz="2800" dirty="0" smtClean="0">
              <a:effectLst>
                <a:outerShdw blurRad="38100" dist="38100" dir="2700000" algn="tl">
                  <a:srgbClr val="000000">
                    <a:alpha val="43137"/>
                  </a:srgbClr>
                </a:outerShdw>
              </a:effectLst>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kumimoji="0" lang="sr-Latn-RS" sz="28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kumimoji="0" lang="en-US" sz="2800" b="0" i="0" u="none" strike="noStrike" kern="1200" cap="none" spc="0" normalizeH="0" baseline="0" noProof="0" dirty="0">
              <a:ln>
                <a:noFill/>
              </a:ln>
              <a:solidFill>
                <a:schemeClr val="tx1"/>
              </a:solidFill>
              <a:effectLst/>
              <a:uLnTx/>
              <a:uFillTx/>
              <a:latin typeface="+mj-lt"/>
              <a:ea typeface="+mj-ea"/>
              <a:cs typeface="+mj-cs"/>
            </a:endParaRPr>
          </a:p>
        </p:txBody>
      </p:sp>
      <p:pic>
        <p:nvPicPr>
          <p:cNvPr id="18434" name="Picture 2"/>
          <p:cNvPicPr>
            <a:picLocks noChangeAspect="1" noChangeArrowheads="1"/>
          </p:cNvPicPr>
          <p:nvPr/>
        </p:nvPicPr>
        <p:blipFill>
          <a:blip r:embed="rId3" cstate="email"/>
          <a:srcRect/>
          <a:stretch>
            <a:fillRect/>
          </a:stretch>
        </p:blipFill>
        <p:spPr bwMode="auto">
          <a:xfrm>
            <a:off x="4406060" y="3714753"/>
            <a:ext cx="4737942" cy="3143248"/>
          </a:xfrm>
          <a:prstGeom prst="rect">
            <a:avLst/>
          </a:prstGeom>
          <a:noFill/>
          <a:ln w="9525">
            <a:noFill/>
            <a:miter lim="800000"/>
            <a:headEnd/>
            <a:tailEnd/>
          </a:ln>
          <a:effectLst/>
        </p:spPr>
      </p:pic>
      <p:pic>
        <p:nvPicPr>
          <p:cNvPr id="19458" name="Picture 2"/>
          <p:cNvPicPr>
            <a:picLocks noChangeAspect="1" noChangeArrowheads="1"/>
          </p:cNvPicPr>
          <p:nvPr/>
        </p:nvPicPr>
        <p:blipFill>
          <a:blip r:embed="rId4" cstate="email"/>
          <a:srcRect/>
          <a:stretch>
            <a:fillRect/>
          </a:stretch>
        </p:blipFill>
        <p:spPr bwMode="auto">
          <a:xfrm>
            <a:off x="144463" y="0"/>
            <a:ext cx="3746160" cy="6858000"/>
          </a:xfrm>
          <a:prstGeom prst="rect">
            <a:avLst/>
          </a:prstGeom>
          <a:noFill/>
          <a:ln w="9525">
            <a:noFill/>
            <a:miter lim="800000"/>
            <a:headEnd/>
            <a:tailEnd/>
          </a:ln>
          <a:effec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p:cNvSpPr txBox="1">
            <a:spLocks/>
          </p:cNvSpPr>
          <p:nvPr/>
        </p:nvSpPr>
        <p:spPr>
          <a:xfrm>
            <a:off x="0" y="0"/>
            <a:ext cx="9144000" cy="6857999"/>
          </a:xfrm>
          <a:prstGeom prst="rect">
            <a:avLst/>
          </a:prstGeom>
        </p:spPr>
        <p:txBody>
          <a:bodyPr vert="horz" lIns="91440" tIns="45720" rIns="91440" bIns="45720" rtlCol="0" anchor="ct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lang="sr-Latn-RS" sz="2800" dirty="0" smtClean="0">
                <a:effectLst>
                  <a:outerShdw blurRad="38100" dist="38100" dir="2700000" algn="tl">
                    <a:srgbClr val="000000">
                      <a:alpha val="43137"/>
                    </a:srgbClr>
                  </a:outerShdw>
                </a:effectLst>
                <a:latin typeface="+mj-lt"/>
                <a:ea typeface="+mj-ea"/>
                <a:cs typeface="+mj-cs"/>
              </a:rPr>
              <a:t>Prostorije za komunikaciju</a:t>
            </a:r>
            <a:endParaRPr kumimoji="0" lang="en-US" sz="28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p:cNvSpPr txBox="1">
            <a:spLocks/>
          </p:cNvSpPr>
          <p:nvPr/>
        </p:nvSpPr>
        <p:spPr>
          <a:xfrm>
            <a:off x="0" y="0"/>
            <a:ext cx="9144000" cy="6857999"/>
          </a:xfrm>
          <a:prstGeom prst="rect">
            <a:avLst/>
          </a:prstGeom>
        </p:spPr>
        <p:txBody>
          <a:bodyPr vert="horz" lIns="91440" tIns="45720" rIns="91440" bIns="45720" rtlCol="0" anchor="ct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lang="sr-Latn-RS" sz="2800" dirty="0" smtClean="0">
                <a:effectLst>
                  <a:outerShdw blurRad="38100" dist="38100" dir="2700000" algn="tl">
                    <a:srgbClr val="000000">
                      <a:alpha val="43137"/>
                    </a:srgbClr>
                  </a:outerShdw>
                </a:effectLst>
                <a:latin typeface="+mj-lt"/>
                <a:ea typeface="+mj-ea"/>
                <a:cs typeface="+mj-cs"/>
              </a:rPr>
              <a:t>Ulaz - dimenzionisanje</a:t>
            </a:r>
          </a:p>
          <a:p>
            <a:pPr marL="0" marR="0" lvl="0" indent="0" algn="r" defTabSz="914400" rtl="0" eaLnBrk="1" fontAlgn="auto" latinLnBrk="0" hangingPunct="1">
              <a:lnSpc>
                <a:spcPct val="100000"/>
              </a:lnSpc>
              <a:spcBef>
                <a:spcPct val="0"/>
              </a:spcBef>
              <a:spcAft>
                <a:spcPts val="0"/>
              </a:spcAft>
              <a:buClrTx/>
              <a:buSzTx/>
              <a:buFontTx/>
              <a:buNone/>
              <a:tabLst/>
              <a:defRPr/>
            </a:pPr>
            <a:endParaRPr lang="sr-Latn-RS" sz="2800" dirty="0" smtClean="0">
              <a:effectLst>
                <a:outerShdw blurRad="38100" dist="38100" dir="2700000" algn="tl">
                  <a:srgbClr val="000000">
                    <a:alpha val="43137"/>
                  </a:srgbClr>
                </a:outerShdw>
              </a:effectLst>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lang="sr-Latn-RS" sz="2800" dirty="0" smtClean="0">
              <a:effectLst>
                <a:outerShdw blurRad="38100" dist="38100" dir="2700000" algn="tl">
                  <a:srgbClr val="000000">
                    <a:alpha val="43137"/>
                  </a:srgbClr>
                </a:outerShdw>
              </a:effectLst>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lang="sr-Latn-RS" sz="2800" dirty="0" smtClean="0">
              <a:effectLst>
                <a:outerShdw blurRad="38100" dist="38100" dir="2700000" algn="tl">
                  <a:srgbClr val="000000">
                    <a:alpha val="43137"/>
                  </a:srgbClr>
                </a:outerShdw>
              </a:effectLst>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kumimoji="0" lang="sr-Latn-RS" sz="28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lang="sr-Latn-RS" sz="2800" dirty="0" smtClean="0">
              <a:effectLst>
                <a:outerShdw blurRad="38100" dist="38100" dir="2700000" algn="tl">
                  <a:srgbClr val="000000">
                    <a:alpha val="43137"/>
                  </a:srgbClr>
                </a:outerShdw>
              </a:effectLst>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kumimoji="0" lang="sr-Latn-RS" sz="28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lang="sr-Latn-RS" sz="2800" dirty="0" smtClean="0">
              <a:effectLst>
                <a:outerShdw blurRad="38100" dist="38100" dir="2700000" algn="tl">
                  <a:srgbClr val="000000">
                    <a:alpha val="43137"/>
                  </a:srgbClr>
                </a:outerShdw>
              </a:effectLst>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kumimoji="0" lang="sr-Latn-RS" sz="28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lang="sr-Latn-RS" sz="2800" dirty="0" smtClean="0">
              <a:effectLst>
                <a:outerShdw blurRad="38100" dist="38100" dir="2700000" algn="tl">
                  <a:srgbClr val="000000">
                    <a:alpha val="43137"/>
                  </a:srgbClr>
                </a:outerShdw>
              </a:effectLst>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kumimoji="0" lang="sr-Latn-RS" sz="28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lang="sr-Latn-RS" sz="2800" dirty="0" smtClean="0">
              <a:effectLst>
                <a:outerShdw blurRad="38100" dist="38100" dir="2700000" algn="tl">
                  <a:srgbClr val="000000">
                    <a:alpha val="43137"/>
                  </a:srgbClr>
                </a:outerShdw>
              </a:effectLst>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kumimoji="0" lang="sr-Latn-RS" sz="28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lang="sr-Latn-RS" sz="2800" dirty="0" smtClean="0">
              <a:effectLst>
                <a:outerShdw blurRad="38100" dist="38100" dir="2700000" algn="tl">
                  <a:srgbClr val="000000">
                    <a:alpha val="43137"/>
                  </a:srgbClr>
                </a:outerShdw>
              </a:effectLst>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kumimoji="0" lang="sr-Latn-RS" sz="28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kumimoji="0" lang="en-US" sz="2800" b="0" i="0" u="none" strike="noStrike" kern="1200" cap="none" spc="0" normalizeH="0" baseline="0" noProof="0" dirty="0">
              <a:ln>
                <a:noFill/>
              </a:ln>
              <a:solidFill>
                <a:schemeClr val="tx1"/>
              </a:solidFill>
              <a:effectLst/>
              <a:uLnTx/>
              <a:uFillTx/>
              <a:latin typeface="+mj-lt"/>
              <a:ea typeface="+mj-ea"/>
              <a:cs typeface="+mj-cs"/>
            </a:endParaRPr>
          </a:p>
        </p:txBody>
      </p:sp>
      <p:graphicFrame>
        <p:nvGraphicFramePr>
          <p:cNvPr id="7" name="Table 6"/>
          <p:cNvGraphicFramePr>
            <a:graphicFrameLocks noGrp="1"/>
          </p:cNvGraphicFramePr>
          <p:nvPr/>
        </p:nvGraphicFramePr>
        <p:xfrm>
          <a:off x="0" y="1500174"/>
          <a:ext cx="3571868" cy="4357695"/>
        </p:xfrm>
        <a:graphic>
          <a:graphicData uri="http://schemas.openxmlformats.org/drawingml/2006/table">
            <a:tbl>
              <a:tblPr firstRow="1" bandRow="1">
                <a:tableStyleId>{073A0DAA-6AF3-43AB-8588-CEC1D06C72B9}</a:tableStyleId>
              </a:tblPr>
              <a:tblGrid>
                <a:gridCol w="1785934"/>
                <a:gridCol w="1785934"/>
              </a:tblGrid>
              <a:tr h="145256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r-Latn-RS" sz="2800" b="0" kern="1200" dirty="0" smtClean="0">
                        <a:solidFill>
                          <a:schemeClr val="tx1"/>
                        </a:solidFill>
                      </a:endParaRP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r-Latn-RS" sz="2800" b="0" kern="1200" dirty="0" smtClean="0">
                          <a:solidFill>
                            <a:schemeClr val="tx1"/>
                          </a:solidFill>
                        </a:rPr>
                        <a:t>širina</a:t>
                      </a:r>
                    </a:p>
                  </a:txBody>
                  <a:tcPr anchor="ctr">
                    <a:solidFill>
                      <a:schemeClr val="bg1">
                        <a:lumMod val="95000"/>
                      </a:schemeClr>
                    </a:solidFill>
                  </a:tcPr>
                </a:tc>
              </a:tr>
              <a:tr h="145256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r-Latn-RS" sz="2800" b="0" kern="1200" dirty="0" smtClean="0">
                          <a:solidFill>
                            <a:schemeClr val="tx1"/>
                          </a:solidFill>
                        </a:rPr>
                        <a:t>ulaz</a:t>
                      </a:r>
                    </a:p>
                  </a:txBody>
                  <a:tcPr marL="0" marR="0" marT="0" marB="0"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r-Latn-RS" sz="2800" b="1" kern="1200" dirty="0" smtClean="0">
                          <a:solidFill>
                            <a:schemeClr val="tx1"/>
                          </a:solidFill>
                        </a:rPr>
                        <a:t>150cm</a:t>
                      </a:r>
                    </a:p>
                  </a:txBody>
                  <a:tcPr anchor="ctr">
                    <a:solidFill>
                      <a:schemeClr val="bg1">
                        <a:lumMod val="95000"/>
                      </a:schemeClr>
                    </a:solidFill>
                  </a:tcPr>
                </a:tc>
              </a:tr>
              <a:tr h="145256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r-Latn-RS" sz="2800" b="0" kern="1200" dirty="0" smtClean="0">
                          <a:solidFill>
                            <a:schemeClr val="tx1"/>
                          </a:solidFill>
                        </a:rPr>
                        <a:t>pravilnik</a:t>
                      </a:r>
                    </a:p>
                  </a:txBody>
                  <a:tcPr marL="45720" marR="4572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sr-Latn-RS" sz="2800" b="0" dirty="0" smtClean="0">
                          <a:solidFill>
                            <a:srgbClr val="FF0000"/>
                          </a:solidFill>
                        </a:rPr>
                        <a:t>120cm</a:t>
                      </a:r>
                      <a:endParaRPr lang="en-US" sz="2800" b="0" dirty="0" smtClean="0">
                        <a:solidFill>
                          <a:srgbClr val="FF0000"/>
                        </a:solidFill>
                      </a:endParaRPr>
                    </a:p>
                  </a:txBody>
                  <a:tcPr anchor="ctr"/>
                </a:tc>
              </a:tr>
            </a:tbl>
          </a:graphicData>
        </a:graphic>
      </p:graphicFrame>
      <p:pic>
        <p:nvPicPr>
          <p:cNvPr id="20482" name="Picture 2"/>
          <p:cNvPicPr>
            <a:picLocks noChangeAspect="1" noChangeArrowheads="1"/>
          </p:cNvPicPr>
          <p:nvPr/>
        </p:nvPicPr>
        <p:blipFill>
          <a:blip r:embed="rId3" cstate="email">
            <a:lum bright="3000"/>
          </a:blip>
          <a:srcRect/>
          <a:stretch>
            <a:fillRect/>
          </a:stretch>
        </p:blipFill>
        <p:spPr bwMode="auto">
          <a:xfrm>
            <a:off x="3709291" y="4357694"/>
            <a:ext cx="5434709" cy="1517651"/>
          </a:xfrm>
          <a:prstGeom prst="rect">
            <a:avLst/>
          </a:prstGeom>
          <a:noFill/>
          <a:ln w="9525">
            <a:noFill/>
            <a:miter lim="800000"/>
            <a:headEnd/>
            <a:tailEnd/>
          </a:ln>
          <a:effectLst/>
        </p:spPr>
      </p:pic>
      <p:cxnSp>
        <p:nvCxnSpPr>
          <p:cNvPr id="5" name="Straight Connector 4"/>
          <p:cNvCxnSpPr/>
          <p:nvPr/>
        </p:nvCxnSpPr>
        <p:spPr>
          <a:xfrm rot="5400000" flipH="1" flipV="1">
            <a:off x="3643306" y="4572008"/>
            <a:ext cx="1000132" cy="1000132"/>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3643306" y="4572008"/>
            <a:ext cx="1071570" cy="1000132"/>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p:cNvSpPr txBox="1">
            <a:spLocks/>
          </p:cNvSpPr>
          <p:nvPr/>
        </p:nvSpPr>
        <p:spPr>
          <a:xfrm>
            <a:off x="0" y="0"/>
            <a:ext cx="9144000" cy="6857999"/>
          </a:xfrm>
          <a:prstGeom prst="rect">
            <a:avLst/>
          </a:prstGeom>
        </p:spPr>
        <p:txBody>
          <a:bodyPr vert="horz" lIns="91440" tIns="45720" rIns="91440" bIns="45720" rtlCol="0" anchor="ct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lang="sr-Latn-RS" sz="2800" dirty="0" smtClean="0">
                <a:effectLst>
                  <a:outerShdw blurRad="38100" dist="38100" dir="2700000" algn="tl">
                    <a:srgbClr val="000000">
                      <a:alpha val="43137"/>
                    </a:srgbClr>
                  </a:outerShdw>
                </a:effectLst>
                <a:latin typeface="+mj-lt"/>
                <a:ea typeface="+mj-ea"/>
                <a:cs typeface="+mj-cs"/>
              </a:rPr>
              <a:t>Ulaz - položaj</a:t>
            </a:r>
          </a:p>
          <a:p>
            <a:pPr marL="0" marR="0" lvl="0" indent="0" algn="r" defTabSz="914400" rtl="0" eaLnBrk="1" fontAlgn="auto" latinLnBrk="0" hangingPunct="1">
              <a:lnSpc>
                <a:spcPct val="100000"/>
              </a:lnSpc>
              <a:spcBef>
                <a:spcPct val="0"/>
              </a:spcBef>
              <a:spcAft>
                <a:spcPts val="0"/>
              </a:spcAft>
              <a:buClrTx/>
              <a:buSzTx/>
              <a:buFontTx/>
              <a:buNone/>
              <a:tabLst/>
              <a:defRPr/>
            </a:pPr>
            <a:endParaRPr lang="sr-Latn-RS" sz="2800" dirty="0" smtClean="0">
              <a:effectLst>
                <a:outerShdw blurRad="38100" dist="38100" dir="2700000" algn="tl">
                  <a:srgbClr val="000000">
                    <a:alpha val="43137"/>
                  </a:srgbClr>
                </a:outerShdw>
              </a:effectLst>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lang="sr-Latn-RS" sz="2800" dirty="0" smtClean="0">
              <a:effectLst>
                <a:outerShdw blurRad="38100" dist="38100" dir="2700000" algn="tl">
                  <a:srgbClr val="000000">
                    <a:alpha val="43137"/>
                  </a:srgbClr>
                </a:outerShdw>
              </a:effectLst>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lang="sr-Latn-RS" sz="2800" dirty="0" smtClean="0">
              <a:effectLst>
                <a:outerShdw blurRad="38100" dist="38100" dir="2700000" algn="tl">
                  <a:srgbClr val="000000">
                    <a:alpha val="43137"/>
                  </a:srgbClr>
                </a:outerShdw>
              </a:effectLst>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kumimoji="0" lang="sr-Latn-RS" sz="28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lang="sr-Latn-RS" sz="2800" dirty="0" smtClean="0">
              <a:effectLst>
                <a:outerShdw blurRad="38100" dist="38100" dir="2700000" algn="tl">
                  <a:srgbClr val="000000">
                    <a:alpha val="43137"/>
                  </a:srgbClr>
                </a:outerShdw>
              </a:effectLst>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kumimoji="0" lang="sr-Latn-RS" sz="28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lang="sr-Latn-RS" sz="2800" dirty="0" smtClean="0">
              <a:effectLst>
                <a:outerShdw blurRad="38100" dist="38100" dir="2700000" algn="tl">
                  <a:srgbClr val="000000">
                    <a:alpha val="43137"/>
                  </a:srgbClr>
                </a:outerShdw>
              </a:effectLst>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kumimoji="0" lang="sr-Latn-RS" sz="28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lang="sr-Latn-RS" sz="2800" dirty="0" smtClean="0">
              <a:effectLst>
                <a:outerShdw blurRad="38100" dist="38100" dir="2700000" algn="tl">
                  <a:srgbClr val="000000">
                    <a:alpha val="43137"/>
                  </a:srgbClr>
                </a:outerShdw>
              </a:effectLst>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kumimoji="0" lang="sr-Latn-RS" sz="28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lang="sr-Latn-RS" sz="2800" dirty="0" smtClean="0">
              <a:effectLst>
                <a:outerShdw blurRad="38100" dist="38100" dir="2700000" algn="tl">
                  <a:srgbClr val="000000">
                    <a:alpha val="43137"/>
                  </a:srgbClr>
                </a:outerShdw>
              </a:effectLst>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kumimoji="0" lang="sr-Latn-RS" sz="28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lang="sr-Latn-RS" sz="2800" dirty="0" smtClean="0">
              <a:effectLst>
                <a:outerShdw blurRad="38100" dist="38100" dir="2700000" algn="tl">
                  <a:srgbClr val="000000">
                    <a:alpha val="43137"/>
                  </a:srgbClr>
                </a:outerShdw>
              </a:effectLst>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kumimoji="0" lang="sr-Latn-RS" sz="28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kumimoji="0" lang="en-US" sz="2800" b="0" i="0" u="none" strike="noStrike" kern="1200" cap="none" spc="0" normalizeH="0" baseline="0" noProof="0" dirty="0">
              <a:ln>
                <a:noFill/>
              </a:ln>
              <a:solidFill>
                <a:schemeClr val="tx1"/>
              </a:solidFill>
              <a:effectLst/>
              <a:uLnTx/>
              <a:uFillTx/>
              <a:latin typeface="+mj-lt"/>
              <a:ea typeface="+mj-ea"/>
              <a:cs typeface="+mj-cs"/>
            </a:endParaRPr>
          </a:p>
        </p:txBody>
      </p:sp>
      <p:pic>
        <p:nvPicPr>
          <p:cNvPr id="21506" name="Picture 2"/>
          <p:cNvPicPr>
            <a:picLocks noChangeAspect="1" noChangeArrowheads="1"/>
          </p:cNvPicPr>
          <p:nvPr/>
        </p:nvPicPr>
        <p:blipFill>
          <a:blip r:embed="rId3" cstate="email"/>
          <a:srcRect/>
          <a:stretch>
            <a:fillRect/>
          </a:stretch>
        </p:blipFill>
        <p:spPr bwMode="auto">
          <a:xfrm>
            <a:off x="2393415" y="428604"/>
            <a:ext cx="6750585" cy="2786082"/>
          </a:xfrm>
          <a:prstGeom prst="rect">
            <a:avLst/>
          </a:prstGeom>
          <a:noFill/>
          <a:ln w="9525">
            <a:noFill/>
            <a:miter lim="800000"/>
            <a:headEnd/>
            <a:tailEnd/>
          </a:ln>
          <a:effectLst/>
        </p:spPr>
      </p:pic>
      <p:pic>
        <p:nvPicPr>
          <p:cNvPr id="21507" name="Picture 3"/>
          <p:cNvPicPr>
            <a:picLocks noChangeAspect="1" noChangeArrowheads="1"/>
          </p:cNvPicPr>
          <p:nvPr/>
        </p:nvPicPr>
        <p:blipFill>
          <a:blip r:embed="rId4" cstate="email"/>
          <a:srcRect/>
          <a:stretch>
            <a:fillRect/>
          </a:stretch>
        </p:blipFill>
        <p:spPr bwMode="auto">
          <a:xfrm>
            <a:off x="4963587" y="2857496"/>
            <a:ext cx="4180414" cy="4000504"/>
          </a:xfrm>
          <a:prstGeom prst="rect">
            <a:avLst/>
          </a:prstGeom>
          <a:noFill/>
          <a:ln w="9525">
            <a:noFill/>
            <a:miter lim="800000"/>
            <a:headEnd/>
            <a:tailEnd/>
          </a:ln>
          <a:effectLst/>
        </p:spPr>
      </p:pic>
      <p:cxnSp>
        <p:nvCxnSpPr>
          <p:cNvPr id="5" name="Straight Connector 4"/>
          <p:cNvCxnSpPr/>
          <p:nvPr/>
        </p:nvCxnSpPr>
        <p:spPr>
          <a:xfrm flipV="1">
            <a:off x="5072066" y="3500438"/>
            <a:ext cx="1785918" cy="107157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5072066" y="3429000"/>
            <a:ext cx="1785950" cy="114300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7143768" y="3571876"/>
            <a:ext cx="1785918" cy="107157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7143768" y="3500438"/>
            <a:ext cx="1785950" cy="114300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p:cNvSpPr txBox="1">
            <a:spLocks/>
          </p:cNvSpPr>
          <p:nvPr/>
        </p:nvSpPr>
        <p:spPr>
          <a:xfrm>
            <a:off x="0" y="0"/>
            <a:ext cx="9144000" cy="6857999"/>
          </a:xfrm>
          <a:prstGeom prst="rect">
            <a:avLst/>
          </a:prstGeom>
        </p:spPr>
        <p:txBody>
          <a:bodyPr vert="horz" lIns="91440" tIns="45720" rIns="91440" bIns="45720" rtlCol="0" anchor="ct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lang="sr-Latn-RS" sz="2800" dirty="0" smtClean="0">
                <a:effectLst>
                  <a:outerShdw blurRad="38100" dist="38100" dir="2700000" algn="tl">
                    <a:srgbClr val="000000">
                      <a:alpha val="43137"/>
                    </a:srgbClr>
                  </a:outerShdw>
                </a:effectLst>
                <a:latin typeface="+mj-lt"/>
                <a:ea typeface="+mj-ea"/>
                <a:cs typeface="+mj-cs"/>
              </a:rPr>
              <a:t>Degažman - dimenzionisanje</a:t>
            </a:r>
          </a:p>
          <a:p>
            <a:pPr marL="0" marR="0" lvl="0" indent="0" algn="r" defTabSz="914400" rtl="0" eaLnBrk="1" fontAlgn="auto" latinLnBrk="0" hangingPunct="1">
              <a:lnSpc>
                <a:spcPct val="100000"/>
              </a:lnSpc>
              <a:spcBef>
                <a:spcPct val="0"/>
              </a:spcBef>
              <a:spcAft>
                <a:spcPts val="0"/>
              </a:spcAft>
              <a:buClrTx/>
              <a:buSzTx/>
              <a:buFontTx/>
              <a:buNone/>
              <a:tabLst/>
              <a:defRPr/>
            </a:pPr>
            <a:endParaRPr lang="sr-Latn-RS" sz="2800" dirty="0" smtClean="0">
              <a:effectLst>
                <a:outerShdw blurRad="38100" dist="38100" dir="2700000" algn="tl">
                  <a:srgbClr val="000000">
                    <a:alpha val="43137"/>
                  </a:srgbClr>
                </a:outerShdw>
              </a:effectLst>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lang="sr-Latn-RS" sz="2800" dirty="0" smtClean="0">
              <a:effectLst>
                <a:outerShdw blurRad="38100" dist="38100" dir="2700000" algn="tl">
                  <a:srgbClr val="000000">
                    <a:alpha val="43137"/>
                  </a:srgbClr>
                </a:outerShdw>
              </a:effectLst>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lang="sr-Latn-RS" sz="2800" dirty="0" smtClean="0">
              <a:effectLst>
                <a:outerShdw blurRad="38100" dist="38100" dir="2700000" algn="tl">
                  <a:srgbClr val="000000">
                    <a:alpha val="43137"/>
                  </a:srgbClr>
                </a:outerShdw>
              </a:effectLst>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kumimoji="0" lang="sr-Latn-RS" sz="28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lang="sr-Latn-RS" sz="2800" dirty="0" smtClean="0">
              <a:effectLst>
                <a:outerShdw blurRad="38100" dist="38100" dir="2700000" algn="tl">
                  <a:srgbClr val="000000">
                    <a:alpha val="43137"/>
                  </a:srgbClr>
                </a:outerShdw>
              </a:effectLst>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kumimoji="0" lang="sr-Latn-RS" sz="28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lang="sr-Latn-RS" sz="2800" dirty="0" smtClean="0">
              <a:effectLst>
                <a:outerShdw blurRad="38100" dist="38100" dir="2700000" algn="tl">
                  <a:srgbClr val="000000">
                    <a:alpha val="43137"/>
                  </a:srgbClr>
                </a:outerShdw>
              </a:effectLst>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kumimoji="0" lang="sr-Latn-RS" sz="28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lang="sr-Latn-RS" sz="2800" dirty="0" smtClean="0">
              <a:effectLst>
                <a:outerShdw blurRad="38100" dist="38100" dir="2700000" algn="tl">
                  <a:srgbClr val="000000">
                    <a:alpha val="43137"/>
                  </a:srgbClr>
                </a:outerShdw>
              </a:effectLst>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kumimoji="0" lang="sr-Latn-RS" sz="28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lang="sr-Latn-RS" sz="2800" dirty="0" smtClean="0">
              <a:effectLst>
                <a:outerShdw blurRad="38100" dist="38100" dir="2700000" algn="tl">
                  <a:srgbClr val="000000">
                    <a:alpha val="43137"/>
                  </a:srgbClr>
                </a:outerShdw>
              </a:effectLst>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kumimoji="0" lang="sr-Latn-RS" sz="28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lang="sr-Latn-RS" sz="2800" dirty="0" smtClean="0">
              <a:effectLst>
                <a:outerShdw blurRad="38100" dist="38100" dir="2700000" algn="tl">
                  <a:srgbClr val="000000">
                    <a:alpha val="43137"/>
                  </a:srgbClr>
                </a:outerShdw>
              </a:effectLst>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kumimoji="0" lang="sr-Latn-RS" sz="28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kumimoji="0" lang="en-US" sz="2800" b="0" i="0" u="none" strike="noStrike" kern="1200" cap="none" spc="0" normalizeH="0" baseline="0" noProof="0" dirty="0">
              <a:ln>
                <a:noFill/>
              </a:ln>
              <a:solidFill>
                <a:schemeClr val="tx1"/>
              </a:solidFill>
              <a:effectLst/>
              <a:uLnTx/>
              <a:uFillTx/>
              <a:latin typeface="+mj-lt"/>
              <a:ea typeface="+mj-ea"/>
              <a:cs typeface="+mj-cs"/>
            </a:endParaRPr>
          </a:p>
        </p:txBody>
      </p:sp>
      <p:graphicFrame>
        <p:nvGraphicFramePr>
          <p:cNvPr id="7" name="Table 6"/>
          <p:cNvGraphicFramePr>
            <a:graphicFrameLocks noGrp="1"/>
          </p:cNvGraphicFramePr>
          <p:nvPr/>
        </p:nvGraphicFramePr>
        <p:xfrm>
          <a:off x="5143504" y="928670"/>
          <a:ext cx="4000496" cy="3143274"/>
        </p:xfrm>
        <a:graphic>
          <a:graphicData uri="http://schemas.openxmlformats.org/drawingml/2006/table">
            <a:tbl>
              <a:tblPr firstRow="1" bandRow="1">
                <a:tableStyleId>{073A0DAA-6AF3-43AB-8588-CEC1D06C72B9}</a:tableStyleId>
              </a:tblPr>
              <a:tblGrid>
                <a:gridCol w="1887025"/>
                <a:gridCol w="2113471"/>
              </a:tblGrid>
              <a:tr h="104775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r-Latn-RS" sz="2800" b="0" kern="1200" dirty="0" smtClean="0">
                        <a:solidFill>
                          <a:schemeClr val="tx1"/>
                        </a:solidFill>
                      </a:endParaRP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r-Latn-RS" sz="2800" b="0" kern="1200" dirty="0" smtClean="0">
                          <a:solidFill>
                            <a:schemeClr val="tx1"/>
                          </a:solidFill>
                        </a:rPr>
                        <a:t>širina</a:t>
                      </a:r>
                    </a:p>
                  </a:txBody>
                  <a:tcPr anchor="ctr">
                    <a:solidFill>
                      <a:schemeClr val="bg1">
                        <a:lumMod val="95000"/>
                      </a:schemeClr>
                    </a:solidFill>
                  </a:tcPr>
                </a:tc>
              </a:tr>
              <a:tr h="104775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r-Latn-RS" sz="2800" b="0" kern="1200" dirty="0" smtClean="0">
                          <a:solidFill>
                            <a:schemeClr val="tx1"/>
                          </a:solidFill>
                        </a:rPr>
                        <a:t>degažman</a:t>
                      </a:r>
                    </a:p>
                  </a:txBody>
                  <a:tcPr marL="0" marR="0" marT="0" marB="0"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r-Latn-RS" sz="2800" b="1" kern="1200" dirty="0" smtClean="0">
                          <a:solidFill>
                            <a:schemeClr val="tx1"/>
                          </a:solidFill>
                        </a:rPr>
                        <a:t>120cm</a:t>
                      </a:r>
                    </a:p>
                    <a:p>
                      <a:pPr marL="0" marR="0" lvl="0" indent="0" algn="ctr" defTabSz="914400" rtl="0" eaLnBrk="1" fontAlgn="auto" latinLnBrk="0" hangingPunct="1">
                        <a:lnSpc>
                          <a:spcPct val="100000"/>
                        </a:lnSpc>
                        <a:spcBef>
                          <a:spcPts val="0"/>
                        </a:spcBef>
                        <a:spcAft>
                          <a:spcPts val="0"/>
                        </a:spcAft>
                        <a:buClrTx/>
                        <a:buSzTx/>
                        <a:buFontTx/>
                        <a:buNone/>
                        <a:tabLst/>
                        <a:defRPr/>
                      </a:pPr>
                      <a:r>
                        <a:rPr lang="sr-Latn-RS" sz="2800" b="1" kern="1200" dirty="0" smtClean="0">
                          <a:solidFill>
                            <a:schemeClr val="tx1"/>
                          </a:solidFill>
                        </a:rPr>
                        <a:t>(150-180cm)</a:t>
                      </a:r>
                    </a:p>
                  </a:txBody>
                  <a:tcPr marL="0" marR="0" marT="0" marB="0" anchor="ctr">
                    <a:solidFill>
                      <a:schemeClr val="bg1">
                        <a:lumMod val="95000"/>
                      </a:schemeClr>
                    </a:solidFill>
                  </a:tcPr>
                </a:tc>
              </a:tr>
              <a:tr h="104775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r-Latn-RS" sz="2800" b="0" kern="1200" dirty="0" smtClean="0">
                          <a:solidFill>
                            <a:schemeClr val="tx1"/>
                          </a:solidFill>
                        </a:rPr>
                        <a:t>pravilnik</a:t>
                      </a:r>
                    </a:p>
                  </a:txBody>
                  <a:tcPr marL="45720" marR="4572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sr-Latn-RS" sz="2800" b="0" dirty="0" smtClean="0">
                          <a:solidFill>
                            <a:srgbClr val="FF0000"/>
                          </a:solidFill>
                        </a:rPr>
                        <a:t>90cm</a:t>
                      </a:r>
                      <a:endParaRPr lang="en-US" sz="2800" b="0" dirty="0" smtClean="0">
                        <a:solidFill>
                          <a:srgbClr val="FF0000"/>
                        </a:solidFill>
                      </a:endParaRPr>
                    </a:p>
                  </a:txBody>
                  <a:tcPr anchor="ctr"/>
                </a:tc>
              </a:tr>
            </a:tbl>
          </a:graphicData>
        </a:graphic>
      </p:graphicFrame>
      <p:pic>
        <p:nvPicPr>
          <p:cNvPr id="5" name="Picture 2"/>
          <p:cNvPicPr>
            <a:picLocks noChangeAspect="1" noChangeArrowheads="1"/>
          </p:cNvPicPr>
          <p:nvPr/>
        </p:nvPicPr>
        <p:blipFill>
          <a:blip r:embed="rId3" cstate="email">
            <a:lum bright="3000"/>
          </a:blip>
          <a:srcRect/>
          <a:stretch>
            <a:fillRect/>
          </a:stretch>
        </p:blipFill>
        <p:spPr bwMode="auto">
          <a:xfrm rot="5400000">
            <a:off x="3306395" y="1020394"/>
            <a:ext cx="2531211" cy="9144000"/>
          </a:xfrm>
          <a:prstGeom prst="rect">
            <a:avLst/>
          </a:prstGeom>
          <a:noFill/>
          <a:ln w="9525">
            <a:noFill/>
            <a:miter lim="800000"/>
            <a:headEnd/>
            <a:tailEnd/>
          </a:ln>
          <a:effec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email"/>
          <a:srcRect/>
          <a:stretch>
            <a:fillRect/>
          </a:stretch>
        </p:blipFill>
        <p:spPr bwMode="auto">
          <a:xfrm>
            <a:off x="0" y="2740751"/>
            <a:ext cx="3143240" cy="2115398"/>
          </a:xfrm>
          <a:prstGeom prst="rect">
            <a:avLst/>
          </a:prstGeom>
          <a:noFill/>
          <a:ln w="9525">
            <a:noFill/>
            <a:miter lim="800000"/>
            <a:headEnd/>
            <a:tailEnd/>
          </a:ln>
          <a:effectLst/>
        </p:spPr>
      </p:pic>
      <p:sp>
        <p:nvSpPr>
          <p:cNvPr id="20" name="Title 1"/>
          <p:cNvSpPr txBox="1">
            <a:spLocks/>
          </p:cNvSpPr>
          <p:nvPr/>
        </p:nvSpPr>
        <p:spPr>
          <a:xfrm>
            <a:off x="0" y="0"/>
            <a:ext cx="9144000" cy="6857999"/>
          </a:xfrm>
          <a:prstGeom prst="rect">
            <a:avLst/>
          </a:prstGeom>
        </p:spPr>
        <p:txBody>
          <a:bodyPr vert="horz" lIns="91440" tIns="45720" rIns="91440" bIns="45720" rtlCol="0" anchor="ct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lang="sr-Latn-RS" sz="2800" dirty="0" smtClean="0">
                <a:effectLst>
                  <a:outerShdw blurRad="38100" dist="38100" dir="2700000" algn="tl">
                    <a:srgbClr val="000000">
                      <a:alpha val="43137"/>
                    </a:srgbClr>
                  </a:outerShdw>
                </a:effectLst>
                <a:latin typeface="+mj-lt"/>
                <a:ea typeface="+mj-ea"/>
                <a:cs typeface="+mj-cs"/>
              </a:rPr>
              <a:t>Degažman - položaj</a:t>
            </a:r>
          </a:p>
          <a:p>
            <a:pPr marL="0" marR="0" lvl="0" indent="0" algn="r" defTabSz="914400" rtl="0" eaLnBrk="1" fontAlgn="auto" latinLnBrk="0" hangingPunct="1">
              <a:lnSpc>
                <a:spcPct val="100000"/>
              </a:lnSpc>
              <a:spcBef>
                <a:spcPct val="0"/>
              </a:spcBef>
              <a:spcAft>
                <a:spcPts val="0"/>
              </a:spcAft>
              <a:buClrTx/>
              <a:buSzTx/>
              <a:buFontTx/>
              <a:buNone/>
              <a:tabLst/>
              <a:defRPr/>
            </a:pPr>
            <a:endParaRPr lang="sr-Latn-RS" sz="2800" dirty="0" smtClean="0">
              <a:effectLst>
                <a:outerShdw blurRad="38100" dist="38100" dir="2700000" algn="tl">
                  <a:srgbClr val="000000">
                    <a:alpha val="43137"/>
                  </a:srgbClr>
                </a:outerShdw>
              </a:effectLst>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lang="sr-Latn-RS" sz="2800" dirty="0" smtClean="0">
              <a:effectLst>
                <a:outerShdw blurRad="38100" dist="38100" dir="2700000" algn="tl">
                  <a:srgbClr val="000000">
                    <a:alpha val="43137"/>
                  </a:srgbClr>
                </a:outerShdw>
              </a:effectLst>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lang="sr-Latn-RS" sz="2800" dirty="0" smtClean="0">
              <a:effectLst>
                <a:outerShdw blurRad="38100" dist="38100" dir="2700000" algn="tl">
                  <a:srgbClr val="000000">
                    <a:alpha val="43137"/>
                  </a:srgbClr>
                </a:outerShdw>
              </a:effectLst>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kumimoji="0" lang="sr-Latn-RS" sz="28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lang="sr-Latn-RS" sz="2800" dirty="0" smtClean="0">
              <a:effectLst>
                <a:outerShdw blurRad="38100" dist="38100" dir="2700000" algn="tl">
                  <a:srgbClr val="000000">
                    <a:alpha val="43137"/>
                  </a:srgbClr>
                </a:outerShdw>
              </a:effectLst>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kumimoji="0" lang="sr-Latn-RS" sz="28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lang="sr-Latn-RS" sz="2800" dirty="0" smtClean="0">
              <a:effectLst>
                <a:outerShdw blurRad="38100" dist="38100" dir="2700000" algn="tl">
                  <a:srgbClr val="000000">
                    <a:alpha val="43137"/>
                  </a:srgbClr>
                </a:outerShdw>
              </a:effectLst>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kumimoji="0" lang="sr-Latn-RS" sz="28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lang="sr-Latn-RS" sz="2800" dirty="0" smtClean="0">
              <a:effectLst>
                <a:outerShdw blurRad="38100" dist="38100" dir="2700000" algn="tl">
                  <a:srgbClr val="000000">
                    <a:alpha val="43137"/>
                  </a:srgbClr>
                </a:outerShdw>
              </a:effectLst>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kumimoji="0" lang="sr-Latn-RS" sz="28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lang="sr-Latn-RS" sz="2800" dirty="0" smtClean="0">
              <a:effectLst>
                <a:outerShdw blurRad="38100" dist="38100" dir="2700000" algn="tl">
                  <a:srgbClr val="000000">
                    <a:alpha val="43137"/>
                  </a:srgbClr>
                </a:outerShdw>
              </a:effectLst>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kumimoji="0" lang="sr-Latn-RS" sz="28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lang="sr-Latn-RS" sz="2800" dirty="0" smtClean="0">
              <a:effectLst>
                <a:outerShdw blurRad="38100" dist="38100" dir="2700000" algn="tl">
                  <a:srgbClr val="000000">
                    <a:alpha val="43137"/>
                  </a:srgbClr>
                </a:outerShdw>
              </a:effectLst>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kumimoji="0" lang="sr-Latn-RS" sz="28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kumimoji="0" lang="en-US" sz="2800" b="0" i="0" u="none" strike="noStrike" kern="1200" cap="none" spc="0" normalizeH="0" baseline="0" noProof="0" dirty="0">
              <a:ln>
                <a:noFill/>
              </a:ln>
              <a:solidFill>
                <a:schemeClr val="tx1"/>
              </a:solidFill>
              <a:effectLst/>
              <a:uLnTx/>
              <a:uFillTx/>
              <a:latin typeface="+mj-lt"/>
              <a:ea typeface="+mj-ea"/>
              <a:cs typeface="+mj-cs"/>
            </a:endParaRPr>
          </a:p>
        </p:txBody>
      </p:sp>
      <p:pic>
        <p:nvPicPr>
          <p:cNvPr id="22531" name="Picture 3"/>
          <p:cNvPicPr>
            <a:picLocks noChangeAspect="1" noChangeArrowheads="1"/>
          </p:cNvPicPr>
          <p:nvPr/>
        </p:nvPicPr>
        <p:blipFill>
          <a:blip r:embed="rId4" cstate="email">
            <a:lum bright="5000"/>
          </a:blip>
          <a:srcRect/>
          <a:stretch>
            <a:fillRect/>
          </a:stretch>
        </p:blipFill>
        <p:spPr bwMode="auto">
          <a:xfrm>
            <a:off x="2744005" y="571480"/>
            <a:ext cx="6399996" cy="6286520"/>
          </a:xfrm>
          <a:prstGeom prst="rect">
            <a:avLst/>
          </a:prstGeom>
          <a:noFill/>
          <a:ln w="9525">
            <a:noFill/>
            <a:miter lim="800000"/>
            <a:headEnd/>
            <a:tailEnd/>
          </a:ln>
          <a:effec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p:cNvSpPr txBox="1">
            <a:spLocks/>
          </p:cNvSpPr>
          <p:nvPr/>
        </p:nvSpPr>
        <p:spPr>
          <a:xfrm>
            <a:off x="0" y="0"/>
            <a:ext cx="9144000" cy="6857999"/>
          </a:xfrm>
          <a:prstGeom prst="rect">
            <a:avLst/>
          </a:prstGeom>
        </p:spPr>
        <p:txBody>
          <a:bodyPr vert="horz" lIns="91440" tIns="45720" rIns="91440" bIns="45720" rtlCol="0" anchor="ct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lang="sr-Latn-RS" sz="2800" dirty="0" smtClean="0">
                <a:effectLst>
                  <a:outerShdw blurRad="38100" dist="38100" dir="2700000" algn="tl">
                    <a:srgbClr val="000000">
                      <a:alpha val="43137"/>
                    </a:srgbClr>
                  </a:outerShdw>
                </a:effectLst>
                <a:latin typeface="+mj-lt"/>
                <a:ea typeface="+mj-ea"/>
                <a:cs typeface="+mj-cs"/>
              </a:rPr>
              <a:t>Otvorene površine stana</a:t>
            </a:r>
            <a:endParaRPr kumimoji="0" lang="en-US" sz="28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p:cNvSpPr txBox="1">
            <a:spLocks/>
          </p:cNvSpPr>
          <p:nvPr/>
        </p:nvSpPr>
        <p:spPr>
          <a:xfrm>
            <a:off x="0" y="0"/>
            <a:ext cx="9144000" cy="6857999"/>
          </a:xfrm>
          <a:prstGeom prst="rect">
            <a:avLst/>
          </a:prstGeom>
        </p:spPr>
        <p:txBody>
          <a:bodyPr vert="horz" lIns="91440" tIns="45720" rIns="91440" bIns="45720" rtlCol="0" anchor="ct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lang="sr-Latn-RS" sz="2800" dirty="0" smtClean="0">
                <a:effectLst>
                  <a:outerShdw blurRad="38100" dist="38100" dir="2700000" algn="tl">
                    <a:srgbClr val="000000">
                      <a:alpha val="43137"/>
                    </a:srgbClr>
                  </a:outerShdw>
                </a:effectLst>
                <a:latin typeface="+mj-lt"/>
                <a:ea typeface="+mj-ea"/>
                <a:cs typeface="+mj-cs"/>
              </a:rPr>
              <a:t>Otvorene površine stana - položaj</a:t>
            </a:r>
          </a:p>
          <a:p>
            <a:pPr marL="0" marR="0" lvl="0" indent="0" algn="r" defTabSz="914400" rtl="0" eaLnBrk="1" fontAlgn="auto" latinLnBrk="0" hangingPunct="1">
              <a:lnSpc>
                <a:spcPct val="100000"/>
              </a:lnSpc>
              <a:spcBef>
                <a:spcPct val="0"/>
              </a:spcBef>
              <a:spcAft>
                <a:spcPts val="0"/>
              </a:spcAft>
              <a:buClrTx/>
              <a:buSzTx/>
              <a:buFontTx/>
              <a:buNone/>
              <a:tabLst/>
              <a:defRPr/>
            </a:pPr>
            <a:endParaRPr lang="sr-Latn-RS" sz="2800" dirty="0" smtClean="0">
              <a:effectLst>
                <a:outerShdw blurRad="38100" dist="38100" dir="2700000" algn="tl">
                  <a:srgbClr val="000000">
                    <a:alpha val="43137"/>
                  </a:srgbClr>
                </a:outerShdw>
              </a:effectLst>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lang="sr-Latn-RS" sz="2800" dirty="0" smtClean="0">
              <a:effectLst>
                <a:outerShdw blurRad="38100" dist="38100" dir="2700000" algn="tl">
                  <a:srgbClr val="000000">
                    <a:alpha val="43137"/>
                  </a:srgbClr>
                </a:outerShdw>
              </a:effectLst>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lang="sr-Latn-RS" sz="2800" dirty="0" smtClean="0">
              <a:effectLst>
                <a:outerShdw blurRad="38100" dist="38100" dir="2700000" algn="tl">
                  <a:srgbClr val="000000">
                    <a:alpha val="43137"/>
                  </a:srgbClr>
                </a:outerShdw>
              </a:effectLst>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kumimoji="0" lang="sr-Latn-RS" sz="28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lang="sr-Latn-RS" sz="2800" dirty="0" smtClean="0">
              <a:effectLst>
                <a:outerShdw blurRad="38100" dist="38100" dir="2700000" algn="tl">
                  <a:srgbClr val="000000">
                    <a:alpha val="43137"/>
                  </a:srgbClr>
                </a:outerShdw>
              </a:effectLst>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kumimoji="0" lang="sr-Latn-RS" sz="28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lang="sr-Latn-RS" sz="2800" dirty="0" smtClean="0">
              <a:effectLst>
                <a:outerShdw blurRad="38100" dist="38100" dir="2700000" algn="tl">
                  <a:srgbClr val="000000">
                    <a:alpha val="43137"/>
                  </a:srgbClr>
                </a:outerShdw>
              </a:effectLst>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kumimoji="0" lang="sr-Latn-RS" sz="28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lang="sr-Latn-RS" sz="2800" dirty="0" smtClean="0">
              <a:effectLst>
                <a:outerShdw blurRad="38100" dist="38100" dir="2700000" algn="tl">
                  <a:srgbClr val="000000">
                    <a:alpha val="43137"/>
                  </a:srgbClr>
                </a:outerShdw>
              </a:effectLst>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kumimoji="0" lang="sr-Latn-RS" sz="28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lang="sr-Latn-RS" sz="2800" dirty="0" smtClean="0">
              <a:effectLst>
                <a:outerShdw blurRad="38100" dist="38100" dir="2700000" algn="tl">
                  <a:srgbClr val="000000">
                    <a:alpha val="43137"/>
                  </a:srgbClr>
                </a:outerShdw>
              </a:effectLst>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kumimoji="0" lang="sr-Latn-RS" sz="28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lang="sr-Latn-RS" sz="2800" dirty="0" smtClean="0">
              <a:effectLst>
                <a:outerShdw blurRad="38100" dist="38100" dir="2700000" algn="tl">
                  <a:srgbClr val="000000">
                    <a:alpha val="43137"/>
                  </a:srgbClr>
                </a:outerShdw>
              </a:effectLst>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kumimoji="0" lang="sr-Latn-RS" sz="28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kumimoji="0" lang="en-US" sz="2800" b="0" i="0" u="none" strike="noStrike" kern="1200" cap="none" spc="0" normalizeH="0" baseline="0" noProof="0" dirty="0">
              <a:ln>
                <a:noFill/>
              </a:ln>
              <a:solidFill>
                <a:schemeClr val="tx1"/>
              </a:solidFill>
              <a:effectLst/>
              <a:uLnTx/>
              <a:uFillTx/>
              <a:latin typeface="+mj-lt"/>
              <a:ea typeface="+mj-ea"/>
              <a:cs typeface="+mj-cs"/>
            </a:endParaRPr>
          </a:p>
        </p:txBody>
      </p:sp>
      <p:pic>
        <p:nvPicPr>
          <p:cNvPr id="4098" name="Picture 2"/>
          <p:cNvPicPr>
            <a:picLocks noChangeAspect="1" noChangeArrowheads="1"/>
          </p:cNvPicPr>
          <p:nvPr/>
        </p:nvPicPr>
        <p:blipFill>
          <a:blip r:embed="rId3" cstate="email"/>
          <a:srcRect/>
          <a:stretch>
            <a:fillRect/>
          </a:stretch>
        </p:blipFill>
        <p:spPr bwMode="auto">
          <a:xfrm>
            <a:off x="500034" y="500042"/>
            <a:ext cx="2286016" cy="3008231"/>
          </a:xfrm>
          <a:prstGeom prst="rect">
            <a:avLst/>
          </a:prstGeom>
          <a:noFill/>
          <a:ln w="9525">
            <a:noFill/>
            <a:miter lim="800000"/>
            <a:headEnd/>
            <a:tailEnd/>
          </a:ln>
          <a:effectLst/>
        </p:spPr>
      </p:pic>
      <p:pic>
        <p:nvPicPr>
          <p:cNvPr id="4099" name="Picture 3"/>
          <p:cNvPicPr>
            <a:picLocks noChangeAspect="1" noChangeArrowheads="1"/>
          </p:cNvPicPr>
          <p:nvPr/>
        </p:nvPicPr>
        <p:blipFill>
          <a:blip r:embed="rId4" cstate="email"/>
          <a:srcRect/>
          <a:stretch>
            <a:fillRect/>
          </a:stretch>
        </p:blipFill>
        <p:spPr bwMode="auto">
          <a:xfrm>
            <a:off x="0" y="3714752"/>
            <a:ext cx="3184127" cy="2214578"/>
          </a:xfrm>
          <a:prstGeom prst="rect">
            <a:avLst/>
          </a:prstGeom>
          <a:noFill/>
          <a:ln w="9525">
            <a:noFill/>
            <a:miter lim="800000"/>
            <a:headEnd/>
            <a:tailEnd/>
          </a:ln>
          <a:effectLst/>
        </p:spPr>
      </p:pic>
      <p:pic>
        <p:nvPicPr>
          <p:cNvPr id="4100" name="Picture 4"/>
          <p:cNvPicPr>
            <a:picLocks noChangeAspect="1" noChangeArrowheads="1"/>
          </p:cNvPicPr>
          <p:nvPr/>
        </p:nvPicPr>
        <p:blipFill>
          <a:blip r:embed="rId5" cstate="email"/>
          <a:srcRect/>
          <a:stretch>
            <a:fillRect/>
          </a:stretch>
        </p:blipFill>
        <p:spPr bwMode="auto">
          <a:xfrm>
            <a:off x="3000364" y="714356"/>
            <a:ext cx="3396758" cy="2286016"/>
          </a:xfrm>
          <a:prstGeom prst="rect">
            <a:avLst/>
          </a:prstGeom>
          <a:noFill/>
          <a:ln w="9525">
            <a:noFill/>
            <a:miter lim="800000"/>
            <a:headEnd/>
            <a:tailEnd/>
          </a:ln>
          <a:effectLst/>
        </p:spPr>
      </p:pic>
      <p:pic>
        <p:nvPicPr>
          <p:cNvPr id="4102" name="Picture 6"/>
          <p:cNvPicPr>
            <a:picLocks noChangeAspect="1" noChangeArrowheads="1"/>
          </p:cNvPicPr>
          <p:nvPr/>
        </p:nvPicPr>
        <p:blipFill>
          <a:blip r:embed="rId6" cstate="email"/>
          <a:srcRect/>
          <a:stretch>
            <a:fillRect/>
          </a:stretch>
        </p:blipFill>
        <p:spPr bwMode="auto">
          <a:xfrm>
            <a:off x="6653352" y="571480"/>
            <a:ext cx="2490648" cy="3236113"/>
          </a:xfrm>
          <a:prstGeom prst="rect">
            <a:avLst/>
          </a:prstGeom>
          <a:noFill/>
          <a:ln w="9525">
            <a:noFill/>
            <a:miter lim="800000"/>
            <a:headEnd/>
            <a:tailEnd/>
          </a:ln>
          <a:effectLst/>
        </p:spPr>
      </p:pic>
      <p:graphicFrame>
        <p:nvGraphicFramePr>
          <p:cNvPr id="9" name="Table 8"/>
          <p:cNvGraphicFramePr>
            <a:graphicFrameLocks noGrp="1"/>
          </p:cNvGraphicFramePr>
          <p:nvPr/>
        </p:nvGraphicFramePr>
        <p:xfrm>
          <a:off x="5143504" y="4762484"/>
          <a:ext cx="4000496" cy="2095516"/>
        </p:xfrm>
        <a:graphic>
          <a:graphicData uri="http://schemas.openxmlformats.org/drawingml/2006/table">
            <a:tbl>
              <a:tblPr firstRow="1" bandRow="1">
                <a:tableStyleId>{073A0DAA-6AF3-43AB-8588-CEC1D06C72B9}</a:tableStyleId>
              </a:tblPr>
              <a:tblGrid>
                <a:gridCol w="1887025"/>
                <a:gridCol w="2113471"/>
              </a:tblGrid>
              <a:tr h="104775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r-Latn-RS" sz="2800" b="0" kern="1200" dirty="0" smtClean="0">
                        <a:solidFill>
                          <a:schemeClr val="tx1"/>
                        </a:solidFill>
                      </a:endParaRP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r-Latn-RS" sz="2800" b="0" kern="1200" dirty="0" smtClean="0">
                          <a:solidFill>
                            <a:schemeClr val="tx1"/>
                          </a:solidFill>
                        </a:rPr>
                        <a:t>širina</a:t>
                      </a:r>
                    </a:p>
                  </a:txBody>
                  <a:tcPr anchor="ctr">
                    <a:solidFill>
                      <a:schemeClr val="bg1">
                        <a:lumMod val="95000"/>
                      </a:schemeClr>
                    </a:solidFill>
                  </a:tcPr>
                </a:tc>
              </a:tr>
              <a:tr h="104775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r-Latn-RS" sz="2800" b="0" kern="1200" dirty="0" smtClean="0">
                          <a:solidFill>
                            <a:schemeClr val="tx1"/>
                          </a:solidFill>
                        </a:rPr>
                        <a:t>lođa/balkon</a:t>
                      </a:r>
                    </a:p>
                  </a:txBody>
                  <a:tcPr marL="0" marR="0" marT="0" marB="0"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r-Latn-RS" sz="2800" b="1" kern="1200" dirty="0" smtClean="0">
                          <a:solidFill>
                            <a:schemeClr val="tx1"/>
                          </a:solidFill>
                        </a:rPr>
                        <a:t>160cm</a:t>
                      </a:r>
                    </a:p>
                    <a:p>
                      <a:pPr marL="0" marR="0" lvl="0" indent="0" algn="ctr" defTabSz="914400" rtl="0" eaLnBrk="1" fontAlgn="auto" latinLnBrk="0" hangingPunct="1">
                        <a:lnSpc>
                          <a:spcPct val="100000"/>
                        </a:lnSpc>
                        <a:spcBef>
                          <a:spcPts val="0"/>
                        </a:spcBef>
                        <a:spcAft>
                          <a:spcPts val="0"/>
                        </a:spcAft>
                        <a:buClrTx/>
                        <a:buSzTx/>
                        <a:buFontTx/>
                        <a:buNone/>
                        <a:tabLst/>
                        <a:defRPr/>
                      </a:pPr>
                      <a:r>
                        <a:rPr lang="sr-Latn-RS" sz="2800" b="1" kern="1200" dirty="0" smtClean="0">
                          <a:solidFill>
                            <a:schemeClr val="tx1"/>
                          </a:solidFill>
                        </a:rPr>
                        <a:t>(210cm)</a:t>
                      </a:r>
                    </a:p>
                  </a:txBody>
                  <a:tcPr marL="0" marR="0" marT="0" marB="0" anchor="ctr">
                    <a:solidFill>
                      <a:schemeClr val="bg1">
                        <a:lumMod val="95000"/>
                      </a:schemeClr>
                    </a:solidFill>
                  </a:tcPr>
                </a:tc>
              </a:tr>
            </a:tbl>
          </a:graphicData>
        </a:graphic>
      </p:graphicFrame>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p:cNvSpPr txBox="1">
            <a:spLocks/>
          </p:cNvSpPr>
          <p:nvPr/>
        </p:nvSpPr>
        <p:spPr>
          <a:xfrm>
            <a:off x="0" y="0"/>
            <a:ext cx="9144000" cy="6857999"/>
          </a:xfrm>
          <a:prstGeom prst="rect">
            <a:avLst/>
          </a:prstGeom>
        </p:spPr>
        <p:txBody>
          <a:bodyPr vert="horz" lIns="91440" tIns="45720" rIns="91440" bIns="45720" rtlCol="0" anchor="ctr">
            <a:normAutofit lnSpcReduction="10000"/>
          </a:bodyPr>
          <a:lstStyle/>
          <a:p>
            <a:pPr marL="0" marR="0" lvl="0" indent="0" algn="r" defTabSz="914400" rtl="0" eaLnBrk="1" fontAlgn="auto" latinLnBrk="0" hangingPunct="1">
              <a:lnSpc>
                <a:spcPct val="100000"/>
              </a:lnSpc>
              <a:spcBef>
                <a:spcPct val="0"/>
              </a:spcBef>
              <a:spcAft>
                <a:spcPts val="0"/>
              </a:spcAft>
              <a:buClrTx/>
              <a:buSzTx/>
              <a:buFontTx/>
              <a:buNone/>
              <a:tabLst/>
              <a:defRPr/>
            </a:pPr>
            <a:endParaRPr lang="sr-Latn-RS" sz="2800" dirty="0" smtClean="0">
              <a:effectLst>
                <a:outerShdw blurRad="38100" dist="38100" dir="2700000" algn="tl">
                  <a:srgbClr val="000000">
                    <a:alpha val="43137"/>
                  </a:srgbClr>
                </a:outerShdw>
              </a:effectLst>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lang="sr-Latn-RS" sz="2800" dirty="0" smtClean="0">
              <a:effectLst>
                <a:outerShdw blurRad="38100" dist="38100" dir="2700000" algn="tl">
                  <a:srgbClr val="000000">
                    <a:alpha val="43137"/>
                  </a:srgbClr>
                </a:outerShdw>
              </a:effectLst>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r>
              <a:rPr lang="sr-Latn-RS" sz="2800" dirty="0" smtClean="0">
                <a:effectLst>
                  <a:outerShdw blurRad="38100" dist="38100" dir="2700000" algn="tl">
                    <a:srgbClr val="000000">
                      <a:alpha val="43137"/>
                    </a:srgbClr>
                  </a:outerShdw>
                </a:effectLst>
                <a:latin typeface="+mj-lt"/>
                <a:ea typeface="+mj-ea"/>
                <a:cs typeface="+mj-cs"/>
              </a:rPr>
              <a:t>Hvala na pažnji! </a:t>
            </a:r>
            <a:r>
              <a:rPr lang="sr-Latn-RS" sz="2800" dirty="0" smtClean="0">
                <a:effectLst>
                  <a:outerShdw blurRad="38100" dist="38100" dir="2700000" algn="tl">
                    <a:srgbClr val="000000">
                      <a:alpha val="43137"/>
                    </a:srgbClr>
                  </a:outerShdw>
                </a:effectLst>
                <a:latin typeface="+mj-lt"/>
                <a:ea typeface="+mj-ea"/>
                <a:cs typeface="+mj-cs"/>
                <a:sym typeface="Wingdings" pitchFamily="2" charset="2"/>
              </a:rPr>
              <a:t></a:t>
            </a:r>
          </a:p>
          <a:p>
            <a:pPr marL="0" marR="0" lvl="0" indent="0" algn="r" defTabSz="914400" rtl="0" eaLnBrk="1" fontAlgn="auto" latinLnBrk="0" hangingPunct="1">
              <a:lnSpc>
                <a:spcPct val="100000"/>
              </a:lnSpc>
              <a:spcBef>
                <a:spcPct val="0"/>
              </a:spcBef>
              <a:spcAft>
                <a:spcPts val="0"/>
              </a:spcAft>
              <a:buClrTx/>
              <a:buSzTx/>
              <a:buFontTx/>
              <a:buNone/>
              <a:tabLst/>
              <a:defRPr/>
            </a:pPr>
            <a:endParaRPr lang="sr-Latn-RS" sz="2800" dirty="0" smtClean="0">
              <a:effectLst>
                <a:outerShdw blurRad="38100" dist="38100" dir="2700000" algn="tl">
                  <a:srgbClr val="000000">
                    <a:alpha val="43137"/>
                  </a:srgbClr>
                </a:outerShdw>
              </a:effectLst>
              <a:latin typeface="+mj-lt"/>
              <a:ea typeface="+mj-ea"/>
              <a:cs typeface="+mj-cs"/>
              <a:sym typeface="Wingdings" pitchFamily="2" charset="2"/>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lang="sr-Latn-RS" sz="2800" dirty="0" smtClean="0">
              <a:effectLst>
                <a:outerShdw blurRad="38100" dist="38100" dir="2700000" algn="tl">
                  <a:srgbClr val="000000">
                    <a:alpha val="43137"/>
                  </a:srgbClr>
                </a:outerShdw>
              </a:effectLst>
              <a:latin typeface="+mj-lt"/>
              <a:ea typeface="+mj-ea"/>
              <a:cs typeface="+mj-cs"/>
              <a:sym typeface="Wingdings" pitchFamily="2" charset="2"/>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lang="sr-Latn-RS" sz="2800" dirty="0" smtClean="0">
              <a:effectLst>
                <a:outerShdw blurRad="38100" dist="38100" dir="2700000" algn="tl">
                  <a:srgbClr val="000000">
                    <a:alpha val="43137"/>
                  </a:srgbClr>
                </a:outerShdw>
              </a:effectLst>
              <a:latin typeface="+mj-lt"/>
              <a:ea typeface="+mj-ea"/>
              <a:cs typeface="+mj-cs"/>
              <a:sym typeface="Wingdings" pitchFamily="2" charset="2"/>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lang="sr-Latn-RS" sz="2800" dirty="0" smtClean="0">
              <a:effectLst>
                <a:outerShdw blurRad="38100" dist="38100" dir="2700000" algn="tl">
                  <a:srgbClr val="000000">
                    <a:alpha val="43137"/>
                  </a:srgbClr>
                </a:outerShdw>
              </a:effectLst>
              <a:latin typeface="+mj-lt"/>
              <a:ea typeface="+mj-ea"/>
              <a:cs typeface="+mj-cs"/>
              <a:sym typeface="Wingdings" pitchFamily="2" charset="2"/>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lang="sr-Latn-RS" sz="2800" dirty="0" smtClean="0">
              <a:effectLst>
                <a:outerShdw blurRad="38100" dist="38100" dir="2700000" algn="tl">
                  <a:srgbClr val="000000">
                    <a:alpha val="43137"/>
                  </a:srgbClr>
                </a:outerShdw>
              </a:effectLst>
              <a:latin typeface="+mj-lt"/>
              <a:ea typeface="+mj-ea"/>
              <a:cs typeface="+mj-cs"/>
              <a:sym typeface="Wingdings" pitchFamily="2" charset="2"/>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lang="sr-Latn-RS" sz="2800" dirty="0" smtClean="0">
              <a:effectLst>
                <a:outerShdw blurRad="38100" dist="38100" dir="2700000" algn="tl">
                  <a:srgbClr val="000000">
                    <a:alpha val="43137"/>
                  </a:srgbClr>
                </a:outerShdw>
              </a:effectLst>
              <a:latin typeface="+mj-lt"/>
              <a:ea typeface="+mj-ea"/>
              <a:cs typeface="+mj-cs"/>
              <a:sym typeface="Wingdings" pitchFamily="2" charset="2"/>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lang="sr-Latn-RS" sz="2800" dirty="0" smtClean="0">
              <a:effectLst>
                <a:outerShdw blurRad="38100" dist="38100" dir="2700000" algn="tl">
                  <a:srgbClr val="000000">
                    <a:alpha val="43137"/>
                  </a:srgbClr>
                </a:outerShdw>
              </a:effectLst>
              <a:latin typeface="+mj-lt"/>
              <a:ea typeface="+mj-ea"/>
              <a:cs typeface="+mj-cs"/>
              <a:sym typeface="Wingdings" pitchFamily="2" charset="2"/>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lang="sr-Latn-RS" sz="2800" dirty="0" smtClean="0">
              <a:effectLst>
                <a:outerShdw blurRad="38100" dist="38100" dir="2700000" algn="tl">
                  <a:srgbClr val="000000">
                    <a:alpha val="43137"/>
                  </a:srgbClr>
                </a:outerShdw>
              </a:effectLst>
              <a:latin typeface="+mj-lt"/>
              <a:ea typeface="+mj-ea"/>
              <a:cs typeface="+mj-cs"/>
              <a:sym typeface="Wingdings" pitchFamily="2" charset="2"/>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lang="sr-Latn-RS" sz="2800" dirty="0" smtClean="0">
              <a:effectLst>
                <a:outerShdw blurRad="38100" dist="38100" dir="2700000" algn="tl">
                  <a:srgbClr val="000000">
                    <a:alpha val="43137"/>
                  </a:srgbClr>
                </a:outerShdw>
              </a:effectLst>
              <a:latin typeface="+mj-lt"/>
              <a:ea typeface="+mj-ea"/>
              <a:cs typeface="+mj-cs"/>
              <a:sym typeface="Wingdings" pitchFamily="2" charset="2"/>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lang="sr-Latn-RS" sz="2800" dirty="0" smtClean="0">
              <a:effectLst>
                <a:outerShdw blurRad="38100" dist="38100" dir="2700000" algn="tl">
                  <a:srgbClr val="000000">
                    <a:alpha val="43137"/>
                  </a:srgbClr>
                </a:outerShdw>
              </a:effectLst>
              <a:latin typeface="+mj-lt"/>
              <a:ea typeface="+mj-ea"/>
              <a:cs typeface="+mj-cs"/>
              <a:sym typeface="Wingdings" pitchFamily="2" charset="2"/>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lang="sr-Latn-RS" sz="2800" dirty="0" smtClean="0">
              <a:effectLst>
                <a:outerShdw blurRad="38100" dist="38100" dir="2700000" algn="tl">
                  <a:srgbClr val="000000">
                    <a:alpha val="43137"/>
                  </a:srgbClr>
                </a:outerShdw>
              </a:effectLst>
              <a:latin typeface="+mj-lt"/>
              <a:ea typeface="+mj-ea"/>
              <a:cs typeface="+mj-cs"/>
              <a:sym typeface="Wingdings" pitchFamily="2" charset="2"/>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lang="sr-Latn-RS" sz="2800" dirty="0" smtClean="0">
              <a:effectLst>
                <a:outerShdw blurRad="38100" dist="38100" dir="2700000" algn="tl">
                  <a:srgbClr val="000000">
                    <a:alpha val="43137"/>
                  </a:srgbClr>
                </a:outerShdw>
              </a:effectLst>
              <a:latin typeface="+mj-lt"/>
              <a:ea typeface="+mj-ea"/>
              <a:cs typeface="+mj-cs"/>
              <a:sym typeface="Wingdings" pitchFamily="2" charset="2"/>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lang="sr-Latn-RS" sz="2800" dirty="0" smtClean="0">
              <a:effectLst>
                <a:outerShdw blurRad="38100" dist="38100" dir="2700000" algn="tl">
                  <a:srgbClr val="000000">
                    <a:alpha val="43137"/>
                  </a:srgbClr>
                </a:outerShdw>
              </a:effectLst>
              <a:latin typeface="+mj-lt"/>
              <a:ea typeface="+mj-ea"/>
              <a:cs typeface="+mj-cs"/>
              <a:sym typeface="Wingdings" pitchFamily="2" charset="2"/>
            </a:endParaRPr>
          </a:p>
          <a:p>
            <a:pPr marL="0" marR="0" lvl="0" indent="0" algn="r" defTabSz="914400" rtl="0" eaLnBrk="1" fontAlgn="auto" latinLnBrk="0" hangingPunct="1">
              <a:lnSpc>
                <a:spcPct val="100000"/>
              </a:lnSpc>
              <a:spcBef>
                <a:spcPct val="0"/>
              </a:spcBef>
              <a:spcAft>
                <a:spcPts val="0"/>
              </a:spcAft>
              <a:buClrTx/>
              <a:buSzTx/>
              <a:buFontTx/>
              <a:buNone/>
              <a:tabLst/>
              <a:defRPr/>
            </a:pPr>
            <a:r>
              <a:rPr lang="sr-Latn-RS" sz="2800" dirty="0" smtClean="0">
                <a:effectLst>
                  <a:outerShdw blurRad="38100" dist="38100" dir="2700000" algn="tl">
                    <a:srgbClr val="000000">
                      <a:alpha val="43137"/>
                    </a:srgbClr>
                  </a:outerShdw>
                </a:effectLst>
                <a:latin typeface="+mj-lt"/>
                <a:ea typeface="+mj-ea"/>
                <a:cs typeface="+mj-cs"/>
                <a:sym typeface="Wingdings" pitchFamily="2" charset="2"/>
              </a:rPr>
              <a:t>   </a:t>
            </a:r>
            <a:endParaRPr kumimoji="0" lang="en-US" sz="2800" b="0" i="0" u="none" strike="noStrike" kern="1200" cap="none" spc="0" normalizeH="0" baseline="0" noProof="0" dirty="0">
              <a:ln>
                <a:noFill/>
              </a:ln>
              <a:solidFill>
                <a:schemeClr val="tx1"/>
              </a:solidFill>
              <a:effectLst/>
              <a:uLnTx/>
              <a:uFillTx/>
              <a:latin typeface="+mj-lt"/>
              <a:ea typeface="+mj-ea"/>
              <a:cs typeface="+mj-cs"/>
            </a:endParaRPr>
          </a:p>
        </p:txBody>
      </p:sp>
      <p:pic>
        <p:nvPicPr>
          <p:cNvPr id="2" name="Picture 2" descr="Резултат слика за keep calm stay home"/>
          <p:cNvPicPr>
            <a:picLocks noChangeAspect="1" noChangeArrowheads="1"/>
          </p:cNvPicPr>
          <p:nvPr/>
        </p:nvPicPr>
        <p:blipFill>
          <a:blip r:embed="rId2"/>
          <a:srcRect/>
          <a:stretch>
            <a:fillRect/>
          </a:stretch>
        </p:blipFill>
        <p:spPr bwMode="auto">
          <a:xfrm>
            <a:off x="0" y="0"/>
            <a:ext cx="5878286" cy="685800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3" cstate="email">
            <a:lum bright="3000"/>
          </a:blip>
          <a:srcRect/>
          <a:stretch>
            <a:fillRect/>
          </a:stretch>
        </p:blipFill>
        <p:spPr bwMode="auto">
          <a:xfrm>
            <a:off x="3636660" y="785794"/>
            <a:ext cx="5507341" cy="6072206"/>
          </a:xfrm>
          <a:prstGeom prst="rect">
            <a:avLst/>
          </a:prstGeom>
          <a:noFill/>
          <a:ln w="9525">
            <a:noFill/>
            <a:miter lim="800000"/>
            <a:headEnd/>
            <a:tailEnd/>
          </a:ln>
          <a:effectLst/>
        </p:spPr>
      </p:pic>
      <p:sp>
        <p:nvSpPr>
          <p:cNvPr id="20" name="Title 1"/>
          <p:cNvSpPr txBox="1">
            <a:spLocks/>
          </p:cNvSpPr>
          <p:nvPr/>
        </p:nvSpPr>
        <p:spPr>
          <a:xfrm>
            <a:off x="0" y="0"/>
            <a:ext cx="9144000" cy="6857999"/>
          </a:xfrm>
          <a:prstGeom prst="rect">
            <a:avLst/>
          </a:prstGeom>
        </p:spPr>
        <p:txBody>
          <a:bodyPr vert="horz" lIns="91440" tIns="45720" rIns="91440" bIns="45720" rtlCol="0" anchor="ct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lang="sr-Latn-RS" sz="2800" dirty="0" smtClean="0">
                <a:effectLst>
                  <a:outerShdw blurRad="38100" dist="38100" dir="2700000" algn="tl">
                    <a:srgbClr val="000000">
                      <a:alpha val="43137"/>
                    </a:srgbClr>
                  </a:outerShdw>
                </a:effectLst>
                <a:latin typeface="+mj-lt"/>
                <a:ea typeface="+mj-ea"/>
                <a:cs typeface="+mj-cs"/>
              </a:rPr>
              <a:t>Sobe za spavanje - dimenzionisanje</a:t>
            </a:r>
          </a:p>
          <a:p>
            <a:pPr marL="0" marR="0" lvl="0" indent="0" algn="r" defTabSz="914400" rtl="0" eaLnBrk="1" fontAlgn="auto" latinLnBrk="0" hangingPunct="1">
              <a:lnSpc>
                <a:spcPct val="100000"/>
              </a:lnSpc>
              <a:spcBef>
                <a:spcPct val="0"/>
              </a:spcBef>
              <a:spcAft>
                <a:spcPts val="0"/>
              </a:spcAft>
              <a:buClrTx/>
              <a:buSzTx/>
              <a:buFontTx/>
              <a:buNone/>
              <a:tabLst/>
              <a:defRPr/>
            </a:pPr>
            <a:r>
              <a:rPr lang="en-US" sz="2800" dirty="0" smtClean="0">
                <a:effectLst>
                  <a:outerShdw blurRad="38100" dist="38100" dir="2700000" algn="tl">
                    <a:srgbClr val="000000">
                      <a:alpha val="43137"/>
                    </a:srgbClr>
                  </a:outerShdw>
                </a:effectLst>
                <a:latin typeface="+mj-lt"/>
                <a:ea typeface="+mj-ea"/>
                <a:cs typeface="+mj-cs"/>
              </a:rPr>
              <a:t>R</a:t>
            </a:r>
            <a:r>
              <a:rPr lang="sr-Latn-RS" sz="2800" dirty="0" smtClean="0">
                <a:effectLst>
                  <a:outerShdw blurRad="38100" dist="38100" dir="2700000" algn="tl">
                    <a:srgbClr val="000000">
                      <a:alpha val="43137"/>
                    </a:srgbClr>
                  </a:outerShdw>
                </a:effectLst>
                <a:latin typeface="+mj-lt"/>
                <a:ea typeface="+mj-ea"/>
                <a:cs typeface="+mj-cs"/>
              </a:rPr>
              <a:t>oditeljska soba</a:t>
            </a:r>
          </a:p>
          <a:p>
            <a:pPr marL="0" marR="0" lvl="0" indent="0" algn="r" defTabSz="914400" rtl="0" eaLnBrk="1" fontAlgn="auto" latinLnBrk="0" hangingPunct="1">
              <a:lnSpc>
                <a:spcPct val="100000"/>
              </a:lnSpc>
              <a:spcBef>
                <a:spcPct val="0"/>
              </a:spcBef>
              <a:spcAft>
                <a:spcPts val="0"/>
              </a:spcAft>
              <a:buClrTx/>
              <a:buSzTx/>
              <a:buFontTx/>
              <a:buNone/>
              <a:tabLst/>
              <a:defRPr/>
            </a:pPr>
            <a:endParaRPr lang="sr-Latn-RS" sz="2800" dirty="0" smtClean="0">
              <a:effectLst>
                <a:outerShdw blurRad="38100" dist="38100" dir="2700000" algn="tl">
                  <a:srgbClr val="000000">
                    <a:alpha val="43137"/>
                  </a:srgbClr>
                </a:outerShdw>
              </a:effectLst>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lang="sr-Latn-RS" sz="2800" dirty="0" smtClean="0">
              <a:effectLst>
                <a:outerShdw blurRad="38100" dist="38100" dir="2700000" algn="tl">
                  <a:srgbClr val="000000">
                    <a:alpha val="43137"/>
                  </a:srgbClr>
                </a:outerShdw>
              </a:effectLst>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kumimoji="0" lang="sr-Latn-RS" sz="28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lang="sr-Latn-RS" sz="2800" dirty="0" smtClean="0">
              <a:effectLst>
                <a:outerShdw blurRad="38100" dist="38100" dir="2700000" algn="tl">
                  <a:srgbClr val="000000">
                    <a:alpha val="43137"/>
                  </a:srgbClr>
                </a:outerShdw>
              </a:effectLst>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kumimoji="0" lang="sr-Latn-RS" sz="28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lang="sr-Latn-RS" sz="2800" dirty="0" smtClean="0">
              <a:effectLst>
                <a:outerShdw blurRad="38100" dist="38100" dir="2700000" algn="tl">
                  <a:srgbClr val="000000">
                    <a:alpha val="43137"/>
                  </a:srgbClr>
                </a:outerShdw>
              </a:effectLst>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kumimoji="0" lang="sr-Latn-RS" sz="28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lang="sr-Latn-RS" sz="2800" dirty="0" smtClean="0">
              <a:effectLst>
                <a:outerShdw blurRad="38100" dist="38100" dir="2700000" algn="tl">
                  <a:srgbClr val="000000">
                    <a:alpha val="43137"/>
                  </a:srgbClr>
                </a:outerShdw>
              </a:effectLst>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kumimoji="0" lang="sr-Latn-RS" sz="28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lang="sr-Latn-RS" sz="2800" dirty="0" smtClean="0">
              <a:effectLst>
                <a:outerShdw blurRad="38100" dist="38100" dir="2700000" algn="tl">
                  <a:srgbClr val="000000">
                    <a:alpha val="43137"/>
                  </a:srgbClr>
                </a:outerShdw>
              </a:effectLst>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kumimoji="0" lang="sr-Latn-RS" sz="28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lang="sr-Latn-RS" sz="2800" dirty="0" smtClean="0">
              <a:effectLst>
                <a:outerShdw blurRad="38100" dist="38100" dir="2700000" algn="tl">
                  <a:srgbClr val="000000">
                    <a:alpha val="43137"/>
                  </a:srgbClr>
                </a:outerShdw>
              </a:effectLst>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kumimoji="0" lang="sr-Latn-RS" sz="28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kumimoji="0" lang="en-US" sz="2800" b="0" i="0" u="none" strike="noStrike" kern="1200" cap="none" spc="0" normalizeH="0" baseline="0" noProof="0" dirty="0">
              <a:ln>
                <a:noFill/>
              </a:ln>
              <a:solidFill>
                <a:schemeClr val="tx1"/>
              </a:solidFill>
              <a:effectLst/>
              <a:uLnTx/>
              <a:uFillTx/>
              <a:latin typeface="+mj-lt"/>
              <a:ea typeface="+mj-ea"/>
              <a:cs typeface="+mj-cs"/>
            </a:endParaRPr>
          </a:p>
        </p:txBody>
      </p:sp>
      <p:graphicFrame>
        <p:nvGraphicFramePr>
          <p:cNvPr id="5" name="Table 4"/>
          <p:cNvGraphicFramePr>
            <a:graphicFrameLocks noGrp="1"/>
          </p:cNvGraphicFramePr>
          <p:nvPr/>
        </p:nvGraphicFramePr>
        <p:xfrm>
          <a:off x="0" y="0"/>
          <a:ext cx="3571868" cy="4357695"/>
        </p:xfrm>
        <a:graphic>
          <a:graphicData uri="http://schemas.openxmlformats.org/drawingml/2006/table">
            <a:tbl>
              <a:tblPr firstRow="1" bandRow="1">
                <a:tableStyleId>{073A0DAA-6AF3-43AB-8588-CEC1D06C72B9}</a:tableStyleId>
              </a:tblPr>
              <a:tblGrid>
                <a:gridCol w="1785934"/>
                <a:gridCol w="1785934"/>
              </a:tblGrid>
              <a:tr h="145256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r-Latn-RS" sz="2800" b="0" kern="1200" dirty="0" smtClean="0">
                        <a:solidFill>
                          <a:schemeClr val="tx1"/>
                        </a:solidFill>
                      </a:endParaRP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r-Latn-RS" sz="2800" b="0" kern="1200" dirty="0" smtClean="0">
                          <a:solidFill>
                            <a:schemeClr val="tx1"/>
                          </a:solidFill>
                        </a:rPr>
                        <a:t>širina</a:t>
                      </a:r>
                    </a:p>
                  </a:txBody>
                  <a:tcPr anchor="ctr">
                    <a:solidFill>
                      <a:schemeClr val="bg1">
                        <a:lumMod val="95000"/>
                      </a:schemeClr>
                    </a:solidFill>
                  </a:tcPr>
                </a:tc>
              </a:tr>
              <a:tr h="145256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0" kern="1200" dirty="0" err="1" smtClean="0">
                          <a:solidFill>
                            <a:schemeClr val="tx1"/>
                          </a:solidFill>
                        </a:rPr>
                        <a:t>roditeljska</a:t>
                      </a:r>
                      <a:r>
                        <a:rPr lang="sr-Latn-RS" sz="2800" b="0" kern="1200" dirty="0" smtClean="0">
                          <a:solidFill>
                            <a:schemeClr val="tx1"/>
                          </a:solidFill>
                        </a:rPr>
                        <a:t> soba</a:t>
                      </a:r>
                    </a:p>
                  </a:txBody>
                  <a:tcPr marL="0" marR="0" marT="0" marB="0" anchor="ctr">
                    <a:solidFill>
                      <a:schemeClr val="bg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r-Latn-RS" sz="2800" b="1" kern="1200" dirty="0" smtClean="0">
                          <a:solidFill>
                            <a:schemeClr val="tx1"/>
                          </a:solidFill>
                        </a:rPr>
                        <a:t>300cm</a:t>
                      </a:r>
                    </a:p>
                  </a:txBody>
                  <a:tcPr anchor="ctr">
                    <a:solidFill>
                      <a:schemeClr val="bg1">
                        <a:lumMod val="75000"/>
                      </a:schemeClr>
                    </a:solidFill>
                  </a:tcPr>
                </a:tc>
              </a:tr>
              <a:tr h="145256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r-Latn-RS" sz="2800" b="0" kern="1200" dirty="0" smtClean="0">
                          <a:solidFill>
                            <a:schemeClr val="tx1"/>
                          </a:solidFill>
                        </a:rPr>
                        <a:t>pravilnik</a:t>
                      </a:r>
                    </a:p>
                  </a:txBody>
                  <a:tcPr marL="45720" marR="45720" anchor="ctr">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sr-Latn-RS" sz="2800" b="0" dirty="0" smtClean="0">
                          <a:solidFill>
                            <a:srgbClr val="FF0000"/>
                          </a:solidFill>
                        </a:rPr>
                        <a:t>280cm</a:t>
                      </a:r>
                      <a:endParaRPr lang="en-US" sz="2800" b="0" dirty="0" smtClean="0">
                        <a:solidFill>
                          <a:srgbClr val="FF0000"/>
                        </a:solidFill>
                      </a:endParaRPr>
                    </a:p>
                  </a:txBody>
                  <a:tcPr anchor="ctr">
                    <a:solidFill>
                      <a:schemeClr val="bg1">
                        <a:lumMod val="95000"/>
                      </a:schemeClr>
                    </a:solidFill>
                  </a:tcPr>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cstate="email"/>
          <a:srcRect/>
          <a:stretch>
            <a:fillRect/>
          </a:stretch>
        </p:blipFill>
        <p:spPr bwMode="auto">
          <a:xfrm>
            <a:off x="4308941" y="785794"/>
            <a:ext cx="4835059" cy="6072206"/>
          </a:xfrm>
          <a:prstGeom prst="rect">
            <a:avLst/>
          </a:prstGeom>
          <a:noFill/>
          <a:ln w="9525">
            <a:noFill/>
            <a:miter lim="800000"/>
            <a:headEnd/>
            <a:tailEnd/>
          </a:ln>
          <a:effectLst/>
        </p:spPr>
      </p:pic>
      <p:sp>
        <p:nvSpPr>
          <p:cNvPr id="20" name="Title 1"/>
          <p:cNvSpPr txBox="1">
            <a:spLocks/>
          </p:cNvSpPr>
          <p:nvPr/>
        </p:nvSpPr>
        <p:spPr>
          <a:xfrm>
            <a:off x="0" y="0"/>
            <a:ext cx="9144000" cy="6857999"/>
          </a:xfrm>
          <a:prstGeom prst="rect">
            <a:avLst/>
          </a:prstGeom>
        </p:spPr>
        <p:txBody>
          <a:bodyPr vert="horz" lIns="91440" tIns="45720" rIns="91440" bIns="45720" rtlCol="0" anchor="ct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lang="sr-Latn-RS" sz="2800" dirty="0" smtClean="0">
                <a:effectLst>
                  <a:outerShdw blurRad="38100" dist="38100" dir="2700000" algn="tl">
                    <a:srgbClr val="000000">
                      <a:alpha val="43137"/>
                    </a:srgbClr>
                  </a:outerShdw>
                </a:effectLst>
                <a:latin typeface="+mj-lt"/>
                <a:ea typeface="+mj-ea"/>
                <a:cs typeface="+mj-cs"/>
              </a:rPr>
              <a:t>Sobe za spavanje - dimenzionisanje</a:t>
            </a:r>
          </a:p>
          <a:p>
            <a:pPr marL="0" marR="0" lvl="0" indent="0" algn="r" defTabSz="914400" rtl="0" eaLnBrk="1" fontAlgn="auto" latinLnBrk="0" hangingPunct="1">
              <a:lnSpc>
                <a:spcPct val="100000"/>
              </a:lnSpc>
              <a:spcBef>
                <a:spcPct val="0"/>
              </a:spcBef>
              <a:spcAft>
                <a:spcPts val="0"/>
              </a:spcAft>
              <a:buClrTx/>
              <a:buSzTx/>
              <a:buFontTx/>
              <a:buNone/>
              <a:tabLst/>
              <a:defRPr/>
            </a:pPr>
            <a:r>
              <a:rPr lang="en-US" sz="2800" dirty="0" smtClean="0">
                <a:effectLst>
                  <a:outerShdw blurRad="38100" dist="38100" dir="2700000" algn="tl">
                    <a:srgbClr val="000000">
                      <a:alpha val="43137"/>
                    </a:srgbClr>
                  </a:outerShdw>
                </a:effectLst>
                <a:latin typeface="+mj-lt"/>
                <a:ea typeface="+mj-ea"/>
                <a:cs typeface="+mj-cs"/>
              </a:rPr>
              <a:t>J</a:t>
            </a:r>
            <a:r>
              <a:rPr lang="sr-Latn-RS" sz="2800" dirty="0" smtClean="0">
                <a:effectLst>
                  <a:outerShdw blurRad="38100" dist="38100" dir="2700000" algn="tl">
                    <a:srgbClr val="000000">
                      <a:alpha val="43137"/>
                    </a:srgbClr>
                  </a:outerShdw>
                </a:effectLst>
                <a:latin typeface="+mj-lt"/>
                <a:ea typeface="+mj-ea"/>
                <a:cs typeface="+mj-cs"/>
              </a:rPr>
              <a:t>ednokrevetna dečja soba</a:t>
            </a:r>
          </a:p>
          <a:p>
            <a:pPr marL="0" marR="0" lvl="0" indent="0" algn="r" defTabSz="914400" rtl="0" eaLnBrk="1" fontAlgn="auto" latinLnBrk="0" hangingPunct="1">
              <a:lnSpc>
                <a:spcPct val="100000"/>
              </a:lnSpc>
              <a:spcBef>
                <a:spcPct val="0"/>
              </a:spcBef>
              <a:spcAft>
                <a:spcPts val="0"/>
              </a:spcAft>
              <a:buClrTx/>
              <a:buSzTx/>
              <a:buFontTx/>
              <a:buNone/>
              <a:tabLst/>
              <a:defRPr/>
            </a:pPr>
            <a:endParaRPr lang="sr-Latn-RS" sz="2800" dirty="0" smtClean="0">
              <a:effectLst>
                <a:outerShdw blurRad="38100" dist="38100" dir="2700000" algn="tl">
                  <a:srgbClr val="000000">
                    <a:alpha val="43137"/>
                  </a:srgbClr>
                </a:outerShdw>
              </a:effectLst>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lang="sr-Latn-RS" sz="2800" dirty="0" smtClean="0">
              <a:effectLst>
                <a:outerShdw blurRad="38100" dist="38100" dir="2700000" algn="tl">
                  <a:srgbClr val="000000">
                    <a:alpha val="43137"/>
                  </a:srgbClr>
                </a:outerShdw>
              </a:effectLst>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kumimoji="0" lang="sr-Latn-RS" sz="28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lang="sr-Latn-RS" sz="2800" dirty="0" smtClean="0">
              <a:effectLst>
                <a:outerShdw blurRad="38100" dist="38100" dir="2700000" algn="tl">
                  <a:srgbClr val="000000">
                    <a:alpha val="43137"/>
                  </a:srgbClr>
                </a:outerShdw>
              </a:effectLst>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kumimoji="0" lang="sr-Latn-RS" sz="28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lang="sr-Latn-RS" sz="2800" dirty="0" smtClean="0">
              <a:effectLst>
                <a:outerShdw blurRad="38100" dist="38100" dir="2700000" algn="tl">
                  <a:srgbClr val="000000">
                    <a:alpha val="43137"/>
                  </a:srgbClr>
                </a:outerShdw>
              </a:effectLst>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kumimoji="0" lang="sr-Latn-RS" sz="28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lang="sr-Latn-RS" sz="2800" dirty="0" smtClean="0">
              <a:effectLst>
                <a:outerShdw blurRad="38100" dist="38100" dir="2700000" algn="tl">
                  <a:srgbClr val="000000">
                    <a:alpha val="43137"/>
                  </a:srgbClr>
                </a:outerShdw>
              </a:effectLst>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kumimoji="0" lang="sr-Latn-RS" sz="28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lang="sr-Latn-RS" sz="2800" dirty="0" smtClean="0">
              <a:effectLst>
                <a:outerShdw blurRad="38100" dist="38100" dir="2700000" algn="tl">
                  <a:srgbClr val="000000">
                    <a:alpha val="43137"/>
                  </a:srgbClr>
                </a:outerShdw>
              </a:effectLst>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kumimoji="0" lang="sr-Latn-RS" sz="28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lang="sr-Latn-RS" sz="2800" dirty="0" smtClean="0">
              <a:effectLst>
                <a:outerShdw blurRad="38100" dist="38100" dir="2700000" algn="tl">
                  <a:srgbClr val="000000">
                    <a:alpha val="43137"/>
                  </a:srgbClr>
                </a:outerShdw>
              </a:effectLst>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kumimoji="0" lang="sr-Latn-RS" sz="28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kumimoji="0" lang="en-US" sz="2800" b="0" i="0" u="none" strike="noStrike" kern="1200" cap="none" spc="0" normalizeH="0" baseline="0" noProof="0" dirty="0">
              <a:ln>
                <a:noFill/>
              </a:ln>
              <a:solidFill>
                <a:schemeClr val="tx1"/>
              </a:solidFill>
              <a:effectLst/>
              <a:uLnTx/>
              <a:uFillTx/>
              <a:latin typeface="+mj-lt"/>
              <a:ea typeface="+mj-ea"/>
              <a:cs typeface="+mj-cs"/>
            </a:endParaRPr>
          </a:p>
        </p:txBody>
      </p:sp>
      <p:graphicFrame>
        <p:nvGraphicFramePr>
          <p:cNvPr id="5" name="Table 4"/>
          <p:cNvGraphicFramePr>
            <a:graphicFrameLocks noGrp="1"/>
          </p:cNvGraphicFramePr>
          <p:nvPr/>
        </p:nvGraphicFramePr>
        <p:xfrm>
          <a:off x="0" y="0"/>
          <a:ext cx="3571868" cy="4357695"/>
        </p:xfrm>
        <a:graphic>
          <a:graphicData uri="http://schemas.openxmlformats.org/drawingml/2006/table">
            <a:tbl>
              <a:tblPr firstRow="1" bandRow="1">
                <a:tableStyleId>{073A0DAA-6AF3-43AB-8588-CEC1D06C72B9}</a:tableStyleId>
              </a:tblPr>
              <a:tblGrid>
                <a:gridCol w="1785934"/>
                <a:gridCol w="1785934"/>
              </a:tblGrid>
              <a:tr h="145256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r-Latn-RS" sz="2800" b="0" kern="1200" dirty="0" smtClean="0">
                        <a:solidFill>
                          <a:schemeClr val="tx1"/>
                        </a:solidFill>
                      </a:endParaRP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r-Latn-RS" sz="2800" b="0" kern="1200" dirty="0" smtClean="0">
                          <a:solidFill>
                            <a:schemeClr val="tx1"/>
                          </a:solidFill>
                        </a:rPr>
                        <a:t>širina</a:t>
                      </a:r>
                    </a:p>
                  </a:txBody>
                  <a:tcPr anchor="ctr">
                    <a:solidFill>
                      <a:schemeClr val="bg1">
                        <a:lumMod val="95000"/>
                      </a:schemeClr>
                    </a:solidFill>
                  </a:tcPr>
                </a:tc>
              </a:tr>
              <a:tr h="145256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r-Latn-RS" sz="2800" b="0" kern="1200" dirty="0" smtClean="0">
                          <a:solidFill>
                            <a:schemeClr val="tx1"/>
                          </a:solidFill>
                        </a:rPr>
                        <a:t>1-krevetna dečja soba</a:t>
                      </a:r>
                    </a:p>
                  </a:txBody>
                  <a:tcPr marL="0" marR="0" marT="0" marB="0" anchor="ctr">
                    <a:solidFill>
                      <a:schemeClr val="bg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r-Latn-RS" sz="2800" b="1" kern="1200" dirty="0" smtClean="0">
                          <a:solidFill>
                            <a:schemeClr val="tx1"/>
                          </a:solidFill>
                        </a:rPr>
                        <a:t>240cm</a:t>
                      </a:r>
                    </a:p>
                  </a:txBody>
                  <a:tcPr anchor="ctr">
                    <a:solidFill>
                      <a:schemeClr val="bg1">
                        <a:lumMod val="75000"/>
                      </a:schemeClr>
                    </a:solidFill>
                  </a:tcPr>
                </a:tc>
              </a:tr>
              <a:tr h="145256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r-Latn-RS" sz="2800" b="0" kern="1200" dirty="0" smtClean="0">
                          <a:solidFill>
                            <a:schemeClr val="tx1"/>
                          </a:solidFill>
                        </a:rPr>
                        <a:t>pravilnik</a:t>
                      </a:r>
                    </a:p>
                  </a:txBody>
                  <a:tcPr marL="45720" marR="45720" anchor="ctr">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sr-Latn-RS" sz="2800" b="0" dirty="0" smtClean="0">
                          <a:solidFill>
                            <a:srgbClr val="FF0000"/>
                          </a:solidFill>
                        </a:rPr>
                        <a:t>210cm</a:t>
                      </a:r>
                      <a:endParaRPr lang="en-US" sz="2800" b="0" dirty="0" smtClean="0">
                        <a:solidFill>
                          <a:srgbClr val="FF0000"/>
                        </a:solidFill>
                      </a:endParaRPr>
                    </a:p>
                  </a:txBody>
                  <a:tcPr anchor="ctr">
                    <a:solidFill>
                      <a:schemeClr val="bg1">
                        <a:lumMod val="95000"/>
                      </a:schemeClr>
                    </a:solidFill>
                  </a:tcPr>
                </a:tc>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p:cNvSpPr txBox="1">
            <a:spLocks/>
          </p:cNvSpPr>
          <p:nvPr/>
        </p:nvSpPr>
        <p:spPr>
          <a:xfrm>
            <a:off x="0" y="0"/>
            <a:ext cx="9144000" cy="6857999"/>
          </a:xfrm>
          <a:prstGeom prst="rect">
            <a:avLst/>
          </a:prstGeom>
        </p:spPr>
        <p:txBody>
          <a:bodyPr vert="horz" lIns="91440" tIns="45720" rIns="91440" bIns="45720" rtlCol="0" anchor="ct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lang="sr-Latn-RS" sz="2800" dirty="0" smtClean="0">
                <a:effectLst>
                  <a:outerShdw blurRad="38100" dist="38100" dir="2700000" algn="tl">
                    <a:srgbClr val="000000">
                      <a:alpha val="43137"/>
                    </a:srgbClr>
                  </a:outerShdw>
                </a:effectLst>
                <a:latin typeface="+mj-lt"/>
                <a:ea typeface="+mj-ea"/>
                <a:cs typeface="+mj-cs"/>
              </a:rPr>
              <a:t>Sobe za spavanje - dimenzionisanje</a:t>
            </a:r>
          </a:p>
          <a:p>
            <a:pPr marL="0" marR="0" lvl="0" indent="0" algn="r" defTabSz="914400" rtl="0" eaLnBrk="1" fontAlgn="auto" latinLnBrk="0" hangingPunct="1">
              <a:lnSpc>
                <a:spcPct val="100000"/>
              </a:lnSpc>
              <a:spcBef>
                <a:spcPct val="0"/>
              </a:spcBef>
              <a:spcAft>
                <a:spcPts val="0"/>
              </a:spcAft>
              <a:buClrTx/>
              <a:buSzTx/>
              <a:buFontTx/>
              <a:buNone/>
              <a:tabLst/>
              <a:defRPr/>
            </a:pPr>
            <a:r>
              <a:rPr lang="en-US" sz="2800" dirty="0" smtClean="0">
                <a:effectLst>
                  <a:outerShdw blurRad="38100" dist="38100" dir="2700000" algn="tl">
                    <a:srgbClr val="000000">
                      <a:alpha val="43137"/>
                    </a:srgbClr>
                  </a:outerShdw>
                </a:effectLst>
                <a:latin typeface="+mj-lt"/>
                <a:ea typeface="+mj-ea"/>
                <a:cs typeface="+mj-cs"/>
              </a:rPr>
              <a:t>D</a:t>
            </a:r>
            <a:r>
              <a:rPr lang="sr-Latn-RS" sz="2800" dirty="0" smtClean="0">
                <a:effectLst>
                  <a:outerShdw blurRad="38100" dist="38100" dir="2700000" algn="tl">
                    <a:srgbClr val="000000">
                      <a:alpha val="43137"/>
                    </a:srgbClr>
                  </a:outerShdw>
                </a:effectLst>
                <a:latin typeface="+mj-lt"/>
                <a:ea typeface="+mj-ea"/>
                <a:cs typeface="+mj-cs"/>
              </a:rPr>
              <a:t>vokrevetna dečja soba</a:t>
            </a:r>
          </a:p>
          <a:p>
            <a:pPr marL="0" marR="0" lvl="0" indent="0" algn="r" defTabSz="914400" rtl="0" eaLnBrk="1" fontAlgn="auto" latinLnBrk="0" hangingPunct="1">
              <a:lnSpc>
                <a:spcPct val="100000"/>
              </a:lnSpc>
              <a:spcBef>
                <a:spcPct val="0"/>
              </a:spcBef>
              <a:spcAft>
                <a:spcPts val="0"/>
              </a:spcAft>
              <a:buClrTx/>
              <a:buSzTx/>
              <a:buFontTx/>
              <a:buNone/>
              <a:tabLst/>
              <a:defRPr/>
            </a:pPr>
            <a:endParaRPr lang="sr-Latn-RS" sz="2800" dirty="0" smtClean="0">
              <a:effectLst>
                <a:outerShdw blurRad="38100" dist="38100" dir="2700000" algn="tl">
                  <a:srgbClr val="000000">
                    <a:alpha val="43137"/>
                  </a:srgbClr>
                </a:outerShdw>
              </a:effectLst>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lang="sr-Latn-RS" sz="2800" dirty="0" smtClean="0">
              <a:effectLst>
                <a:outerShdw blurRad="38100" dist="38100" dir="2700000" algn="tl">
                  <a:srgbClr val="000000">
                    <a:alpha val="43137"/>
                  </a:srgbClr>
                </a:outerShdw>
              </a:effectLst>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kumimoji="0" lang="sr-Latn-RS" sz="28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lang="sr-Latn-RS" sz="2800" dirty="0" smtClean="0">
              <a:effectLst>
                <a:outerShdw blurRad="38100" dist="38100" dir="2700000" algn="tl">
                  <a:srgbClr val="000000">
                    <a:alpha val="43137"/>
                  </a:srgbClr>
                </a:outerShdw>
              </a:effectLst>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kumimoji="0" lang="sr-Latn-RS" sz="28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lang="sr-Latn-RS" sz="2800" dirty="0" smtClean="0">
              <a:effectLst>
                <a:outerShdw blurRad="38100" dist="38100" dir="2700000" algn="tl">
                  <a:srgbClr val="000000">
                    <a:alpha val="43137"/>
                  </a:srgbClr>
                </a:outerShdw>
              </a:effectLst>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kumimoji="0" lang="sr-Latn-RS" sz="28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lang="sr-Latn-RS" sz="2800" dirty="0" smtClean="0">
              <a:effectLst>
                <a:outerShdw blurRad="38100" dist="38100" dir="2700000" algn="tl">
                  <a:srgbClr val="000000">
                    <a:alpha val="43137"/>
                  </a:srgbClr>
                </a:outerShdw>
              </a:effectLst>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kumimoji="0" lang="sr-Latn-RS" sz="28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lang="sr-Latn-RS" sz="2800" dirty="0" smtClean="0">
              <a:effectLst>
                <a:outerShdw blurRad="38100" dist="38100" dir="2700000" algn="tl">
                  <a:srgbClr val="000000">
                    <a:alpha val="43137"/>
                  </a:srgbClr>
                </a:outerShdw>
              </a:effectLst>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kumimoji="0" lang="sr-Latn-RS" sz="28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lang="sr-Latn-RS" sz="2800" dirty="0" smtClean="0">
              <a:effectLst>
                <a:outerShdw blurRad="38100" dist="38100" dir="2700000" algn="tl">
                  <a:srgbClr val="000000">
                    <a:alpha val="43137"/>
                  </a:srgbClr>
                </a:outerShdw>
              </a:effectLst>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kumimoji="0" lang="sr-Latn-RS" sz="28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kumimoji="0" lang="en-US" sz="2800" b="0" i="0" u="none" strike="noStrike" kern="1200" cap="none" spc="0" normalizeH="0" baseline="0" noProof="0" dirty="0">
              <a:ln>
                <a:noFill/>
              </a:ln>
              <a:solidFill>
                <a:schemeClr val="tx1"/>
              </a:solidFill>
              <a:effectLst/>
              <a:uLnTx/>
              <a:uFillTx/>
              <a:latin typeface="+mj-lt"/>
              <a:ea typeface="+mj-ea"/>
              <a:cs typeface="+mj-cs"/>
            </a:endParaRPr>
          </a:p>
        </p:txBody>
      </p:sp>
      <p:pic>
        <p:nvPicPr>
          <p:cNvPr id="2053" name="Picture 5"/>
          <p:cNvPicPr>
            <a:picLocks noChangeAspect="1" noChangeArrowheads="1"/>
          </p:cNvPicPr>
          <p:nvPr/>
        </p:nvPicPr>
        <p:blipFill>
          <a:blip r:embed="rId3" cstate="email">
            <a:lum bright="5000"/>
          </a:blip>
          <a:srcRect/>
          <a:stretch>
            <a:fillRect/>
          </a:stretch>
        </p:blipFill>
        <p:spPr bwMode="auto">
          <a:xfrm>
            <a:off x="3978416" y="928670"/>
            <a:ext cx="5165583" cy="5929330"/>
          </a:xfrm>
          <a:prstGeom prst="rect">
            <a:avLst/>
          </a:prstGeom>
          <a:noFill/>
          <a:ln w="9525">
            <a:noFill/>
            <a:miter lim="800000"/>
            <a:headEnd/>
            <a:tailEnd/>
          </a:ln>
          <a:effectLst/>
        </p:spPr>
      </p:pic>
      <p:graphicFrame>
        <p:nvGraphicFramePr>
          <p:cNvPr id="6" name="Table 5"/>
          <p:cNvGraphicFramePr>
            <a:graphicFrameLocks noGrp="1"/>
          </p:cNvGraphicFramePr>
          <p:nvPr/>
        </p:nvGraphicFramePr>
        <p:xfrm>
          <a:off x="0" y="0"/>
          <a:ext cx="3571868" cy="4357695"/>
        </p:xfrm>
        <a:graphic>
          <a:graphicData uri="http://schemas.openxmlformats.org/drawingml/2006/table">
            <a:tbl>
              <a:tblPr firstRow="1" bandRow="1">
                <a:tableStyleId>{073A0DAA-6AF3-43AB-8588-CEC1D06C72B9}</a:tableStyleId>
              </a:tblPr>
              <a:tblGrid>
                <a:gridCol w="1785934"/>
                <a:gridCol w="1785934"/>
              </a:tblGrid>
              <a:tr h="145256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r-Latn-RS" sz="2800" b="0" kern="1200" dirty="0" smtClean="0">
                        <a:solidFill>
                          <a:schemeClr val="tx1"/>
                        </a:solidFill>
                      </a:endParaRP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r-Latn-RS" sz="2800" b="0" kern="1200" dirty="0" smtClean="0">
                          <a:solidFill>
                            <a:schemeClr val="tx1"/>
                          </a:solidFill>
                        </a:rPr>
                        <a:t>širina</a:t>
                      </a:r>
                    </a:p>
                  </a:txBody>
                  <a:tcPr anchor="ctr">
                    <a:solidFill>
                      <a:schemeClr val="bg1">
                        <a:lumMod val="95000"/>
                      </a:schemeClr>
                    </a:solidFill>
                  </a:tcPr>
                </a:tc>
              </a:tr>
              <a:tr h="145256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r-Latn-RS" sz="2800" b="0" kern="1200" dirty="0" smtClean="0">
                          <a:solidFill>
                            <a:schemeClr val="tx1"/>
                          </a:solidFill>
                        </a:rPr>
                        <a:t>2-krevetna dečja soba</a:t>
                      </a:r>
                    </a:p>
                  </a:txBody>
                  <a:tcPr marL="0" marR="0" marT="0" marB="0" anchor="ctr">
                    <a:solidFill>
                      <a:schemeClr val="bg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r-Latn-RS" sz="2800" b="1" kern="1200" dirty="0" smtClean="0">
                          <a:solidFill>
                            <a:schemeClr val="tx1"/>
                          </a:solidFill>
                        </a:rPr>
                        <a:t>300cm</a:t>
                      </a:r>
                    </a:p>
                  </a:txBody>
                  <a:tcPr anchor="ctr">
                    <a:solidFill>
                      <a:schemeClr val="bg1">
                        <a:lumMod val="75000"/>
                      </a:schemeClr>
                    </a:solidFill>
                  </a:tcPr>
                </a:tc>
              </a:tr>
              <a:tr h="145256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r-Latn-RS" sz="2800" b="0" kern="1200" dirty="0" smtClean="0">
                          <a:solidFill>
                            <a:schemeClr val="tx1"/>
                          </a:solidFill>
                        </a:rPr>
                        <a:t>pravilnik</a:t>
                      </a:r>
                    </a:p>
                  </a:txBody>
                  <a:tcPr marL="45720" marR="45720" anchor="ctr">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sr-Latn-RS" sz="2800" b="0" dirty="0" smtClean="0">
                          <a:solidFill>
                            <a:srgbClr val="FF0000"/>
                          </a:solidFill>
                        </a:rPr>
                        <a:t>240cm</a:t>
                      </a:r>
                      <a:endParaRPr lang="en-US" sz="2800" b="0" dirty="0" smtClean="0">
                        <a:solidFill>
                          <a:srgbClr val="FF0000"/>
                        </a:solidFill>
                      </a:endParaRPr>
                    </a:p>
                  </a:txBody>
                  <a:tcPr anchor="ctr">
                    <a:solidFill>
                      <a:schemeClr val="bg1">
                        <a:lumMod val="95000"/>
                      </a:schemeClr>
                    </a:solidFill>
                  </a:tcPr>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p:cNvSpPr txBox="1">
            <a:spLocks/>
          </p:cNvSpPr>
          <p:nvPr/>
        </p:nvSpPr>
        <p:spPr>
          <a:xfrm>
            <a:off x="0" y="0"/>
            <a:ext cx="9144000" cy="6857999"/>
          </a:xfrm>
          <a:prstGeom prst="rect">
            <a:avLst/>
          </a:prstGeom>
        </p:spPr>
        <p:txBody>
          <a:bodyPr vert="horz" lIns="91440" tIns="45720" rIns="91440" bIns="45720" rtlCol="0" anchor="ct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lang="sr-Latn-RS" sz="2800" dirty="0" smtClean="0">
                <a:effectLst>
                  <a:outerShdw blurRad="38100" dist="38100" dir="2700000" algn="tl">
                    <a:srgbClr val="000000">
                      <a:alpha val="43137"/>
                    </a:srgbClr>
                  </a:outerShdw>
                </a:effectLst>
                <a:latin typeface="+mj-lt"/>
                <a:ea typeface="+mj-ea"/>
                <a:cs typeface="+mj-cs"/>
              </a:rPr>
              <a:t>Sobe za spavanje - dimenzionisanje</a:t>
            </a:r>
          </a:p>
          <a:p>
            <a:pPr marL="0" marR="0" lvl="0" indent="0" algn="r" defTabSz="914400" rtl="0" eaLnBrk="1" fontAlgn="auto" latinLnBrk="0" hangingPunct="1">
              <a:lnSpc>
                <a:spcPct val="100000"/>
              </a:lnSpc>
              <a:spcBef>
                <a:spcPct val="0"/>
              </a:spcBef>
              <a:spcAft>
                <a:spcPts val="0"/>
              </a:spcAft>
              <a:buClrTx/>
              <a:buSzTx/>
              <a:buFontTx/>
              <a:buNone/>
              <a:tabLst/>
              <a:defRPr/>
            </a:pPr>
            <a:r>
              <a:rPr lang="en-US" sz="2800" dirty="0" smtClean="0">
                <a:effectLst>
                  <a:outerShdw blurRad="38100" dist="38100" dir="2700000" algn="tl">
                    <a:srgbClr val="000000">
                      <a:alpha val="43137"/>
                    </a:srgbClr>
                  </a:outerShdw>
                </a:effectLst>
                <a:latin typeface="+mj-lt"/>
                <a:ea typeface="+mj-ea"/>
                <a:cs typeface="+mj-cs"/>
              </a:rPr>
              <a:t>U</a:t>
            </a:r>
            <a:r>
              <a:rPr lang="sr-Latn-RS" sz="2800" dirty="0" smtClean="0">
                <a:effectLst>
                  <a:outerShdw blurRad="38100" dist="38100" dir="2700000" algn="tl">
                    <a:srgbClr val="000000">
                      <a:alpha val="43137"/>
                    </a:srgbClr>
                  </a:outerShdw>
                </a:effectLst>
                <a:latin typeface="+mj-lt"/>
                <a:ea typeface="+mj-ea"/>
                <a:cs typeface="+mj-cs"/>
              </a:rPr>
              <a:t>dvajanje dečje sobe</a:t>
            </a:r>
          </a:p>
          <a:p>
            <a:pPr marL="0" marR="0" lvl="0" indent="0" algn="r" defTabSz="914400" rtl="0" eaLnBrk="1" fontAlgn="auto" latinLnBrk="0" hangingPunct="1">
              <a:lnSpc>
                <a:spcPct val="100000"/>
              </a:lnSpc>
              <a:spcBef>
                <a:spcPct val="0"/>
              </a:spcBef>
              <a:spcAft>
                <a:spcPts val="0"/>
              </a:spcAft>
              <a:buClrTx/>
              <a:buSzTx/>
              <a:buFontTx/>
              <a:buNone/>
              <a:tabLst/>
              <a:defRPr/>
            </a:pPr>
            <a:endParaRPr lang="sr-Latn-RS" sz="2800" dirty="0" smtClean="0">
              <a:effectLst>
                <a:outerShdw blurRad="38100" dist="38100" dir="2700000" algn="tl">
                  <a:srgbClr val="000000">
                    <a:alpha val="43137"/>
                  </a:srgbClr>
                </a:outerShdw>
              </a:effectLst>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lang="sr-Latn-RS" sz="2800" dirty="0" smtClean="0">
              <a:effectLst>
                <a:outerShdw blurRad="38100" dist="38100" dir="2700000" algn="tl">
                  <a:srgbClr val="000000">
                    <a:alpha val="43137"/>
                  </a:srgbClr>
                </a:outerShdw>
              </a:effectLst>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kumimoji="0" lang="sr-Latn-RS" sz="28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lang="sr-Latn-RS" sz="2800" dirty="0" smtClean="0">
              <a:effectLst>
                <a:outerShdw blurRad="38100" dist="38100" dir="2700000" algn="tl">
                  <a:srgbClr val="000000">
                    <a:alpha val="43137"/>
                  </a:srgbClr>
                </a:outerShdw>
              </a:effectLst>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kumimoji="0" lang="sr-Latn-RS" sz="28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lang="sr-Latn-RS" sz="2800" dirty="0" smtClean="0">
              <a:effectLst>
                <a:outerShdw blurRad="38100" dist="38100" dir="2700000" algn="tl">
                  <a:srgbClr val="000000">
                    <a:alpha val="43137"/>
                  </a:srgbClr>
                </a:outerShdw>
              </a:effectLst>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kumimoji="0" lang="sr-Latn-RS" sz="28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lang="sr-Latn-RS" sz="2800" dirty="0" smtClean="0">
              <a:effectLst>
                <a:outerShdw blurRad="38100" dist="38100" dir="2700000" algn="tl">
                  <a:srgbClr val="000000">
                    <a:alpha val="43137"/>
                  </a:srgbClr>
                </a:outerShdw>
              </a:effectLst>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kumimoji="0" lang="sr-Latn-RS" sz="28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lang="sr-Latn-RS" sz="2800" dirty="0" smtClean="0">
              <a:effectLst>
                <a:outerShdw blurRad="38100" dist="38100" dir="2700000" algn="tl">
                  <a:srgbClr val="000000">
                    <a:alpha val="43137"/>
                  </a:srgbClr>
                </a:outerShdw>
              </a:effectLst>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kumimoji="0" lang="sr-Latn-RS" sz="28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lang="sr-Latn-RS" sz="2800" dirty="0" smtClean="0">
              <a:effectLst>
                <a:outerShdw blurRad="38100" dist="38100" dir="2700000" algn="tl">
                  <a:srgbClr val="000000">
                    <a:alpha val="43137"/>
                  </a:srgbClr>
                </a:outerShdw>
              </a:effectLst>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kumimoji="0" lang="sr-Latn-RS" sz="28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kumimoji="0" lang="en-US" sz="2800" b="0" i="0" u="none" strike="noStrike" kern="1200" cap="none" spc="0" normalizeH="0" baseline="0" noProof="0" dirty="0">
              <a:ln>
                <a:noFill/>
              </a:ln>
              <a:solidFill>
                <a:schemeClr val="tx1"/>
              </a:solidFill>
              <a:effectLst/>
              <a:uLnTx/>
              <a:uFillTx/>
              <a:latin typeface="+mj-lt"/>
              <a:ea typeface="+mj-ea"/>
              <a:cs typeface="+mj-cs"/>
            </a:endParaRPr>
          </a:p>
        </p:txBody>
      </p:sp>
      <p:pic>
        <p:nvPicPr>
          <p:cNvPr id="4099" name="Picture 3"/>
          <p:cNvPicPr>
            <a:picLocks noChangeAspect="1" noChangeArrowheads="1"/>
          </p:cNvPicPr>
          <p:nvPr/>
        </p:nvPicPr>
        <p:blipFill>
          <a:blip r:embed="rId3" cstate="email">
            <a:lum bright="5000"/>
          </a:blip>
          <a:srcRect/>
          <a:stretch>
            <a:fillRect/>
          </a:stretch>
        </p:blipFill>
        <p:spPr bwMode="auto">
          <a:xfrm>
            <a:off x="785786" y="2000240"/>
            <a:ext cx="2133299" cy="2720980"/>
          </a:xfrm>
          <a:prstGeom prst="rect">
            <a:avLst/>
          </a:prstGeom>
          <a:noFill/>
          <a:ln w="9525">
            <a:noFill/>
            <a:miter lim="800000"/>
            <a:headEnd/>
            <a:tailEnd/>
          </a:ln>
          <a:effectLst/>
        </p:spPr>
      </p:pic>
      <p:pic>
        <p:nvPicPr>
          <p:cNvPr id="4100" name="Picture 4"/>
          <p:cNvPicPr>
            <a:picLocks noChangeAspect="1" noChangeArrowheads="1"/>
          </p:cNvPicPr>
          <p:nvPr/>
        </p:nvPicPr>
        <p:blipFill>
          <a:blip r:embed="rId4" cstate="email"/>
          <a:srcRect/>
          <a:stretch>
            <a:fillRect/>
          </a:stretch>
        </p:blipFill>
        <p:spPr bwMode="auto">
          <a:xfrm>
            <a:off x="3000364" y="1071546"/>
            <a:ext cx="2127318" cy="4049564"/>
          </a:xfrm>
          <a:prstGeom prst="rect">
            <a:avLst/>
          </a:prstGeom>
          <a:noFill/>
          <a:ln w="9525">
            <a:noFill/>
            <a:miter lim="800000"/>
            <a:headEnd/>
            <a:tailEnd/>
          </a:ln>
          <a:effectLst/>
        </p:spPr>
      </p:pic>
      <p:pic>
        <p:nvPicPr>
          <p:cNvPr id="4101" name="Picture 5"/>
          <p:cNvPicPr>
            <a:picLocks noChangeAspect="1" noChangeArrowheads="1"/>
          </p:cNvPicPr>
          <p:nvPr/>
        </p:nvPicPr>
        <p:blipFill>
          <a:blip r:embed="rId5" cstate="email"/>
          <a:srcRect/>
          <a:stretch>
            <a:fillRect/>
          </a:stretch>
        </p:blipFill>
        <p:spPr bwMode="auto">
          <a:xfrm rot="5400000">
            <a:off x="6120075" y="880793"/>
            <a:ext cx="2333105" cy="3143240"/>
          </a:xfrm>
          <a:prstGeom prst="rect">
            <a:avLst/>
          </a:prstGeom>
          <a:noFill/>
          <a:ln w="9525">
            <a:noFill/>
            <a:miter lim="800000"/>
            <a:headEnd/>
            <a:tailEnd/>
          </a:ln>
          <a:effectLst/>
        </p:spPr>
      </p:pic>
      <p:pic>
        <p:nvPicPr>
          <p:cNvPr id="7" name="Picture 5"/>
          <p:cNvPicPr>
            <a:picLocks noChangeAspect="1" noChangeArrowheads="1"/>
          </p:cNvPicPr>
          <p:nvPr/>
        </p:nvPicPr>
        <p:blipFill>
          <a:blip r:embed="rId6" cstate="email"/>
          <a:srcRect/>
          <a:stretch>
            <a:fillRect/>
          </a:stretch>
        </p:blipFill>
        <p:spPr bwMode="auto">
          <a:xfrm rot="10800000">
            <a:off x="5140452" y="3857636"/>
            <a:ext cx="4003548" cy="3000364"/>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email"/>
          <a:srcRect/>
          <a:stretch>
            <a:fillRect/>
          </a:stretch>
        </p:blipFill>
        <p:spPr bwMode="auto">
          <a:xfrm>
            <a:off x="5235526" y="928670"/>
            <a:ext cx="3908473" cy="5929330"/>
          </a:xfrm>
          <a:prstGeom prst="rect">
            <a:avLst/>
          </a:prstGeom>
          <a:noFill/>
          <a:ln w="9525">
            <a:noFill/>
            <a:miter lim="800000"/>
            <a:headEnd/>
            <a:tailEnd/>
          </a:ln>
          <a:effectLst/>
        </p:spPr>
      </p:pic>
      <p:sp>
        <p:nvSpPr>
          <p:cNvPr id="20" name="Title 1"/>
          <p:cNvSpPr txBox="1">
            <a:spLocks/>
          </p:cNvSpPr>
          <p:nvPr/>
        </p:nvSpPr>
        <p:spPr>
          <a:xfrm>
            <a:off x="0" y="0"/>
            <a:ext cx="9144000" cy="6857999"/>
          </a:xfrm>
          <a:prstGeom prst="rect">
            <a:avLst/>
          </a:prstGeom>
        </p:spPr>
        <p:txBody>
          <a:bodyPr vert="horz" lIns="91440" tIns="45720" rIns="91440" bIns="45720" rtlCol="0" anchor="ct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lang="sr-Latn-RS" sz="2800" dirty="0" smtClean="0">
                <a:effectLst>
                  <a:outerShdw blurRad="38100" dist="38100" dir="2700000" algn="tl">
                    <a:srgbClr val="000000">
                      <a:alpha val="43137"/>
                    </a:srgbClr>
                  </a:outerShdw>
                </a:effectLst>
                <a:latin typeface="+mj-lt"/>
                <a:ea typeface="+mj-ea"/>
                <a:cs typeface="+mj-cs"/>
              </a:rPr>
              <a:t>Sobe za spavanje - položaj u stanu</a:t>
            </a:r>
          </a:p>
          <a:p>
            <a:pPr marL="0" marR="0" lvl="0" indent="0" algn="r" defTabSz="914400" rtl="0" eaLnBrk="1" fontAlgn="auto" latinLnBrk="0" hangingPunct="1">
              <a:lnSpc>
                <a:spcPct val="100000"/>
              </a:lnSpc>
              <a:spcBef>
                <a:spcPct val="0"/>
              </a:spcBef>
              <a:spcAft>
                <a:spcPts val="0"/>
              </a:spcAft>
              <a:buClrTx/>
              <a:buSzTx/>
              <a:buFontTx/>
              <a:buNone/>
              <a:tabLst/>
              <a:defRPr/>
            </a:pPr>
            <a:r>
              <a:rPr lang="en-US" sz="2800" dirty="0" smtClean="0">
                <a:effectLst>
                  <a:outerShdw blurRad="38100" dist="38100" dir="2700000" algn="tl">
                    <a:srgbClr val="000000">
                      <a:alpha val="43137"/>
                    </a:srgbClr>
                  </a:outerShdw>
                </a:effectLst>
                <a:latin typeface="+mj-lt"/>
                <a:ea typeface="+mj-ea"/>
                <a:cs typeface="+mj-cs"/>
              </a:rPr>
              <a:t>P</a:t>
            </a:r>
            <a:r>
              <a:rPr lang="sr-Latn-RS" sz="2800" dirty="0" smtClean="0">
                <a:effectLst>
                  <a:outerShdw blurRad="38100" dist="38100" dir="2700000" algn="tl">
                    <a:srgbClr val="000000">
                      <a:alpha val="43137"/>
                    </a:srgbClr>
                  </a:outerShdw>
                </a:effectLst>
                <a:latin typeface="+mj-lt"/>
                <a:ea typeface="+mj-ea"/>
                <a:cs typeface="+mj-cs"/>
              </a:rPr>
              <a:t>oložaj u odnosu na ulaz</a:t>
            </a:r>
          </a:p>
          <a:p>
            <a:pPr marL="0" marR="0" lvl="0" indent="0" algn="r" defTabSz="914400" rtl="0" eaLnBrk="1" fontAlgn="auto" latinLnBrk="0" hangingPunct="1">
              <a:lnSpc>
                <a:spcPct val="100000"/>
              </a:lnSpc>
              <a:spcBef>
                <a:spcPct val="0"/>
              </a:spcBef>
              <a:spcAft>
                <a:spcPts val="0"/>
              </a:spcAft>
              <a:buClrTx/>
              <a:buSzTx/>
              <a:buFontTx/>
              <a:buNone/>
              <a:tabLst/>
              <a:defRPr/>
            </a:pPr>
            <a:endParaRPr lang="sr-Latn-RS" sz="2800" dirty="0" smtClean="0">
              <a:effectLst>
                <a:outerShdw blurRad="38100" dist="38100" dir="2700000" algn="tl">
                  <a:srgbClr val="000000">
                    <a:alpha val="43137"/>
                  </a:srgbClr>
                </a:outerShdw>
              </a:effectLst>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lang="sr-Latn-RS" sz="2800" dirty="0" smtClean="0">
              <a:effectLst>
                <a:outerShdw blurRad="38100" dist="38100" dir="2700000" algn="tl">
                  <a:srgbClr val="000000">
                    <a:alpha val="43137"/>
                  </a:srgbClr>
                </a:outerShdw>
              </a:effectLst>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kumimoji="0" lang="sr-Latn-RS" sz="28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lang="sr-Latn-RS" sz="2800" dirty="0" smtClean="0">
              <a:effectLst>
                <a:outerShdw blurRad="38100" dist="38100" dir="2700000" algn="tl">
                  <a:srgbClr val="000000">
                    <a:alpha val="43137"/>
                  </a:srgbClr>
                </a:outerShdw>
              </a:effectLst>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kumimoji="0" lang="sr-Latn-RS" sz="28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lang="sr-Latn-RS" sz="2800" dirty="0" smtClean="0">
              <a:effectLst>
                <a:outerShdw blurRad="38100" dist="38100" dir="2700000" algn="tl">
                  <a:srgbClr val="000000">
                    <a:alpha val="43137"/>
                  </a:srgbClr>
                </a:outerShdw>
              </a:effectLst>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kumimoji="0" lang="sr-Latn-RS" sz="28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lang="sr-Latn-RS" sz="2800" dirty="0" smtClean="0">
              <a:effectLst>
                <a:outerShdw blurRad="38100" dist="38100" dir="2700000" algn="tl">
                  <a:srgbClr val="000000">
                    <a:alpha val="43137"/>
                  </a:srgbClr>
                </a:outerShdw>
              </a:effectLst>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kumimoji="0" lang="sr-Latn-RS" sz="28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lang="sr-Latn-RS" sz="2800" dirty="0" smtClean="0">
              <a:effectLst>
                <a:outerShdw blurRad="38100" dist="38100" dir="2700000" algn="tl">
                  <a:srgbClr val="000000">
                    <a:alpha val="43137"/>
                  </a:srgbClr>
                </a:outerShdw>
              </a:effectLst>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kumimoji="0" lang="sr-Latn-RS" sz="28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lang="sr-Latn-RS" sz="2800" dirty="0" smtClean="0">
              <a:effectLst>
                <a:outerShdw blurRad="38100" dist="38100" dir="2700000" algn="tl">
                  <a:srgbClr val="000000">
                    <a:alpha val="43137"/>
                  </a:srgbClr>
                </a:outerShdw>
              </a:effectLst>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kumimoji="0" lang="sr-Latn-RS" sz="28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kumimoji="0" lang="en-US" sz="28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10936</TotalTime>
  <Words>1639</Words>
  <Application>Microsoft Office PowerPoint</Application>
  <PresentationFormat>On-screen Show (4:3)</PresentationFormat>
  <Paragraphs>797</Paragraphs>
  <Slides>48</Slides>
  <Notes>46</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Office Theme</vt:lpstr>
      <vt:lpstr>UNIVERZITET U NIŠU GRAĐEVINSKO-ARHITEKTONSKI FAKULTET    PROJEKTOVANJE STAMBENIH ZGRADA 2 07/13  Prostorni nivo sobe. Dimenzije prostorija u stanu. Položaj prostorija u stanu. Grupisanje prostorija u stanu.    Mart 2020</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UNIVERZITET U NIŠU GRAĐEVINSKO-ARHITEKTONSKI FAKULTET    PROJEKTOVANJE STAMBENIH ZGRADA 1  UVODNO PREDAVANJE   III semestar školske 2017/18 godine      Oktobar 2017</dc:title>
  <dc:creator>Branislava Stoiljkovic</dc:creator>
  <cp:lastModifiedBy>Korisnik</cp:lastModifiedBy>
  <cp:revision>684</cp:revision>
  <dcterms:created xsi:type="dcterms:W3CDTF">2017-10-10T04:55:35Z</dcterms:created>
  <dcterms:modified xsi:type="dcterms:W3CDTF">2020-03-24T13:48:08Z</dcterms:modified>
</cp:coreProperties>
</file>