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616" r:id="rId3"/>
    <p:sldId id="393" r:id="rId4"/>
    <p:sldId id="513" r:id="rId5"/>
    <p:sldId id="514" r:id="rId6"/>
    <p:sldId id="341" r:id="rId7"/>
    <p:sldId id="528" r:id="rId8"/>
    <p:sldId id="516" r:id="rId9"/>
    <p:sldId id="518" r:id="rId10"/>
    <p:sldId id="519" r:id="rId11"/>
    <p:sldId id="614" r:id="rId12"/>
    <p:sldId id="615" r:id="rId13"/>
    <p:sldId id="520" r:id="rId14"/>
    <p:sldId id="521" r:id="rId15"/>
    <p:sldId id="431" r:id="rId16"/>
    <p:sldId id="410" r:id="rId17"/>
    <p:sldId id="466" r:id="rId18"/>
    <p:sldId id="583" r:id="rId19"/>
    <p:sldId id="618" r:id="rId20"/>
    <p:sldId id="620" r:id="rId21"/>
    <p:sldId id="619" r:id="rId22"/>
    <p:sldId id="621" r:id="rId23"/>
    <p:sldId id="622" r:id="rId24"/>
    <p:sldId id="623" r:id="rId25"/>
    <p:sldId id="532" r:id="rId26"/>
    <p:sldId id="533" r:id="rId27"/>
    <p:sldId id="584" r:id="rId28"/>
    <p:sldId id="534" r:id="rId29"/>
    <p:sldId id="541" r:id="rId30"/>
    <p:sldId id="546" r:id="rId31"/>
    <p:sldId id="547" r:id="rId32"/>
    <p:sldId id="548" r:id="rId33"/>
    <p:sldId id="606" r:id="rId34"/>
    <p:sldId id="607" r:id="rId35"/>
    <p:sldId id="611" r:id="rId36"/>
    <p:sldId id="608" r:id="rId37"/>
    <p:sldId id="595" r:id="rId38"/>
    <p:sldId id="597" r:id="rId39"/>
    <p:sldId id="602" r:id="rId40"/>
    <p:sldId id="550" r:id="rId41"/>
    <p:sldId id="556" r:id="rId42"/>
    <p:sldId id="370" r:id="rId43"/>
    <p:sldId id="371" r:id="rId44"/>
    <p:sldId id="374" r:id="rId4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2" autoAdjust="0"/>
    <p:restoredTop sz="95763" autoAdjust="0"/>
  </p:normalViewPr>
  <p:slideViewPr>
    <p:cSldViewPr>
      <p:cViewPr>
        <p:scale>
          <a:sx n="100" d="100"/>
          <a:sy n="100" d="100"/>
        </p:scale>
        <p:origin x="-154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F92D6-7913-4DA8-8BBA-DFBED2BC98B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677B7-B787-490F-8768-A23CE2BD5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77B7-B787-490F-8768-A23CE2BD514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77B7-B787-490F-8768-A23CE2BD514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13656-9380-4E56-8449-759F1110E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FF210-0A1F-4210-9CA1-A58ACE344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55BB6-6F1D-4C2C-AAB4-F6799F66B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E620-A875-48E0-9E37-B4DCA055C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77F54-0134-4ECD-8F1D-34B500C54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DE67-411A-4653-81A7-FDD540D0D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891E2-3916-459F-9923-BAB1B59D2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7885A-3071-4358-A781-86C0D7173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60D65-B4B7-4D00-9ADC-B5DF4E033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13F55-EA9D-433A-BCA4-051D4BF6A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45798-9577-41CD-A45A-FE74E06A3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48DAFC5-D9C8-4560-98F9-35B3784C2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r.wikipedia.org/wiki/%D0%94%D1%80%D1%83%D1%88%D1%82%D0%B2%D0%B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"/>
            <a:ext cx="6400800" cy="990600"/>
          </a:xfrm>
        </p:spPr>
        <p:txBody>
          <a:bodyPr/>
          <a:lstStyle/>
          <a:p>
            <a:pPr eaLnBrk="1" hangingPunct="1"/>
            <a:r>
              <a:rPr lang="sr-Latn-CS" sz="1800" dirty="0" smtClean="0">
                <a:latin typeface="Calibri" pitchFamily="34" charset="0"/>
              </a:rPr>
              <a:t>UNIVERZITET U NIŠU</a:t>
            </a:r>
          </a:p>
          <a:p>
            <a:pPr eaLnBrk="1" hangingPunct="1"/>
            <a:r>
              <a:rPr lang="sr-Latn-CS" sz="1800" dirty="0" smtClean="0">
                <a:latin typeface="Calibri" pitchFamily="34" charset="0"/>
              </a:rPr>
              <a:t>GRAĐEVINSKO-ARHITEKTONSKI FAKULTET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685800" y="2209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sr-Latn-CS" sz="2000" b="1" dirty="0" smtClean="0">
                <a:solidFill>
                  <a:schemeClr val="tx1"/>
                </a:solidFill>
                <a:latin typeface="Calibri" pitchFamily="34" charset="0"/>
              </a:rPr>
              <a:t>PROJEKTOVANJE </a:t>
            </a:r>
            <a:r>
              <a:rPr lang="sr-Latn-CS" sz="2000" b="1" dirty="0">
                <a:solidFill>
                  <a:schemeClr val="tx1"/>
                </a:solidFill>
                <a:latin typeface="Calibri" pitchFamily="34" charset="0"/>
              </a:rPr>
              <a:t>STAMBENIH ZGRADA </a:t>
            </a:r>
            <a:r>
              <a:rPr lang="sr-Latn-CS" sz="2000" b="1" dirty="0" smtClean="0">
                <a:solidFill>
                  <a:schemeClr val="tx1"/>
                </a:solidFill>
                <a:latin typeface="Calibri" pitchFamily="34" charset="0"/>
              </a:rPr>
              <a:t>2</a:t>
            </a:r>
            <a:endParaRPr lang="en-US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</a:rPr>
              <a:t>predavanja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</a:rPr>
              <a:t> No.11/13</a:t>
            </a:r>
            <a:endParaRPr lang="en-U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0" y="3657600"/>
            <a:ext cx="9144000" cy="1938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sr-Latn-CS" sz="6000" dirty="0" smtClean="0">
                <a:solidFill>
                  <a:schemeClr val="bg1"/>
                </a:solidFill>
                <a:latin typeface="Calibri" pitchFamily="34" charset="0"/>
              </a:rPr>
              <a:t>      SOCIJALNO </a:t>
            </a:r>
          </a:p>
          <a:p>
            <a:pPr algn="r"/>
            <a:r>
              <a:rPr lang="sr-Latn-CS" sz="6000" dirty="0" smtClean="0">
                <a:solidFill>
                  <a:schemeClr val="bg1"/>
                </a:solidFill>
                <a:latin typeface="Calibri" pitchFamily="34" charset="0"/>
              </a:rPr>
              <a:t>STANOVANJE</a:t>
            </a:r>
            <a:endParaRPr lang="en-US" sz="6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6172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sr-Latn-CS" sz="2000" b="1" dirty="0">
                <a:solidFill>
                  <a:schemeClr val="bg2"/>
                </a:solidFill>
                <a:latin typeface="Calibri" pitchFamily="34" charset="0"/>
              </a:rPr>
              <a:t>Nataša Petković Grozdanović</a:t>
            </a:r>
            <a:endParaRPr lang="en-US" sz="2000" b="1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762000"/>
            <a:ext cx="8686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x-none" sz="2400" b="1" kern="0" smtClean="0">
                <a:solidFill>
                  <a:schemeClr val="tx1"/>
                </a:solidFill>
                <a:latin typeface="Calibri" pitchFamily="34" charset="0"/>
              </a:rPr>
              <a:t>REGULATIVA</a:t>
            </a:r>
            <a:endParaRPr lang="sr-Latn-CS" sz="2400" b="1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endParaRPr lang="x-none" sz="2400" b="1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x-none" sz="2400" kern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pPr marL="0" lvl="1" algn="just">
              <a:defRPr/>
            </a:pPr>
            <a:r>
              <a:rPr lang="x-none" sz="2400" dirty="0" smtClean="0">
                <a:latin typeface="Calibri" pitchFamily="34" charset="0"/>
              </a:rPr>
              <a:t>Planiranje i izgradnja ove vrste objekata često su definisane zasebnom regulativom u odnosu na tržišno stanovanje. </a:t>
            </a:r>
          </a:p>
          <a:p>
            <a:pPr marL="0" lvl="1" algn="just">
              <a:defRPr/>
            </a:pPr>
            <a:endParaRPr lang="x-none" sz="2400" dirty="0" smtClean="0">
              <a:latin typeface="Calibri" pitchFamily="34" charset="0"/>
            </a:endParaRPr>
          </a:p>
          <a:p>
            <a:pPr marL="0" lvl="1" algn="just">
              <a:defRPr/>
            </a:pPr>
            <a:endParaRPr lang="x-none" sz="2400" dirty="0" smtClean="0">
              <a:latin typeface="Calibri" pitchFamily="34" charset="0"/>
            </a:endParaRPr>
          </a:p>
          <a:p>
            <a:pPr marL="0" lvl="1" algn="just">
              <a:defRPr/>
            </a:pPr>
            <a:endParaRPr lang="x-none" sz="20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defRPr/>
            </a:pPr>
            <a:endParaRPr lang="x-none" sz="2000" dirty="0" smtClean="0">
              <a:latin typeface="Calibri" pitchFamily="34" charset="0"/>
            </a:endParaRPr>
          </a:p>
          <a:p>
            <a:pPr algn="just">
              <a:defRPr/>
            </a:pPr>
            <a:endParaRPr lang="x-none" sz="2000" dirty="0" smtClean="0">
              <a:latin typeface="Calibri" pitchFamily="34" charset="0"/>
            </a:endParaRPr>
          </a:p>
          <a:p>
            <a:pPr>
              <a:defRPr/>
            </a:pPr>
            <a:endParaRPr lang="en-US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3505200"/>
            <a:ext cx="8610600" cy="11430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2400" dirty="0" smtClean="0">
                <a:latin typeface="Calibri" pitchFamily="34" charset="0"/>
              </a:rPr>
              <a:t>N</a:t>
            </a:r>
            <a:r>
              <a:rPr lang="x-none" sz="2400" dirty="0" smtClean="0">
                <a:latin typeface="Calibri" pitchFamily="34" charset="0"/>
              </a:rPr>
              <a:t>a </a:t>
            </a:r>
            <a:r>
              <a:rPr lang="x-none" sz="2400" smtClean="0">
                <a:latin typeface="Calibri" pitchFamily="34" charset="0"/>
              </a:rPr>
              <a:t>nacionalnom nivou</a:t>
            </a:r>
            <a:r>
              <a:rPr lang="sr-Latn-CS" sz="2400" dirty="0" smtClean="0">
                <a:latin typeface="Calibri" pitchFamily="34" charset="0"/>
              </a:rPr>
              <a:t> </a:t>
            </a:r>
            <a:r>
              <a:rPr lang="x-none" sz="2400" smtClean="0">
                <a:latin typeface="Calibri" pitchFamily="34" charset="0"/>
              </a:rPr>
              <a:t>izgradnja </a:t>
            </a:r>
            <a:r>
              <a:rPr lang="x-none" sz="2400" dirty="0" smtClean="0">
                <a:latin typeface="Calibri" pitchFamily="34" charset="0"/>
              </a:rPr>
              <a:t>je </a:t>
            </a:r>
            <a:r>
              <a:rPr lang="x-none" sz="2400" smtClean="0">
                <a:latin typeface="Calibri" pitchFamily="34" charset="0"/>
              </a:rPr>
              <a:t>definisana  </a:t>
            </a:r>
            <a:r>
              <a:rPr lang="sr-Latn-CS" sz="2400" b="1" i="1" dirty="0" smtClean="0">
                <a:latin typeface="Calibri" pitchFamily="34" charset="0"/>
              </a:rPr>
              <a:t>P</a:t>
            </a:r>
            <a:r>
              <a:rPr lang="x-none" sz="2400" b="1" i="1" smtClean="0">
                <a:latin typeface="Calibri" pitchFamily="34" charset="0"/>
              </a:rPr>
              <a:t>ravilnikom o uslovima i normativima za planiranje i projektovanje stambenih zgrada i stanova u programima stambene podrške</a:t>
            </a:r>
            <a:r>
              <a:rPr lang="sr-Latn-CS" sz="2400" b="1" dirty="0" smtClean="0">
                <a:latin typeface="Calibri" pitchFamily="34" charset="0"/>
              </a:rPr>
              <a:t> </a:t>
            </a:r>
            <a:r>
              <a:rPr lang="x-none" sz="2400" smtClean="0">
                <a:latin typeface="Calibri" pitchFamily="34" charset="0"/>
              </a:rPr>
              <a:t>("</a:t>
            </a:r>
            <a:r>
              <a:rPr lang="x-none" sz="2400" dirty="0" smtClean="0">
                <a:latin typeface="Calibri" pitchFamily="34" charset="0"/>
              </a:rPr>
              <a:t>Sl. glasnik RS", br</a:t>
            </a:r>
            <a:r>
              <a:rPr lang="x-none" sz="2400" smtClean="0">
                <a:latin typeface="Calibri" pitchFamily="34" charset="0"/>
              </a:rPr>
              <a:t>. 76/2017)</a:t>
            </a:r>
            <a:r>
              <a:rPr lang="sr-Latn-CS" sz="2400" dirty="0" smtClean="0">
                <a:latin typeface="Calibri" pitchFamily="34" charset="0"/>
              </a:rPr>
              <a:t>. </a:t>
            </a:r>
            <a:r>
              <a:rPr lang="x-none" sz="2400" kern="0" smtClean="0">
                <a:solidFill>
                  <a:schemeClr val="tx1"/>
                </a:solidFill>
                <a:latin typeface="Calibri" pitchFamily="34" charset="0"/>
              </a:rPr>
              <a:t>Ovaj </a:t>
            </a:r>
            <a:r>
              <a:rPr lang="x-none" sz="2400" kern="0" dirty="0" smtClean="0">
                <a:solidFill>
                  <a:schemeClr val="tx1"/>
                </a:solidFill>
                <a:latin typeface="Calibri" pitchFamily="34" charset="0"/>
              </a:rPr>
              <a:t>pravilnik propisuje gotovo identične uslove u pogledu organizacije stambenih jedinica, kao one koji su definsani za izgradnju tržišnog stanovanja (P</a:t>
            </a:r>
            <a:r>
              <a:rPr lang="en-US" sz="2400" dirty="0" err="1" smtClean="0">
                <a:latin typeface="Calibri" pitchFamily="34" charset="0"/>
              </a:rPr>
              <a:t>ravilnik</a:t>
            </a:r>
            <a:r>
              <a:rPr lang="x-none" sz="2400" dirty="0" smtClean="0">
                <a:latin typeface="Calibri" pitchFamily="34" charset="0"/>
              </a:rPr>
              <a:t>om </a:t>
            </a:r>
            <a:r>
              <a:rPr lang="en-US" sz="2400" dirty="0" smtClean="0">
                <a:latin typeface="Calibri" pitchFamily="34" charset="0"/>
              </a:rPr>
              <a:t>o </a:t>
            </a:r>
            <a:r>
              <a:rPr lang="en-US" sz="2400" dirty="0" err="1" smtClean="0">
                <a:latin typeface="Calibri" pitchFamily="34" charset="0"/>
              </a:rPr>
              <a:t>uslovima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normativima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za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projektovanje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stambenih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zgrada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stanova</a:t>
            </a:r>
            <a:r>
              <a:rPr lang="x-none" sz="2400" smtClean="0">
                <a:latin typeface="Calibri" pitchFamily="34" charset="0"/>
              </a:rPr>
              <a:t>). </a:t>
            </a:r>
            <a:endParaRPr lang="sr-Latn-CS" sz="2400" dirty="0" smtClean="0">
              <a:latin typeface="Calibri" pitchFamily="34" charset="0"/>
            </a:endParaRPr>
          </a:p>
          <a:p>
            <a:pPr algn="just"/>
            <a:endParaRPr lang="sr-Latn-CS" sz="2400" dirty="0" smtClean="0">
              <a:latin typeface="Calibri" pitchFamily="34" charset="0"/>
            </a:endParaRPr>
          </a:p>
          <a:p>
            <a:pPr algn="just"/>
            <a:endParaRPr lang="x-none" sz="2400" dirty="0" smtClean="0">
              <a:latin typeface="Calibri" pitchFamily="34" charset="0"/>
            </a:endParaRPr>
          </a:p>
          <a:p>
            <a:pPr algn="just">
              <a:defRPr/>
            </a:pPr>
            <a:r>
              <a:rPr lang="x-none" sz="2400" dirty="0" smtClean="0">
                <a:latin typeface="Calibri" pitchFamily="34" charset="0"/>
              </a:rPr>
              <a:t>  </a:t>
            </a:r>
            <a:endParaRPr lang="en-US" sz="2400" dirty="0" smtClean="0">
              <a:latin typeface="Calibri" pitchFamily="34" charset="0"/>
            </a:endParaRPr>
          </a:p>
          <a:p>
            <a:pPr>
              <a:defRPr/>
            </a:pPr>
            <a:endParaRPr lang="x-none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algn="just">
              <a:defRPr/>
            </a:pPr>
            <a:endParaRPr lang="x-none" sz="2400" dirty="0" smtClean="0">
              <a:latin typeface="Calibri" pitchFamily="34" charset="0"/>
            </a:endParaRPr>
          </a:p>
          <a:p>
            <a:pPr marL="0" lvl="1" algn="just">
              <a:defRPr/>
            </a:pPr>
            <a:endParaRPr lang="x-none" sz="20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defRPr/>
            </a:pPr>
            <a:endParaRPr lang="x-none" sz="2000" dirty="0" smtClean="0">
              <a:latin typeface="Calibri" pitchFamily="34" charset="0"/>
            </a:endParaRPr>
          </a:p>
          <a:p>
            <a:pPr algn="just">
              <a:defRPr/>
            </a:pPr>
            <a:endParaRPr lang="x-none" sz="2000" dirty="0" smtClean="0">
              <a:latin typeface="Calibri" pitchFamily="34" charset="0"/>
            </a:endParaRPr>
          </a:p>
          <a:p>
            <a:pPr>
              <a:defRPr/>
            </a:pPr>
            <a:endParaRPr lang="en-US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752600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x-none" sz="2000" i="1" dirty="0" smtClean="0">
                <a:latin typeface="Calibri" pitchFamily="34" charset="0"/>
              </a:rPr>
              <a:t/>
            </a:r>
            <a:br>
              <a:rPr lang="x-none" sz="2000" i="1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 </a:t>
            </a:r>
            <a:r>
              <a:rPr lang="x-none" sz="2700" dirty="0" smtClean="0">
                <a:latin typeface="Calibri" pitchFamily="34" charset="0"/>
              </a:rPr>
              <a:t/>
            </a:r>
            <a:br>
              <a:rPr lang="x-none" sz="2700" dirty="0" smtClean="0">
                <a:latin typeface="Calibri" pitchFamily="34" charset="0"/>
              </a:rPr>
            </a:br>
            <a:r>
              <a:rPr lang="x-none" sz="2700" u="sng" dirty="0" smtClean="0">
                <a:latin typeface="Calibri" pitchFamily="34" charset="0"/>
              </a:rPr>
              <a:t>Tip i površina stambene jedinice u zavisnosti od strukture </a:t>
            </a:r>
            <a:r>
              <a:rPr lang="x-none" sz="2700" u="sng" smtClean="0">
                <a:latin typeface="Calibri" pitchFamily="34" charset="0"/>
              </a:rPr>
              <a:t>domaćinstva </a:t>
            </a:r>
            <a:r>
              <a:rPr lang="sr-Latn-CS" sz="2700" dirty="0" smtClean="0">
                <a:latin typeface="Calibri" pitchFamily="34" charset="0"/>
              </a:rPr>
              <a:t/>
            </a:r>
            <a:br>
              <a:rPr lang="sr-Latn-CS" sz="2700" dirty="0" smtClean="0">
                <a:latin typeface="Calibri" pitchFamily="34" charset="0"/>
              </a:rPr>
            </a:br>
            <a:r>
              <a:rPr lang="sr-Latn-CS" sz="2700" dirty="0" smtClean="0">
                <a:latin typeface="Calibri" pitchFamily="34" charset="0"/>
              </a:rPr>
              <a:t/>
            </a:r>
            <a:br>
              <a:rPr lang="sr-Latn-CS" sz="2700" dirty="0" smtClean="0">
                <a:latin typeface="Calibri" pitchFamily="34" charset="0"/>
              </a:rPr>
            </a:br>
            <a:r>
              <a:rPr lang="x-none" sz="2200" smtClean="0">
                <a:latin typeface="Calibri" pitchFamily="34" charset="0"/>
              </a:rPr>
              <a:t>(</a:t>
            </a:r>
            <a:r>
              <a:rPr lang="x-none" sz="2200" i="1" smtClean="0">
                <a:latin typeface="Calibri" pitchFamily="34" charset="0"/>
              </a:rPr>
              <a:t>P</a:t>
            </a:r>
            <a:r>
              <a:rPr lang="en-US" sz="2200" i="1" dirty="0" err="1" smtClean="0">
                <a:latin typeface="Calibri" pitchFamily="34" charset="0"/>
              </a:rPr>
              <a:t>ravilnik</a:t>
            </a:r>
            <a:r>
              <a:rPr lang="x-none" sz="2200" i="1" smtClean="0">
                <a:latin typeface="Calibri" pitchFamily="34" charset="0"/>
              </a:rPr>
              <a:t> </a:t>
            </a:r>
            <a:r>
              <a:rPr lang="en-US" sz="2200" i="1" dirty="0" smtClean="0">
                <a:latin typeface="Calibri" pitchFamily="34" charset="0"/>
              </a:rPr>
              <a:t>o </a:t>
            </a:r>
            <a:r>
              <a:rPr lang="en-US" sz="2200" i="1" dirty="0" err="1" smtClean="0">
                <a:latin typeface="Calibri" pitchFamily="34" charset="0"/>
              </a:rPr>
              <a:t>uslovima</a:t>
            </a:r>
            <a:r>
              <a:rPr lang="en-US" sz="2200" i="1" dirty="0" smtClean="0">
                <a:latin typeface="Calibri" pitchFamily="34" charset="0"/>
              </a:rPr>
              <a:t> </a:t>
            </a:r>
            <a:r>
              <a:rPr lang="x-none" sz="2200" i="1" smtClean="0">
                <a:latin typeface="Calibri" pitchFamily="34" charset="0"/>
              </a:rPr>
              <a:t>i </a:t>
            </a:r>
            <a:r>
              <a:rPr lang="en-US" sz="2200" i="1" dirty="0" err="1" smtClean="0">
                <a:latin typeface="Calibri" pitchFamily="34" charset="0"/>
              </a:rPr>
              <a:t>normativima</a:t>
            </a:r>
            <a:r>
              <a:rPr lang="en-US" sz="2200" i="1" dirty="0" smtClean="0">
                <a:latin typeface="Calibri" pitchFamily="34" charset="0"/>
              </a:rPr>
              <a:t> </a:t>
            </a:r>
            <a:r>
              <a:rPr lang="en-US" sz="2200" i="1" dirty="0" err="1" smtClean="0">
                <a:latin typeface="Calibri" pitchFamily="34" charset="0"/>
              </a:rPr>
              <a:t>za</a:t>
            </a:r>
            <a:r>
              <a:rPr lang="x-none" sz="2200" i="1" smtClean="0">
                <a:latin typeface="Calibri" pitchFamily="34" charset="0"/>
              </a:rPr>
              <a:t> </a:t>
            </a:r>
            <a:r>
              <a:rPr lang="en-US" sz="2200" i="1" dirty="0" err="1" smtClean="0">
                <a:latin typeface="Calibri" pitchFamily="34" charset="0"/>
              </a:rPr>
              <a:t>planiranje</a:t>
            </a:r>
            <a:r>
              <a:rPr lang="en-US" sz="2200" i="1" dirty="0" smtClean="0">
                <a:latin typeface="Calibri" pitchFamily="34" charset="0"/>
              </a:rPr>
              <a:t> </a:t>
            </a:r>
            <a:r>
              <a:rPr lang="x-none" sz="2200" i="1" smtClean="0">
                <a:latin typeface="Calibri" pitchFamily="34" charset="0"/>
              </a:rPr>
              <a:t>i p</a:t>
            </a:r>
            <a:r>
              <a:rPr lang="en-US" sz="2200" i="1" dirty="0" err="1" smtClean="0">
                <a:latin typeface="Calibri" pitchFamily="34" charset="0"/>
              </a:rPr>
              <a:t>rojektovanje</a:t>
            </a:r>
            <a:r>
              <a:rPr lang="x-none" sz="2200" i="1" smtClean="0">
                <a:latin typeface="Calibri" pitchFamily="34" charset="0"/>
              </a:rPr>
              <a:t> </a:t>
            </a:r>
            <a:r>
              <a:rPr lang="en-US" sz="2200" i="1" dirty="0" err="1" smtClean="0">
                <a:latin typeface="Calibri" pitchFamily="34" charset="0"/>
              </a:rPr>
              <a:t>stambenih</a:t>
            </a:r>
            <a:r>
              <a:rPr lang="sr-Latn-CS" sz="2200" i="1" dirty="0" smtClean="0">
                <a:latin typeface="Calibri" pitchFamily="34" charset="0"/>
              </a:rPr>
              <a:t> </a:t>
            </a:r>
            <a:r>
              <a:rPr lang="en-US" sz="2200" i="1" dirty="0" err="1" smtClean="0">
                <a:latin typeface="Calibri" pitchFamily="34" charset="0"/>
              </a:rPr>
              <a:t>zgrada</a:t>
            </a:r>
            <a:r>
              <a:rPr lang="en-US" sz="2200" i="1" dirty="0" smtClean="0">
                <a:latin typeface="Calibri" pitchFamily="34" charset="0"/>
              </a:rPr>
              <a:t> </a:t>
            </a:r>
            <a:r>
              <a:rPr lang="en-US" sz="2200" i="1" dirty="0" err="1" smtClean="0">
                <a:latin typeface="Calibri" pitchFamily="34" charset="0"/>
              </a:rPr>
              <a:t>i</a:t>
            </a:r>
            <a:r>
              <a:rPr lang="x-none" sz="2200" i="1" smtClean="0">
                <a:latin typeface="Calibri" pitchFamily="34" charset="0"/>
              </a:rPr>
              <a:t> </a:t>
            </a:r>
            <a:r>
              <a:rPr lang="en-US" sz="2200" i="1" dirty="0" err="1" smtClean="0">
                <a:latin typeface="Calibri" pitchFamily="34" charset="0"/>
              </a:rPr>
              <a:t>stanova</a:t>
            </a:r>
            <a:r>
              <a:rPr lang="en-US" sz="2200" i="1" dirty="0" smtClean="0">
                <a:latin typeface="Calibri" pitchFamily="34" charset="0"/>
              </a:rPr>
              <a:t> u</a:t>
            </a:r>
            <a:r>
              <a:rPr lang="x-none" sz="2200" i="1" smtClean="0">
                <a:latin typeface="Calibri" pitchFamily="34" charset="0"/>
              </a:rPr>
              <a:t> </a:t>
            </a:r>
            <a:r>
              <a:rPr lang="en-US" sz="2200" i="1" dirty="0" err="1" smtClean="0">
                <a:latin typeface="Calibri" pitchFamily="34" charset="0"/>
              </a:rPr>
              <a:t>programima</a:t>
            </a:r>
            <a:r>
              <a:rPr lang="x-none" sz="2200" i="1" smtClean="0">
                <a:latin typeface="Calibri" pitchFamily="34" charset="0"/>
              </a:rPr>
              <a:t> </a:t>
            </a:r>
            <a:r>
              <a:rPr lang="en-US" sz="2200" i="1" dirty="0" err="1" smtClean="0">
                <a:latin typeface="Calibri" pitchFamily="34" charset="0"/>
              </a:rPr>
              <a:t>stambene</a:t>
            </a:r>
            <a:r>
              <a:rPr lang="x-none" sz="2200" i="1" smtClean="0">
                <a:latin typeface="Calibri" pitchFamily="34" charset="0"/>
              </a:rPr>
              <a:t> </a:t>
            </a:r>
            <a:r>
              <a:rPr lang="en-US" sz="2200" i="1" dirty="0" err="1" smtClean="0">
                <a:latin typeface="Calibri" pitchFamily="34" charset="0"/>
              </a:rPr>
              <a:t>podrške</a:t>
            </a:r>
            <a:r>
              <a:rPr lang="x-none" sz="2200" i="1" smtClean="0">
                <a:latin typeface="Calibri" pitchFamily="34" charset="0"/>
              </a:rPr>
              <a:t>)</a:t>
            </a:r>
            <a:endParaRPr lang="en-US" sz="2200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3048000"/>
          <a:ext cx="8001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630"/>
                <a:gridCol w="2641108"/>
                <a:gridCol w="35732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>
                          <a:solidFill>
                            <a:schemeClr val="tx1"/>
                          </a:solidFill>
                        </a:rPr>
                        <a:t>Veličina domaćinstva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>
                          <a:solidFill>
                            <a:schemeClr val="tx1"/>
                          </a:solidFill>
                        </a:rPr>
                        <a:t>Neto korisna površina stana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>
                          <a:solidFill>
                            <a:schemeClr val="tx1"/>
                          </a:solidFill>
                        </a:rPr>
                        <a:t>Struktura stana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1-člano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22-30</a:t>
                      </a:r>
                      <a:r>
                        <a:rPr lang="en-US" sz="1600" dirty="0" smtClean="0"/>
                        <a:t>m²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garonjera ili 1-soban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2-člano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30-48</a:t>
                      </a:r>
                      <a:r>
                        <a:rPr lang="en-US" sz="1600" dirty="0" smtClean="0"/>
                        <a:t>m²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1-soban,</a:t>
                      </a:r>
                      <a:r>
                        <a:rPr lang="x-none" sz="1600" baseline="0" dirty="0" smtClean="0"/>
                        <a:t> 1.5</a:t>
                      </a:r>
                      <a:r>
                        <a:rPr lang="x-none" sz="1600" dirty="0" smtClean="0"/>
                        <a:t>-soban ili 2-soban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3-člano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40-56</a:t>
                      </a:r>
                      <a:r>
                        <a:rPr lang="en-US" sz="1600" dirty="0" smtClean="0"/>
                        <a:t>m²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1.5-soban,</a:t>
                      </a:r>
                      <a:r>
                        <a:rPr lang="x-none" sz="1600" baseline="0" dirty="0" smtClean="0"/>
                        <a:t> </a:t>
                      </a:r>
                      <a:r>
                        <a:rPr lang="x-none" sz="1600" dirty="0" smtClean="0"/>
                        <a:t>2-soban ili 2.5-soban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4-člano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50-64</a:t>
                      </a:r>
                      <a:r>
                        <a:rPr lang="en-US" sz="1600" dirty="0" smtClean="0"/>
                        <a:t>m²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2-soban, 2.5-soban ili 3-soban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5-člano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56-77</a:t>
                      </a:r>
                      <a:r>
                        <a:rPr lang="en-US" sz="1600" dirty="0" smtClean="0"/>
                        <a:t>m²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2.5-soban,</a:t>
                      </a:r>
                      <a:r>
                        <a:rPr lang="x-none" sz="1600" baseline="0" dirty="0" smtClean="0"/>
                        <a:t> </a:t>
                      </a:r>
                      <a:r>
                        <a:rPr lang="x-none" sz="1600" dirty="0" smtClean="0"/>
                        <a:t>trosoban ili 3.5-soban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6-člano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64-86</a:t>
                      </a:r>
                      <a:r>
                        <a:rPr lang="en-US" sz="1600" dirty="0" smtClean="0"/>
                        <a:t>m²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3-soban,</a:t>
                      </a:r>
                      <a:r>
                        <a:rPr lang="x-none" sz="1600" baseline="0" dirty="0" smtClean="0"/>
                        <a:t> 3.5-soban ili 4-soban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043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x-none" sz="2800" b="1" dirty="0" smtClean="0">
                <a:latin typeface="Calibri" pitchFamily="34" charset="0"/>
              </a:rPr>
              <a:t/>
            </a:r>
            <a:br>
              <a:rPr lang="x-none" sz="2800" b="1" dirty="0" smtClean="0">
                <a:latin typeface="Calibri" pitchFamily="34" charset="0"/>
              </a:rPr>
            </a:br>
            <a:r>
              <a:rPr lang="x-none" sz="2800" dirty="0" smtClean="0">
                <a:latin typeface="Calibri" pitchFamily="34" charset="0"/>
              </a:rPr>
              <a:t/>
            </a:r>
            <a:br>
              <a:rPr lang="x-none" sz="2800" dirty="0" smtClean="0">
                <a:latin typeface="Calibri" pitchFamily="34" charset="0"/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87630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err="1" smtClean="0">
                <a:latin typeface="Calibri" pitchFamily="34" charset="0"/>
              </a:rPr>
              <a:t>Sobe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namenjene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boravku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i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sobe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organizovane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kao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višenamenski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prostor</a:t>
            </a:r>
            <a:r>
              <a:rPr lang="en-US" sz="1800" b="1" dirty="0" smtClean="0"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</a:t>
            </a:r>
            <a:r>
              <a:rPr lang="en-US" sz="1800" dirty="0" err="1" smtClean="0">
                <a:latin typeface="Calibri" pitchFamily="34" charset="0"/>
              </a:rPr>
              <a:t>minimalna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površina</a:t>
            </a:r>
            <a:r>
              <a:rPr lang="en-US" sz="1800" dirty="0" smtClean="0">
                <a:latin typeface="Calibri" pitchFamily="34" charset="0"/>
              </a:rPr>
              <a:t> 16m²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</a:t>
            </a:r>
            <a:r>
              <a:rPr lang="en-US" sz="1800" dirty="0" err="1" smtClean="0">
                <a:latin typeface="Calibri" pitchFamily="34" charset="0"/>
              </a:rPr>
              <a:t>minimalna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širina</a:t>
            </a:r>
            <a:r>
              <a:rPr lang="en-US" sz="1800" dirty="0" smtClean="0">
                <a:latin typeface="Calibri" pitchFamily="34" charset="0"/>
              </a:rPr>
              <a:t> 	320cm - </a:t>
            </a:r>
            <a:r>
              <a:rPr lang="en-US" sz="1800" dirty="0" err="1" smtClean="0">
                <a:latin typeface="Calibri" pitchFamily="34" charset="0"/>
              </a:rPr>
              <a:t>garsonjera</a:t>
            </a:r>
            <a:r>
              <a:rPr lang="en-US" sz="1800" dirty="0" smtClean="0">
                <a:latin typeface="Calibri" pitchFamily="34" charset="0"/>
              </a:rPr>
              <a:t>, </a:t>
            </a:r>
            <a:r>
              <a:rPr lang="en-US" sz="1800" dirty="0" err="1" smtClean="0">
                <a:latin typeface="Calibri" pitchFamily="34" charset="0"/>
              </a:rPr>
              <a:t>jednosobni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jednoiposobni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stan</a:t>
            </a:r>
            <a:r>
              <a:rPr lang="en-US" sz="1800" dirty="0" smtClean="0">
                <a:latin typeface="Calibri" pitchFamily="34" charset="0"/>
              </a:rPr>
              <a:t>;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		340cm - </a:t>
            </a:r>
            <a:r>
              <a:rPr lang="en-US" sz="1800" dirty="0" err="1" smtClean="0">
                <a:latin typeface="Calibri" pitchFamily="34" charset="0"/>
              </a:rPr>
              <a:t>dvosobni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dvoiposobni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stanovi</a:t>
            </a:r>
            <a:r>
              <a:rPr lang="en-US" sz="1800" dirty="0" smtClean="0">
                <a:latin typeface="Calibri" pitchFamily="34" charset="0"/>
              </a:rPr>
              <a:t>;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		360cm - </a:t>
            </a:r>
            <a:r>
              <a:rPr lang="en-US" sz="1800" dirty="0" err="1" smtClean="0">
                <a:latin typeface="Calibri" pitchFamily="34" charset="0"/>
              </a:rPr>
              <a:t>trosobni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veći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stanovi</a:t>
            </a:r>
            <a:r>
              <a:rPr lang="en-US" sz="18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en-US" sz="1800" b="1" dirty="0" err="1" smtClean="0">
                <a:latin typeface="Calibri" pitchFamily="34" charset="0"/>
              </a:rPr>
              <a:t>Sobe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namenjene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spavanju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i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radu</a:t>
            </a:r>
            <a:r>
              <a:rPr lang="sr-Latn-CS" sz="1800" b="1" dirty="0" smtClean="0">
                <a:latin typeface="Calibri" pitchFamily="34" charset="0"/>
              </a:rPr>
              <a:t>:</a:t>
            </a:r>
            <a:endParaRPr lang="en-US" sz="1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</a:t>
            </a:r>
            <a:r>
              <a:rPr lang="en-US" sz="1800" dirty="0" err="1" smtClean="0">
                <a:latin typeface="Calibri" pitchFamily="34" charset="0"/>
              </a:rPr>
              <a:t>za</a:t>
            </a:r>
            <a:r>
              <a:rPr lang="en-US" sz="1800" dirty="0" smtClean="0">
                <a:latin typeface="Calibri" pitchFamily="34" charset="0"/>
              </a:rPr>
              <a:t> 1 </a:t>
            </a:r>
            <a:r>
              <a:rPr lang="en-US" sz="1800" dirty="0" err="1" smtClean="0">
                <a:latin typeface="Calibri" pitchFamily="34" charset="0"/>
              </a:rPr>
              <a:t>osobu</a:t>
            </a:r>
            <a:r>
              <a:rPr lang="en-US" sz="1800" dirty="0" smtClean="0">
                <a:latin typeface="Calibri" pitchFamily="34" charset="0"/>
              </a:rPr>
              <a:t> -  </a:t>
            </a:r>
            <a:r>
              <a:rPr lang="en-US" sz="1800" dirty="0" err="1" smtClean="0">
                <a:latin typeface="Calibri" pitchFamily="34" charset="0"/>
              </a:rPr>
              <a:t>minimalna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površina</a:t>
            </a:r>
            <a:r>
              <a:rPr lang="en-US" sz="1800" dirty="0" smtClean="0">
                <a:latin typeface="Calibri" pitchFamily="34" charset="0"/>
              </a:rPr>
              <a:t> 7m²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širina</a:t>
            </a:r>
            <a:r>
              <a:rPr lang="en-US" sz="1800" dirty="0" smtClean="0">
                <a:latin typeface="Calibri" pitchFamily="34" charset="0"/>
              </a:rPr>
              <a:t> 210cm;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</a:t>
            </a:r>
            <a:r>
              <a:rPr lang="en-US" sz="1800" dirty="0" err="1" smtClean="0">
                <a:latin typeface="Calibri" pitchFamily="34" charset="0"/>
              </a:rPr>
              <a:t>za</a:t>
            </a:r>
            <a:r>
              <a:rPr lang="en-US" sz="1800" dirty="0" smtClean="0">
                <a:latin typeface="Calibri" pitchFamily="34" charset="0"/>
              </a:rPr>
              <a:t> 2 </a:t>
            </a:r>
            <a:r>
              <a:rPr lang="en-US" sz="1800" dirty="0" err="1" smtClean="0">
                <a:latin typeface="Calibri" pitchFamily="34" charset="0"/>
              </a:rPr>
              <a:t>osobe</a:t>
            </a:r>
            <a:r>
              <a:rPr lang="en-US" sz="1800" dirty="0" smtClean="0">
                <a:latin typeface="Calibri" pitchFamily="34" charset="0"/>
              </a:rPr>
              <a:t>  - </a:t>
            </a:r>
            <a:r>
              <a:rPr lang="en-US" sz="1800" dirty="0" err="1" smtClean="0">
                <a:latin typeface="Calibri" pitchFamily="34" charset="0"/>
              </a:rPr>
              <a:t>minimalna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površina</a:t>
            </a:r>
            <a:r>
              <a:rPr lang="en-US" sz="1800" dirty="0" smtClean="0">
                <a:latin typeface="Calibri" pitchFamily="34" charset="0"/>
              </a:rPr>
              <a:t> 11m²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širina</a:t>
            </a:r>
            <a:r>
              <a:rPr lang="en-US" sz="1800" dirty="0" smtClean="0">
                <a:latin typeface="Calibri" pitchFamily="34" charset="0"/>
              </a:rPr>
              <a:t> 240cm (u </a:t>
            </a:r>
            <a:r>
              <a:rPr lang="en-US" sz="1800" dirty="0" err="1" smtClean="0">
                <a:latin typeface="Calibri" pitchFamily="34" charset="0"/>
              </a:rPr>
              <a:t>dvosobnim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većim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stanovima</a:t>
            </a:r>
            <a:r>
              <a:rPr lang="en-US" sz="1800" dirty="0" smtClean="0">
                <a:latin typeface="Calibri" pitchFamily="34" charset="0"/>
              </a:rPr>
              <a:t>, </a:t>
            </a:r>
            <a:r>
              <a:rPr lang="en-US" sz="1800" dirty="0" err="1" smtClean="0">
                <a:latin typeface="Calibri" pitchFamily="34" charset="0"/>
              </a:rPr>
              <a:t>treba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predvideti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najmanje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jednu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sobu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za</a:t>
            </a:r>
            <a:r>
              <a:rPr lang="en-US" sz="1800" dirty="0" smtClean="0">
                <a:latin typeface="Calibri" pitchFamily="34" charset="0"/>
              </a:rPr>
              <a:t> 2 </a:t>
            </a:r>
            <a:r>
              <a:rPr lang="en-US" sz="1800" dirty="0" err="1" smtClean="0">
                <a:latin typeface="Calibri" pitchFamily="34" charset="0"/>
              </a:rPr>
              <a:t>osobe</a:t>
            </a:r>
            <a:r>
              <a:rPr lang="en-US" sz="1800" dirty="0" smtClean="0">
                <a:latin typeface="Calibri" pitchFamily="34" charset="0"/>
              </a:rPr>
              <a:t> min. </a:t>
            </a:r>
            <a:r>
              <a:rPr lang="en-US" sz="1800" dirty="0" err="1" smtClean="0">
                <a:latin typeface="Calibri" pitchFamily="34" charset="0"/>
              </a:rPr>
              <a:t>širine</a:t>
            </a:r>
            <a:r>
              <a:rPr lang="en-US" sz="1800" dirty="0" smtClean="0">
                <a:latin typeface="Calibri" pitchFamily="34" charset="0"/>
              </a:rPr>
              <a:t> 280cm)</a:t>
            </a:r>
          </a:p>
          <a:p>
            <a:pPr>
              <a:buNone/>
            </a:pPr>
            <a:r>
              <a:rPr lang="en-US" sz="1800" dirty="0" err="1" smtClean="0">
                <a:latin typeface="Calibri" pitchFamily="34" charset="0"/>
              </a:rPr>
              <a:t>Prostor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za</a:t>
            </a:r>
            <a:r>
              <a:rPr lang="en-US" sz="1800" dirty="0" smtClean="0">
                <a:latin typeface="Calibri" pitchFamily="34" charset="0"/>
              </a:rPr>
              <a:t>  </a:t>
            </a:r>
            <a:r>
              <a:rPr lang="en-US" sz="1800" b="1" dirty="0" err="1" smtClean="0">
                <a:latin typeface="Calibri" pitchFamily="34" charset="0"/>
              </a:rPr>
              <a:t>pripremanje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hrane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(</a:t>
            </a:r>
            <a:r>
              <a:rPr lang="en-US" sz="1800" dirty="0" err="1" smtClean="0">
                <a:latin typeface="Calibri" pitchFamily="34" charset="0"/>
              </a:rPr>
              <a:t>kuhinje</a:t>
            </a:r>
            <a:r>
              <a:rPr lang="en-US" sz="1800" dirty="0" smtClean="0">
                <a:latin typeface="Calibri" pitchFamily="34" charset="0"/>
              </a:rPr>
              <a:t>) </a:t>
            </a:r>
            <a:r>
              <a:rPr lang="en-US" sz="1800" dirty="0" err="1" smtClean="0">
                <a:latin typeface="Calibri" pitchFamily="34" charset="0"/>
              </a:rPr>
              <a:t>minimalna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površina</a:t>
            </a:r>
            <a:r>
              <a:rPr lang="en-US" sz="1800" dirty="0" smtClean="0">
                <a:latin typeface="Calibri" pitchFamily="34" charset="0"/>
              </a:rPr>
              <a:t> 4m²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širina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x-none" sz="1800" dirty="0" smtClean="0">
                <a:latin typeface="Calibri" pitchFamily="34" charset="0"/>
              </a:rPr>
              <a:t>1</a:t>
            </a:r>
            <a:r>
              <a:rPr lang="en-US" sz="1800" dirty="0" smtClean="0">
                <a:latin typeface="Calibri" pitchFamily="34" charset="0"/>
              </a:rPr>
              <a:t>70cm.</a:t>
            </a:r>
          </a:p>
          <a:p>
            <a:pPr>
              <a:buNone/>
            </a:pPr>
            <a:r>
              <a:rPr lang="en-US" sz="1800" dirty="0" err="1" smtClean="0">
                <a:latin typeface="Calibri" pitchFamily="34" charset="0"/>
              </a:rPr>
              <a:t>Prostora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za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obedovanje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minimalna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površina</a:t>
            </a:r>
            <a:r>
              <a:rPr lang="en-US" sz="1800" dirty="0" smtClean="0">
                <a:latin typeface="Calibri" pitchFamily="34" charset="0"/>
              </a:rPr>
              <a:t> 4m²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širina</a:t>
            </a:r>
            <a:r>
              <a:rPr lang="en-US" sz="1800" dirty="0" smtClean="0">
                <a:latin typeface="Calibri" pitchFamily="34" charset="0"/>
              </a:rPr>
              <a:t> 220cm.</a:t>
            </a:r>
          </a:p>
          <a:p>
            <a:pPr>
              <a:buNone/>
            </a:pPr>
            <a:r>
              <a:rPr lang="en-US" sz="1800" b="1" dirty="0" err="1" smtClean="0">
                <a:latin typeface="Calibri" pitchFamily="34" charset="0"/>
              </a:rPr>
              <a:t>Kupatilo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minimalna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površina</a:t>
            </a:r>
            <a:r>
              <a:rPr lang="en-US" sz="1800" dirty="0" smtClean="0">
                <a:latin typeface="Calibri" pitchFamily="34" charset="0"/>
              </a:rPr>
              <a:t> 3m²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širina</a:t>
            </a:r>
            <a:r>
              <a:rPr lang="en-US" sz="1800" dirty="0" smtClean="0">
                <a:latin typeface="Calibri" pitchFamily="34" charset="0"/>
              </a:rPr>
              <a:t> 160cm.</a:t>
            </a:r>
          </a:p>
          <a:p>
            <a:pPr>
              <a:buNone/>
            </a:pPr>
            <a:r>
              <a:rPr lang="en-US" sz="1800" b="1" dirty="0" smtClean="0">
                <a:latin typeface="Calibri" pitchFamily="34" charset="0"/>
              </a:rPr>
              <a:t>WC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minimalna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površina</a:t>
            </a:r>
            <a:r>
              <a:rPr lang="en-US" sz="1800" dirty="0" smtClean="0">
                <a:latin typeface="Calibri" pitchFamily="34" charset="0"/>
              </a:rPr>
              <a:t> 1.3m²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širina</a:t>
            </a:r>
            <a:r>
              <a:rPr lang="en-US" sz="1800" dirty="0" smtClean="0">
                <a:latin typeface="Calibri" pitchFamily="34" charset="0"/>
              </a:rPr>
              <a:t> 90cm.</a:t>
            </a:r>
          </a:p>
          <a:p>
            <a:pPr>
              <a:buNone/>
            </a:pPr>
            <a:r>
              <a:rPr lang="en-US" sz="1800" dirty="0" err="1" smtClean="0">
                <a:latin typeface="Calibri" pitchFamily="34" charset="0"/>
              </a:rPr>
              <a:t>Minimalna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širina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ulaznog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prostora</a:t>
            </a:r>
            <a:r>
              <a:rPr lang="en-US" sz="1800" b="1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u </a:t>
            </a:r>
            <a:r>
              <a:rPr lang="en-US" sz="1800" dirty="0" err="1" smtClean="0">
                <a:latin typeface="Calibri" pitchFamily="34" charset="0"/>
              </a:rPr>
              <a:t>stanu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iznosi</a:t>
            </a:r>
            <a:r>
              <a:rPr lang="en-US" sz="1800" dirty="0" smtClean="0">
                <a:latin typeface="Calibri" pitchFamily="34" charset="0"/>
              </a:rPr>
              <a:t> 120 cm, a </a:t>
            </a:r>
            <a:r>
              <a:rPr lang="en-US" sz="1800" dirty="0" err="1" smtClean="0">
                <a:latin typeface="Calibri" pitchFamily="34" charset="0"/>
              </a:rPr>
              <a:t>ostalih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</a:rPr>
              <a:t>hodnika</a:t>
            </a:r>
            <a:endParaRPr lang="en-US" sz="1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I</a:t>
            </a:r>
            <a:r>
              <a:rPr lang="x-none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degažmana</a:t>
            </a:r>
            <a:r>
              <a:rPr lang="en-US" sz="1800" dirty="0" smtClean="0">
                <a:latin typeface="Calibri" pitchFamily="34" charset="0"/>
              </a:rPr>
              <a:t> 90 cm.</a:t>
            </a:r>
          </a:p>
          <a:p>
            <a:pPr>
              <a:buNone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u="sng" dirty="0" smtClean="0">
                <a:latin typeface="Calibri" pitchFamily="34" charset="0"/>
              </a:rPr>
              <a:t>Minimalne dimenzije pojedinih prostora u stanu </a:t>
            </a:r>
          </a:p>
          <a:p>
            <a:endParaRPr lang="sr-Latn-CS" sz="800" dirty="0" smtClean="0">
              <a:latin typeface="Calibri" pitchFamily="34" charset="0"/>
            </a:endParaRPr>
          </a:p>
          <a:p>
            <a:r>
              <a:rPr lang="sr-Latn-CS" sz="2000" i="1" dirty="0" smtClean="0">
                <a:latin typeface="Calibri" pitchFamily="34" charset="0"/>
              </a:rPr>
              <a:t>(P</a:t>
            </a:r>
            <a:r>
              <a:rPr lang="en-US" sz="2000" i="1" dirty="0" err="1" smtClean="0">
                <a:latin typeface="Calibri" pitchFamily="34" charset="0"/>
              </a:rPr>
              <a:t>ravilnik</a:t>
            </a:r>
            <a:r>
              <a:rPr lang="x-none" sz="2000" i="1" smtClean="0">
                <a:latin typeface="Calibri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</a:rPr>
              <a:t>o </a:t>
            </a:r>
            <a:r>
              <a:rPr lang="en-US" sz="2000" i="1" dirty="0" err="1" smtClean="0">
                <a:latin typeface="Calibri" pitchFamily="34" charset="0"/>
              </a:rPr>
              <a:t>uslovima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x-none" sz="2000" i="1" smtClean="0">
                <a:latin typeface="Calibri" pitchFamily="34" charset="0"/>
              </a:rPr>
              <a:t>i </a:t>
            </a:r>
            <a:r>
              <a:rPr lang="en-US" sz="2000" i="1" dirty="0" err="1" smtClean="0">
                <a:latin typeface="Calibri" pitchFamily="34" charset="0"/>
              </a:rPr>
              <a:t>normativima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za</a:t>
            </a:r>
            <a:r>
              <a:rPr lang="x-none" sz="2000" i="1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planiranje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x-none" sz="2000" i="1" smtClean="0">
                <a:latin typeface="Calibri" pitchFamily="34" charset="0"/>
              </a:rPr>
              <a:t>i p</a:t>
            </a:r>
            <a:r>
              <a:rPr lang="en-US" sz="2000" i="1" dirty="0" err="1" smtClean="0">
                <a:latin typeface="Calibri" pitchFamily="34" charset="0"/>
              </a:rPr>
              <a:t>rojektovanje</a:t>
            </a:r>
            <a:r>
              <a:rPr lang="x-none" sz="2000" i="1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stambenih</a:t>
            </a:r>
            <a:r>
              <a:rPr lang="sr-Latn-CS" sz="2000" i="1" dirty="0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zgrada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i</a:t>
            </a:r>
            <a:r>
              <a:rPr lang="x-none" sz="2000" i="1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stanova</a:t>
            </a:r>
            <a:r>
              <a:rPr lang="en-US" sz="2000" i="1" dirty="0" smtClean="0">
                <a:latin typeface="Calibri" pitchFamily="34" charset="0"/>
              </a:rPr>
              <a:t> u</a:t>
            </a:r>
            <a:r>
              <a:rPr lang="x-none" sz="2000" i="1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programima</a:t>
            </a:r>
            <a:r>
              <a:rPr lang="x-none" sz="2000" i="1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stambene</a:t>
            </a:r>
            <a:r>
              <a:rPr lang="x-none" sz="2000" i="1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podrške</a:t>
            </a:r>
            <a:r>
              <a:rPr lang="x-none" sz="2000" i="1" smtClean="0">
                <a:latin typeface="Calibri" pitchFamily="34" charset="0"/>
              </a:rPr>
              <a:t>)</a:t>
            </a:r>
            <a:endParaRPr lang="sr-Latn-CS" sz="2000" i="1" dirty="0" smtClean="0">
              <a:latin typeface="Calibri" pitchFamily="34" charset="0"/>
            </a:endParaRPr>
          </a:p>
          <a:p>
            <a:r>
              <a:rPr lang="sr-Latn-CS" sz="2400" dirty="0" smtClean="0">
                <a:latin typeface="Calibri" pitchFamily="34" charset="0"/>
              </a:rPr>
              <a:t>  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-152400"/>
            <a:ext cx="73152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x-none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endParaRPr lang="x-none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x-none" sz="2400" b="1" kern="0" smtClean="0">
                <a:solidFill>
                  <a:schemeClr val="tx1"/>
                </a:solidFill>
                <a:latin typeface="Calibri" pitchFamily="34" charset="0"/>
              </a:rPr>
              <a:t>RACIONALIZACIJA IZGRADNJE</a:t>
            </a:r>
          </a:p>
          <a:p>
            <a:pPr>
              <a:defRPr/>
            </a:pPr>
            <a:r>
              <a:rPr lang="x-none" sz="2400" kern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endParaRPr lang="x-none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algn="just">
              <a:defRPr/>
            </a:pPr>
            <a:endParaRPr lang="x-none" sz="2400" dirty="0" smtClean="0"/>
          </a:p>
          <a:p>
            <a:pPr marL="0" lvl="1" algn="just">
              <a:defRPr/>
            </a:pPr>
            <a:r>
              <a:rPr lang="x-none" sz="2400" dirty="0" smtClean="0">
                <a:latin typeface="Calibri" pitchFamily="34" charset="0"/>
              </a:rPr>
              <a:t>....</a:t>
            </a:r>
            <a:r>
              <a:rPr lang="en-US" sz="2400" dirty="0" err="1" smtClean="0">
                <a:latin typeface="Calibri" pitchFamily="34" charset="0"/>
              </a:rPr>
              <a:t>da</a:t>
            </a:r>
            <a:r>
              <a:rPr lang="en-US" sz="2400" dirty="0" smtClean="0">
                <a:latin typeface="Calibri" pitchFamily="34" charset="0"/>
              </a:rPr>
              <a:t> se </a:t>
            </a:r>
            <a:r>
              <a:rPr lang="en-US" sz="2400" dirty="0" err="1" smtClean="0">
                <a:latin typeface="Calibri" pitchFamily="34" charset="0"/>
              </a:rPr>
              <a:t>sa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što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manje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sredstava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postignu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što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bolji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efekti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krajnjeg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korisnika</a:t>
            </a:r>
            <a:r>
              <a:rPr lang="x-none" sz="2400" dirty="0" smtClean="0">
                <a:latin typeface="Calibri" pitchFamily="34" charset="0"/>
              </a:rPr>
              <a:t>. </a:t>
            </a:r>
          </a:p>
          <a:p>
            <a:pPr marL="0" lvl="1" algn="just">
              <a:defRPr/>
            </a:pPr>
            <a:endParaRPr lang="x-none" sz="2400" dirty="0" smtClean="0">
              <a:latin typeface="Calibri" pitchFamily="34" charset="0"/>
            </a:endParaRPr>
          </a:p>
          <a:p>
            <a:pPr marL="0" lvl="1" algn="just">
              <a:defRPr/>
            </a:pPr>
            <a:r>
              <a:rPr lang="x-none" sz="2400" dirty="0" smtClean="0">
                <a:latin typeface="Calibri" pitchFamily="34" charset="0"/>
              </a:rPr>
              <a:t> </a:t>
            </a:r>
          </a:p>
          <a:p>
            <a:pPr marL="0" lvl="1" algn="just">
              <a:defRPr/>
            </a:pPr>
            <a:endParaRPr lang="x-none" sz="20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defRPr/>
            </a:pPr>
            <a:endParaRPr lang="x-none" sz="2000" dirty="0" smtClean="0">
              <a:latin typeface="Calibri" pitchFamily="34" charset="0"/>
            </a:endParaRPr>
          </a:p>
          <a:p>
            <a:pPr algn="just">
              <a:defRPr/>
            </a:pPr>
            <a:endParaRPr lang="x-none" sz="2000" dirty="0" smtClean="0">
              <a:latin typeface="Calibri" pitchFamily="34" charset="0"/>
            </a:endParaRPr>
          </a:p>
          <a:p>
            <a:pPr>
              <a:defRPr/>
            </a:pPr>
            <a:endParaRPr lang="en-US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2895600"/>
            <a:ext cx="73152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x-none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endParaRPr lang="x-none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x-none" sz="2400" kern="0" dirty="0" smtClean="0">
                <a:solidFill>
                  <a:schemeClr val="tx1"/>
                </a:solidFill>
                <a:latin typeface="Calibri" pitchFamily="34" charset="0"/>
              </a:rPr>
              <a:t>laniranje kompaktnih gabarita, primena racionalnih konstrukcijskih raspona, grupisanje instalacija i finansijski skromnija materijalizacija. </a:t>
            </a:r>
            <a:endParaRPr lang="x-none" sz="2400" dirty="0" smtClean="0">
              <a:latin typeface="Calibri" pitchFamily="34" charset="0"/>
            </a:endParaRPr>
          </a:p>
          <a:p>
            <a:pPr marL="0" lvl="1" algn="just">
              <a:defRPr/>
            </a:pPr>
            <a:endParaRPr lang="x-none" sz="2400" dirty="0" smtClean="0">
              <a:latin typeface="Calibri" pitchFamily="34" charset="0"/>
            </a:endParaRPr>
          </a:p>
          <a:p>
            <a:pPr marL="0" lvl="1" algn="just">
              <a:defRPr/>
            </a:pPr>
            <a:r>
              <a:rPr lang="x-none" sz="2400" dirty="0" smtClean="0">
                <a:latin typeface="Calibri" pitchFamily="34" charset="0"/>
              </a:rPr>
              <a:t>Racionalnost se treba postići kako u fazama planiranja i izgradnje, tako i u periodu eksploatacije objekta (objekat ne bi trebalo da bude skup za održavanje i </a:t>
            </a:r>
            <a:r>
              <a:rPr lang="x-none" sz="2400" smtClean="0">
                <a:latin typeface="Calibri" pitchFamily="34" charset="0"/>
              </a:rPr>
              <a:t>korišćenje</a:t>
            </a:r>
            <a:r>
              <a:rPr lang="x-none" sz="2400" smtClean="0"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.</a:t>
            </a:r>
            <a:r>
              <a:rPr lang="x-none" sz="2400" smtClean="0">
                <a:latin typeface="Calibri" pitchFamily="34" charset="0"/>
              </a:rPr>
              <a:t>  </a:t>
            </a:r>
            <a:endParaRPr lang="x-none" sz="2400" dirty="0" smtClean="0">
              <a:latin typeface="Calibri" pitchFamily="34" charset="0"/>
            </a:endParaRPr>
          </a:p>
          <a:p>
            <a:pPr marL="0" lvl="1" algn="just">
              <a:defRPr/>
            </a:pPr>
            <a:endParaRPr lang="x-none" sz="20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defRPr/>
            </a:pPr>
            <a:endParaRPr lang="x-none" sz="2000" dirty="0" smtClean="0">
              <a:latin typeface="Calibri" pitchFamily="34" charset="0"/>
            </a:endParaRPr>
          </a:p>
          <a:p>
            <a:pPr algn="just">
              <a:defRPr/>
            </a:pPr>
            <a:endParaRPr lang="x-none" sz="2000" dirty="0" smtClean="0">
              <a:latin typeface="Calibri" pitchFamily="34" charset="0"/>
            </a:endParaRPr>
          </a:p>
          <a:p>
            <a:pPr>
              <a:defRPr/>
            </a:pPr>
            <a:endParaRPr lang="en-US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-152400"/>
            <a:ext cx="73152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x-none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endParaRPr lang="x-none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x-none" sz="2400" b="1" kern="0" smtClean="0">
                <a:solidFill>
                  <a:schemeClr val="tx1"/>
                </a:solidFill>
                <a:latin typeface="Calibri" pitchFamily="34" charset="0"/>
              </a:rPr>
              <a:t>SPECIFIČNE POTREBE KORISNIKA SOCIJALNOG STANOVANJA</a:t>
            </a:r>
          </a:p>
          <a:p>
            <a:pPr>
              <a:defRPr/>
            </a:pPr>
            <a:endParaRPr lang="x-none" sz="28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x-none" sz="2400" dirty="0" smtClean="0">
                <a:latin typeface="Calibri" pitchFamily="34" charset="0"/>
              </a:rPr>
              <a:t>Stambene potrebe socijalno ugroženih kategorija često se razlikuju od uobičajenih stambenih potreba prosečnog domaćinstva  usled</a:t>
            </a:r>
          </a:p>
          <a:p>
            <a:pPr algn="just">
              <a:defRPr/>
            </a:pPr>
            <a:endParaRPr lang="x-none" sz="24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x-none" sz="2400" dirty="0" smtClean="0">
                <a:latin typeface="Calibri" pitchFamily="34" charset="0"/>
              </a:rPr>
              <a:t> Ograničene mobilnosti </a:t>
            </a:r>
          </a:p>
          <a:p>
            <a:pPr algn="just">
              <a:defRPr/>
            </a:pPr>
            <a:r>
              <a:rPr lang="x-none" sz="2400" dirty="0" smtClean="0">
                <a:latin typeface="Calibri" pitchFamily="34" charset="0"/>
              </a:rPr>
              <a:t>   (uzrokovane ekonomskim, starosnim ili zdravstvenim  </a:t>
            </a:r>
          </a:p>
          <a:p>
            <a:pPr algn="just">
              <a:defRPr/>
            </a:pPr>
            <a:r>
              <a:rPr lang="x-none" sz="2400" dirty="0" smtClean="0">
                <a:latin typeface="Calibri" pitchFamily="34" charset="0"/>
              </a:rPr>
              <a:t>     stanjem korisnika),</a:t>
            </a:r>
            <a:r>
              <a:rPr lang="x-none" sz="2000" dirty="0" smtClean="0">
                <a:latin typeface="Calibri" pitchFamily="34" charset="0"/>
              </a:rPr>
              <a:t> </a:t>
            </a:r>
          </a:p>
          <a:p>
            <a:pPr algn="just">
              <a:defRPr/>
            </a:pPr>
            <a:endParaRPr lang="x-none" sz="24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x-none" sz="2400" dirty="0" smtClean="0">
                <a:latin typeface="Calibri" pitchFamily="34" charset="0"/>
              </a:rPr>
              <a:t> Ekonomske limitiranosti </a:t>
            </a:r>
          </a:p>
          <a:p>
            <a:pPr algn="just">
              <a:defRPr/>
            </a:pPr>
            <a:r>
              <a:rPr lang="x-none" sz="2400" dirty="0" smtClean="0">
                <a:latin typeface="Calibri" pitchFamily="34" charset="0"/>
              </a:rPr>
              <a:t>   (uzrokovane matreijalnim (ne)mogućnostima korisnika),</a:t>
            </a:r>
          </a:p>
          <a:p>
            <a:pPr algn="just">
              <a:defRPr/>
            </a:pPr>
            <a:endParaRPr lang="x-none" sz="2400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x-none" sz="2400" dirty="0" smtClean="0">
                <a:latin typeface="Calibri" pitchFamily="34" charset="0"/>
              </a:rPr>
              <a:t> Specifičnih društvenih potreba</a:t>
            </a:r>
          </a:p>
          <a:p>
            <a:pPr algn="just">
              <a:defRPr/>
            </a:pPr>
            <a:r>
              <a:rPr lang="x-none" sz="2400" dirty="0" smtClean="0">
                <a:latin typeface="Calibri" pitchFamily="34" charset="0"/>
              </a:rPr>
              <a:t>   (uzrokovane kulturološkim navikama korisnika).</a:t>
            </a:r>
            <a:endParaRPr lang="x-none" sz="2400" b="1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x-none" sz="2400" kern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pPr marL="0" lvl="1" algn="just">
              <a:defRPr/>
            </a:pPr>
            <a:endParaRPr lang="x-none" sz="20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defRPr/>
            </a:pPr>
            <a:endParaRPr lang="x-none" sz="2000" dirty="0" smtClean="0">
              <a:latin typeface="Calibri" pitchFamily="34" charset="0"/>
            </a:endParaRPr>
          </a:p>
          <a:p>
            <a:pPr algn="just">
              <a:defRPr/>
            </a:pPr>
            <a:endParaRPr lang="x-none" sz="2000" dirty="0" smtClean="0">
              <a:latin typeface="Calibri" pitchFamily="34" charset="0"/>
            </a:endParaRPr>
          </a:p>
          <a:p>
            <a:pPr>
              <a:defRPr/>
            </a:pPr>
            <a:endParaRPr lang="en-US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209800" y="1163638"/>
            <a:ext cx="6705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sr-Latn-CS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sr-Latn-CS" sz="3600" b="1" dirty="0" smtClean="0">
                <a:solidFill>
                  <a:schemeClr val="bg1"/>
                </a:solidFill>
                <a:latin typeface="Calibri" pitchFamily="34" charset="0"/>
              </a:rPr>
              <a:t>SAVREMENE TENDENCIJE SOCIJALNOG STANOVANJA</a:t>
            </a:r>
            <a:endParaRPr lang="sr-Latn-C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sr-Latn-CS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286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endParaRPr lang="en-US" sz="2800" kern="0" dirty="0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381000"/>
            <a:ext cx="73152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2400" b="1" kern="0" dirty="0">
              <a:latin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28600" y="533400"/>
            <a:ext cx="8610600" cy="312420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kern="0" dirty="0" err="1" smtClean="0">
                <a:solidFill>
                  <a:schemeClr val="tx1"/>
                </a:solidFill>
                <a:latin typeface="Calibri" pitchFamily="34" charset="0"/>
              </a:rPr>
              <a:t>Gotovo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kern="0" dirty="0" err="1" smtClean="0">
                <a:solidFill>
                  <a:schemeClr val="tx1"/>
                </a:solidFill>
                <a:latin typeface="Calibri" pitchFamily="34" charset="0"/>
              </a:rPr>
              <a:t>svuda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 u </a:t>
            </a:r>
            <a:r>
              <a:rPr lang="en-US" sz="1800" kern="0" dirty="0" err="1" smtClean="0">
                <a:solidFill>
                  <a:schemeClr val="tx1"/>
                </a:solidFill>
                <a:latin typeface="Calibri" pitchFamily="34" charset="0"/>
              </a:rPr>
              <a:t>svetu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1800" kern="0" dirty="0" err="1" smtClean="0">
                <a:solidFill>
                  <a:schemeClr val="tx1"/>
                </a:solidFill>
                <a:latin typeface="Calibri" pitchFamily="34" charset="0"/>
              </a:rPr>
              <a:t>nakon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 II </a:t>
            </a:r>
            <a:r>
              <a:rPr lang="en-US" sz="1800" kern="0" dirty="0" err="1" smtClean="0">
                <a:solidFill>
                  <a:schemeClr val="tx1"/>
                </a:solidFill>
                <a:latin typeface="Calibri" pitchFamily="34" charset="0"/>
              </a:rPr>
              <a:t>svetskog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 rata </a:t>
            </a:r>
            <a:r>
              <a:rPr lang="en-US" sz="1800" kern="0" dirty="0" err="1" smtClean="0">
                <a:solidFill>
                  <a:schemeClr val="tx1"/>
                </a:solidFill>
                <a:latin typeface="Calibri" pitchFamily="34" charset="0"/>
              </a:rPr>
              <a:t>dolazi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 do </a:t>
            </a:r>
            <a:r>
              <a:rPr lang="en-US" sz="1800" kern="0" dirty="0" err="1" smtClean="0">
                <a:solidFill>
                  <a:schemeClr val="tx1"/>
                </a:solidFill>
                <a:latin typeface="Calibri" pitchFamily="34" charset="0"/>
              </a:rPr>
              <a:t>masovne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kern="0" dirty="0" err="1" smtClean="0">
                <a:solidFill>
                  <a:schemeClr val="tx1"/>
                </a:solidFill>
                <a:latin typeface="Calibri" pitchFamily="34" charset="0"/>
              </a:rPr>
              <a:t>izgradnje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kern="0" dirty="0" err="1" smtClean="0">
                <a:solidFill>
                  <a:schemeClr val="tx1"/>
                </a:solidFill>
                <a:latin typeface="Calibri" pitchFamily="34" charset="0"/>
              </a:rPr>
              <a:t>socijalnih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kern="0" dirty="0" err="1" smtClean="0">
                <a:solidFill>
                  <a:schemeClr val="tx1"/>
                </a:solidFill>
                <a:latin typeface="Calibri" pitchFamily="34" charset="0"/>
              </a:rPr>
              <a:t>stanova</a:t>
            </a:r>
            <a:endParaRPr lang="en-US" sz="18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Te</a:t>
            </a:r>
            <a:r>
              <a:rPr lang="x-none" sz="1800" kern="0" smtClean="0">
                <a:solidFill>
                  <a:schemeClr val="tx1"/>
                </a:solidFill>
                <a:latin typeface="Calibri" pitchFamily="34" charset="0"/>
              </a:rPr>
              <a:t>žnja za kvantitetom u većini slučajeva prouzrokovala je </a:t>
            </a:r>
            <a:r>
              <a:rPr lang="sr-Latn-CS" sz="1800" kern="0" dirty="0" smtClean="0">
                <a:solidFill>
                  <a:schemeClr val="tx1"/>
                </a:solidFill>
                <a:latin typeface="Calibri" pitchFamily="34" charset="0"/>
              </a:rPr>
              <a:t>nizak kvalitet stanovanja (premda su stanovi bili prostrani, ova područja uglavnom su bila bez neophodnih pratećih sadržaja, odsečena od urbanog gradskog tkiva i monotonog arhitektonskog izraza).</a:t>
            </a:r>
            <a:r>
              <a:rPr lang="en-US" sz="1800" dirty="0" smtClean="0">
                <a:latin typeface="Calibri" pitchFamily="34" charset="0"/>
              </a:rPr>
              <a:t> 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CS" sz="1800" kern="0" dirty="0" smtClean="0">
                <a:solidFill>
                  <a:schemeClr val="tx1"/>
                </a:solidFill>
                <a:latin typeface="Calibri" pitchFamily="34" charset="0"/>
              </a:rPr>
              <a:t>Takođe, grupisanje socijalno ugroženih domaćinstva uticalo je na koncentraciju siromaštva i raznih socijalnih problema, što je rezultiralo veoma lošom društvenom klimom unutar ovih područja. 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CS" sz="1800" kern="0" dirty="0" smtClean="0">
                <a:solidFill>
                  <a:schemeClr val="tx1"/>
                </a:solidFill>
                <a:latin typeface="Calibri" pitchFamily="34" charset="0"/>
              </a:rPr>
              <a:t>Područja socijalnog stanovanja postaju  mesta nužnog boravka. 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Latn-CS" sz="1800" kern="0" dirty="0" smtClean="0">
                <a:solidFill>
                  <a:schemeClr val="tx1"/>
                </a:solidFill>
                <a:latin typeface="Calibri" pitchFamily="34" charset="0"/>
              </a:rPr>
              <a:t>Značajan broj ovih naselja 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</a:rPr>
              <a:t>je</a:t>
            </a:r>
            <a:r>
              <a:rPr lang="sr-Latn-CS" sz="1800" kern="0" dirty="0" smtClean="0">
                <a:solidFill>
                  <a:schemeClr val="tx1"/>
                </a:solidFill>
                <a:latin typeface="Calibri" pitchFamily="34" charset="0"/>
              </a:rPr>
              <a:t> srušeno.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sr-Latn-CS" sz="23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sr-Latn-CS" sz="23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sr-Latn-CS" sz="23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sr-Latn-CS" sz="23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sr-Latn-CS" sz="23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defRPr/>
            </a:pPr>
            <a:endParaRPr lang="sr-Latn-CS" sz="23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300" kern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sr-Latn-CS" sz="2400" kern="0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sr-Latn-CS" sz="2400" kern="0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sr-Latn-CS" sz="2400" kern="0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sr-Latn-CS" sz="2400" kern="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3733800"/>
            <a:ext cx="8534400" cy="2895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sr-Latn-CS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defRPr/>
            </a:pPr>
            <a:r>
              <a:rPr lang="sr-Latn-CS" sz="2400" dirty="0" smtClean="0">
                <a:latin typeface="Calibri" pitchFamily="34" charset="0"/>
              </a:rPr>
              <a:t> 	</a:t>
            </a:r>
          </a:p>
          <a:p>
            <a:pPr marL="800100" lvl="1" indent="-342900" algn="just">
              <a:spcBef>
                <a:spcPct val="20000"/>
              </a:spcBef>
              <a:defRPr/>
            </a:pPr>
            <a:r>
              <a:rPr lang="x-none" sz="2400" dirty="0" smtClean="0">
                <a:latin typeface="Calibri" pitchFamily="34" charset="0"/>
              </a:rPr>
              <a:t>	</a:t>
            </a:r>
          </a:p>
          <a:p>
            <a:pPr marL="800100" lvl="1" indent="-342900" algn="just">
              <a:spcBef>
                <a:spcPct val="20000"/>
              </a:spcBef>
              <a:defRPr/>
            </a:pPr>
            <a:endParaRPr lang="sr-Latn-CS" sz="2400" dirty="0" smtClean="0"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defRPr/>
            </a:pPr>
            <a:endParaRPr lang="sr-Latn-CS" sz="2400" dirty="0" smtClean="0"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defRPr/>
            </a:pPr>
            <a:endParaRPr lang="x-none" sz="2400" dirty="0" smtClean="0"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defRPr/>
            </a:pPr>
            <a:endParaRPr lang="x-none" sz="2400" dirty="0" smtClean="0"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defRPr/>
            </a:pPr>
            <a:r>
              <a:rPr lang="x-none" sz="2400" dirty="0" smtClean="0">
                <a:latin typeface="Calibri" pitchFamily="34" charset="0"/>
              </a:rPr>
              <a:t> </a:t>
            </a:r>
            <a:endParaRPr lang="sr-Latn-CS" sz="2400" dirty="0" smtClean="0"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sr-Latn-CS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r-Latn-CS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r-Latn-CS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sr-Latn-CS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r-Latn-CS" sz="16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r-Latn-CS" sz="1600" kern="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endParaRPr lang="sr-Latn-CS" sz="10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4" descr="Pruitt Igoe housing by Minoru Yamasak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201805"/>
            <a:ext cx="8458200" cy="24275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48400" y="6248400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2000" kern="0" dirty="0" smtClean="0">
                <a:solidFill>
                  <a:schemeClr val="tx1"/>
                </a:solidFill>
                <a:latin typeface="Calibri" pitchFamily="34" charset="0"/>
              </a:rPr>
              <a:t>naselje Pruitt-Igoe,SAD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2286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endParaRPr lang="en-US" sz="2800" kern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40386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defRPr/>
            </a:pPr>
            <a:endParaRPr lang="sr-Latn-CS" sz="2400" dirty="0" smtClean="0">
              <a:latin typeface="Calibri" pitchFamily="34" charset="0"/>
            </a:endParaRPr>
          </a:p>
        </p:txBody>
      </p:sp>
      <p:pic>
        <p:nvPicPr>
          <p:cNvPr id="13" name="Picture 2" descr="X-tu architects, social housing, Paris, modern architecture, collabcub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34042" y="152400"/>
            <a:ext cx="4609958" cy="652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33400" y="60198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000" dirty="0" smtClean="0">
                <a:solidFill>
                  <a:schemeClr val="bg1"/>
                </a:solidFill>
                <a:latin typeface="Calibri" pitchFamily="34" charset="0"/>
              </a:rPr>
              <a:t>X-TU</a:t>
            </a:r>
            <a:r>
              <a:rPr lang="x-none" sz="200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endParaRPr lang="sr-Latn-C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x-none" sz="2000" smtClean="0">
                <a:solidFill>
                  <a:schemeClr val="bg1"/>
                </a:solidFill>
                <a:latin typeface="Calibri" pitchFamily="34" charset="0"/>
              </a:rPr>
              <a:t>Pariz</a:t>
            </a:r>
            <a:r>
              <a:rPr lang="x-none" sz="2000" dirty="0" smtClean="0">
                <a:solidFill>
                  <a:schemeClr val="bg1"/>
                </a:solidFill>
                <a:latin typeface="Calibri" pitchFamily="34" charset="0"/>
              </a:rPr>
              <a:t>, Francuska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04800"/>
            <a:ext cx="39624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1800" dirty="0" smtClean="0">
                <a:latin typeface="Calibri" pitchFamily="34" charset="0"/>
              </a:rPr>
              <a:t>U savremenoj arhitektonskoj praksi projektovanja i izgradnje socijalnog stanovanja akcenat se prenosi sa KVANTITETA na KVALITET.</a:t>
            </a:r>
            <a:r>
              <a:rPr lang="en-US" sz="1800" dirty="0" smtClean="0">
                <a:latin typeface="Calibri" pitchFamily="34" charset="0"/>
              </a:rPr>
              <a:t> </a:t>
            </a:r>
          </a:p>
          <a:p>
            <a:pPr algn="just"/>
            <a:endParaRPr lang="en-US" sz="1800" dirty="0" smtClean="0">
              <a:latin typeface="Calibri" pitchFamily="34" charset="0"/>
            </a:endParaRPr>
          </a:p>
          <a:p>
            <a:pPr algn="just"/>
            <a:r>
              <a:rPr lang="en-US" sz="1800" dirty="0" smtClean="0">
                <a:latin typeface="Calibri" pitchFamily="34" charset="0"/>
              </a:rPr>
              <a:t>U </a:t>
            </a:r>
            <a:r>
              <a:rPr lang="en-US" sz="1800" dirty="0" err="1" smtClean="0">
                <a:latin typeface="Calibri" pitchFamily="34" charset="0"/>
              </a:rPr>
              <a:t>prvi</a:t>
            </a:r>
            <a:r>
              <a:rPr lang="en-US" sz="1800" dirty="0" smtClean="0">
                <a:latin typeface="Calibri" pitchFamily="34" charset="0"/>
              </a:rPr>
              <a:t> plan </a:t>
            </a:r>
            <a:r>
              <a:rPr lang="en-US" sz="1800" dirty="0" err="1" smtClean="0">
                <a:latin typeface="Calibri" pitchFamily="34" charset="0"/>
              </a:rPr>
              <a:t>stavljaju</a:t>
            </a:r>
            <a:r>
              <a:rPr lang="en-US" sz="1800" dirty="0" smtClean="0">
                <a:latin typeface="Calibri" pitchFamily="34" charset="0"/>
              </a:rPr>
              <a:t> se </a:t>
            </a:r>
            <a:r>
              <a:rPr lang="en-US" sz="1800" dirty="0" err="1" smtClean="0">
                <a:latin typeface="Calibri" pitchFamily="34" charset="0"/>
              </a:rPr>
              <a:t>specifičnosti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koje</a:t>
            </a:r>
            <a:r>
              <a:rPr lang="en-US" sz="1800" dirty="0" smtClean="0">
                <a:latin typeface="Calibri" pitchFamily="34" charset="0"/>
              </a:rPr>
              <a:t> prate </a:t>
            </a:r>
            <a:r>
              <a:rPr lang="en-US" sz="1800" dirty="0" err="1" smtClean="0">
                <a:latin typeface="Calibri" pitchFamily="34" charset="0"/>
              </a:rPr>
              <a:t>korisnike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objekata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ovog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tipa</a:t>
            </a:r>
            <a:r>
              <a:rPr lang="en-US" sz="1800" dirty="0" smtClean="0">
                <a:latin typeface="Calibri" pitchFamily="34" charset="0"/>
              </a:rPr>
              <a:t>, </a:t>
            </a:r>
            <a:r>
              <a:rPr lang="en-US" sz="1800" dirty="0" err="1" smtClean="0">
                <a:latin typeface="Calibri" pitchFamily="34" charset="0"/>
              </a:rPr>
              <a:t>sa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težnjom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razvijanja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onih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prostornih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koncepata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koji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omogućavaju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razvoj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kvalitetnog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stimulativnog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ambijenta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kao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preduslova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pozitivnog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socijalnog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razvoja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korisnika</a:t>
            </a:r>
            <a:r>
              <a:rPr lang="en-US" sz="1800" dirty="0" smtClean="0">
                <a:latin typeface="Calibri" pitchFamily="34" charset="0"/>
              </a:rPr>
              <a:t>. </a:t>
            </a:r>
          </a:p>
          <a:p>
            <a:pPr algn="just"/>
            <a:endParaRPr lang="en-US" sz="1800" dirty="0" smtClean="0">
              <a:latin typeface="Calibri" pitchFamily="34" charset="0"/>
            </a:endParaRPr>
          </a:p>
          <a:p>
            <a:pPr algn="just"/>
            <a:r>
              <a:rPr lang="en-US" sz="1800" dirty="0" err="1" smtClean="0">
                <a:latin typeface="Calibri" pitchFamily="34" charset="0"/>
              </a:rPr>
              <a:t>Posebno</a:t>
            </a:r>
            <a:r>
              <a:rPr lang="en-US" sz="1800" dirty="0" smtClean="0">
                <a:latin typeface="Calibri" pitchFamily="34" charset="0"/>
              </a:rPr>
              <a:t> se </a:t>
            </a:r>
            <a:r>
              <a:rPr lang="en-US" sz="1800" dirty="0" err="1" smtClean="0">
                <a:latin typeface="Calibri" pitchFamily="34" charset="0"/>
              </a:rPr>
              <a:t>vodi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računa</a:t>
            </a:r>
            <a:r>
              <a:rPr lang="en-US" sz="1800" dirty="0" smtClean="0">
                <a:latin typeface="Calibri" pitchFamily="34" charset="0"/>
              </a:rPr>
              <a:t> o</a:t>
            </a:r>
          </a:p>
          <a:p>
            <a:pPr algn="just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  </a:t>
            </a:r>
            <a:r>
              <a:rPr lang="en-US" sz="1800" dirty="0" err="1" smtClean="0">
                <a:latin typeface="Calibri" pitchFamily="34" charset="0"/>
              </a:rPr>
              <a:t>r</a:t>
            </a:r>
            <a:r>
              <a:rPr lang="en-US" sz="1800" dirty="0" err="1" smtClean="0">
                <a:latin typeface="Calibri" pitchFamily="34" charset="0"/>
              </a:rPr>
              <a:t>azvoju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širokog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spektra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različitih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tipova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stambenih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jedinica</a:t>
            </a:r>
            <a:r>
              <a:rPr lang="en-US" sz="1800" dirty="0" smtClean="0">
                <a:latin typeface="Calibri" pitchFamily="34" charset="0"/>
              </a:rPr>
              <a:t>, </a:t>
            </a:r>
            <a:r>
              <a:rPr lang="en-US" sz="1800" dirty="0" err="1" smtClean="0">
                <a:latin typeface="Calibri" pitchFamily="34" charset="0"/>
              </a:rPr>
              <a:t>kako</a:t>
            </a:r>
            <a:r>
              <a:rPr lang="en-US" sz="1800" dirty="0" smtClean="0">
                <a:latin typeface="Calibri" pitchFamily="34" charset="0"/>
              </a:rPr>
              <a:t> u </a:t>
            </a:r>
            <a:r>
              <a:rPr lang="en-US" sz="1800" dirty="0" err="1" smtClean="0">
                <a:latin typeface="Calibri" pitchFamily="34" charset="0"/>
              </a:rPr>
              <a:t>pogledu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zastupljenih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struktura</a:t>
            </a:r>
            <a:r>
              <a:rPr lang="en-US" sz="1800" dirty="0" smtClean="0">
                <a:latin typeface="Calibri" pitchFamily="34" charset="0"/>
              </a:rPr>
              <a:t>, </a:t>
            </a:r>
            <a:r>
              <a:rPr lang="en-US" sz="1800" dirty="0" err="1" smtClean="0">
                <a:latin typeface="Calibri" pitchFamily="34" charset="0"/>
              </a:rPr>
              <a:t>tako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u </a:t>
            </a:r>
            <a:r>
              <a:rPr lang="en-US" sz="1800" dirty="0" err="1" smtClean="0">
                <a:latin typeface="Calibri" pitchFamily="34" charset="0"/>
              </a:rPr>
              <a:t>pogledu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načina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njihove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prostorne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organizacije</a:t>
            </a:r>
            <a:r>
              <a:rPr lang="en-US" sz="1800" dirty="0" smtClean="0">
                <a:latin typeface="Calibri" pitchFamily="34" charset="0"/>
              </a:rPr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  </a:t>
            </a:r>
            <a:r>
              <a:rPr lang="en-US" sz="1800" dirty="0" err="1" smtClean="0">
                <a:latin typeface="Calibri" pitchFamily="34" charset="0"/>
              </a:rPr>
              <a:t>v</a:t>
            </a:r>
            <a:r>
              <a:rPr lang="en-US" sz="1800" dirty="0" err="1" smtClean="0">
                <a:latin typeface="Calibri" pitchFamily="34" charset="0"/>
              </a:rPr>
              <a:t>izuelnom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aspektu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objekata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socijalnog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stanovanja</a:t>
            </a:r>
            <a:r>
              <a:rPr lang="en-US" sz="1800" dirty="0" smtClean="0">
                <a:latin typeface="Calibri" pitchFamily="34" charset="0"/>
              </a:rPr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  </a:t>
            </a:r>
            <a:r>
              <a:rPr lang="en-US" sz="1800" dirty="0" err="1" smtClean="0">
                <a:latin typeface="Calibri" pitchFamily="34" charset="0"/>
              </a:rPr>
              <a:t>p</a:t>
            </a:r>
            <a:r>
              <a:rPr lang="en-US" sz="1800" dirty="0" err="1" smtClean="0">
                <a:latin typeface="Calibri" pitchFamily="34" charset="0"/>
              </a:rPr>
              <a:t>laniranju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kvalitetnih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zajedničkih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sadržaja</a:t>
            </a:r>
            <a:r>
              <a:rPr lang="en-US" sz="1800" dirty="0" smtClean="0">
                <a:latin typeface="Calibri" pitchFamily="34" charset="0"/>
              </a:rPr>
              <a:t>.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endParaRPr lang="en-US" sz="1800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209800" y="1163638"/>
            <a:ext cx="6705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sr-Latn-CS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sr-Latn-CS" sz="3600" b="1" dirty="0" smtClean="0">
                <a:solidFill>
                  <a:schemeClr val="bg1"/>
                </a:solidFill>
                <a:latin typeface="Calibri" pitchFamily="34" charset="0"/>
              </a:rPr>
              <a:t>PRIMERI </a:t>
            </a:r>
          </a:p>
          <a:p>
            <a:pPr algn="r">
              <a:defRPr/>
            </a:pPr>
            <a:r>
              <a:rPr lang="sr-Latn-CS" sz="3600" b="1" dirty="0" smtClean="0">
                <a:solidFill>
                  <a:schemeClr val="bg1"/>
                </a:solidFill>
                <a:latin typeface="Calibri" pitchFamily="34" charset="0"/>
              </a:rPr>
              <a:t>SOCIJALNOG STANOVANJA</a:t>
            </a:r>
            <a:endParaRPr lang="sr-Latn-C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sr-Latn-CS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2DS11.4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" y="457200"/>
            <a:ext cx="8771763" cy="586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1066800"/>
            <a:ext cx="6629400" cy="7694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r-Latn-CS" dirty="0" smtClean="0">
                <a:solidFill>
                  <a:schemeClr val="bg1"/>
                </a:solidFill>
                <a:latin typeface="Calibri" pitchFamily="34" charset="0"/>
              </a:rPr>
              <a:t>VIA VERDE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x-none" dirty="0" smtClean="0">
                <a:solidFill>
                  <a:schemeClr val="bg1"/>
                </a:solidFill>
                <a:latin typeface="Calibri" pitchFamily="34" charset="0"/>
              </a:rPr>
              <a:t> NEW YORK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905000"/>
            <a:ext cx="476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Grimshaw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+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Dattner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Architects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90600" y="2514600"/>
            <a:ext cx="7315200" cy="11430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sr-Latn-CS" sz="3600" kern="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09800" y="762000"/>
            <a:ext cx="67056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sr-Latn-CS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UOP</a:t>
            </a:r>
            <a:r>
              <a:rPr lang="sr-Latn-CS" sz="3600" b="1" dirty="0" smtClean="0">
                <a:solidFill>
                  <a:schemeClr val="bg1"/>
                </a:solidFill>
                <a:latin typeface="Calibri" pitchFamily="34" charset="0"/>
              </a:rPr>
              <a:t>ŠTENO O SOCIJALNOM STANOVANJU</a:t>
            </a:r>
            <a:endParaRPr lang="sv-SE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sr-Latn-CS" sz="3600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endParaRPr lang="sr-Latn-C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sr-Latn-CS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DS11.418R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67200" y="-6104"/>
            <a:ext cx="4876800" cy="6864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66891"/>
            <a:ext cx="3886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1600" dirty="0" smtClean="0">
                <a:latin typeface="Calibri" pitchFamily="34" charset="0"/>
              </a:rPr>
              <a:t>K</a:t>
            </a:r>
            <a:r>
              <a:rPr lang="vi-VN" sz="1600" dirty="0" smtClean="0">
                <a:latin typeface="+mn-lt"/>
              </a:rPr>
              <a:t>od objekta Via Verde u Njujorku nedostatak zbog veoma visokog indeksa zauzetosti</a:t>
            </a:r>
            <a:r>
              <a:rPr lang="sr-Latn-CS" sz="1600" dirty="0" smtClean="0">
                <a:latin typeface="Calibri" pitchFamily="34" charset="0"/>
              </a:rPr>
              <a:t> </a:t>
            </a:r>
            <a:r>
              <a:rPr lang="vi-VN" sz="1600" dirty="0" smtClean="0">
                <a:latin typeface="+mn-lt"/>
              </a:rPr>
              <a:t>parcele prevaziđen je razvojem ravnog krova,</a:t>
            </a:r>
            <a:r>
              <a:rPr lang="sr-Latn-CS" sz="1600" dirty="0" smtClean="0">
                <a:latin typeface="Calibri" pitchFamily="34" charset="0"/>
              </a:rPr>
              <a:t> </a:t>
            </a:r>
            <a:r>
              <a:rPr lang="vi-VN" sz="1600" dirty="0" smtClean="0">
                <a:latin typeface="+mn-lt"/>
              </a:rPr>
              <a:t>sa idejom da se na njemu kreira alternativni otvoreni zajednički prostor – neki vid</a:t>
            </a:r>
            <a:r>
              <a:rPr lang="sr-Latn-CS" sz="1600" dirty="0" smtClean="0">
                <a:latin typeface="Calibri" pitchFamily="34" charset="0"/>
              </a:rPr>
              <a:t> </a:t>
            </a:r>
            <a:r>
              <a:rPr lang="vi-VN" sz="1600" dirty="0" smtClean="0">
                <a:latin typeface="+mn-lt"/>
              </a:rPr>
              <a:t>„krovne promenade“. </a:t>
            </a:r>
            <a:endParaRPr lang="en-US" sz="1600" dirty="0" smtClean="0">
              <a:latin typeface="+mn-lt"/>
            </a:endParaRPr>
          </a:p>
          <a:p>
            <a:pPr algn="just"/>
            <a:endParaRPr lang="sr-Latn-CS" sz="1600" dirty="0" smtClean="0">
              <a:latin typeface="Calibri" pitchFamily="34" charset="0"/>
            </a:endParaRPr>
          </a:p>
          <a:p>
            <a:pPr algn="just"/>
            <a:r>
              <a:rPr lang="vi-VN" sz="1600" dirty="0" smtClean="0">
                <a:latin typeface="+mn-lt"/>
              </a:rPr>
              <a:t>Kako bi ovaj prostor bio lako saglediv i dostupan, ne</a:t>
            </a:r>
            <a:r>
              <a:rPr lang="sr-Latn-CS" sz="1600" dirty="0" smtClean="0">
                <a:latin typeface="Calibri" pitchFamily="34" charset="0"/>
              </a:rPr>
              <a:t> </a:t>
            </a:r>
            <a:r>
              <a:rPr lang="vi-VN" sz="1600" dirty="0" smtClean="0">
                <a:latin typeface="+mn-lt"/>
              </a:rPr>
              <a:t>samo korisnicima objekta, već i susedima iz neposrednog okruženja, dolazi do</a:t>
            </a:r>
            <a:r>
              <a:rPr lang="sr-Latn-CS" sz="1600" dirty="0" smtClean="0">
                <a:latin typeface="Calibri" pitchFamily="34" charset="0"/>
              </a:rPr>
              <a:t> </a:t>
            </a:r>
            <a:r>
              <a:rPr lang="vi-VN" sz="1600" dirty="0" smtClean="0">
                <a:latin typeface="+mn-lt"/>
              </a:rPr>
              <a:t>kaskadiranja volumena. Uvođenjem širokog stepeništa do krovne terase prve kaskade</a:t>
            </a:r>
            <a:r>
              <a:rPr lang="sr-Latn-CS" sz="1600" dirty="0" smtClean="0">
                <a:latin typeface="Calibri" pitchFamily="34" charset="0"/>
              </a:rPr>
              <a:t> </a:t>
            </a:r>
            <a:r>
              <a:rPr lang="vi-VN" sz="1600" dirty="0" smtClean="0">
                <a:latin typeface="+mn-lt"/>
              </a:rPr>
              <a:t>omogućava se direktna povezanost ovog prostora sa terenom, dok se dalje, sistemom</a:t>
            </a:r>
            <a:r>
              <a:rPr lang="sr-Latn-CS" sz="1600" dirty="0" smtClean="0">
                <a:latin typeface="Calibri" pitchFamily="34" charset="0"/>
              </a:rPr>
              <a:t> </a:t>
            </a:r>
            <a:r>
              <a:rPr lang="vi-VN" sz="1600" dirty="0" smtClean="0">
                <a:latin typeface="+mn-lt"/>
              </a:rPr>
              <a:t>stepeništa i rampi posetioci vode do krovnih terasa na višim etažama. </a:t>
            </a:r>
            <a:endParaRPr lang="en-US" sz="1600" dirty="0" smtClean="0">
              <a:latin typeface="+mn-lt"/>
            </a:endParaRPr>
          </a:p>
          <a:p>
            <a:pPr algn="just"/>
            <a:endParaRPr lang="vi-VN" sz="1600" dirty="0" smtClean="0">
              <a:latin typeface="+mn-lt"/>
            </a:endParaRPr>
          </a:p>
          <a:p>
            <a:pPr algn="just"/>
            <a:r>
              <a:rPr lang="vi-VN" sz="1600" dirty="0" smtClean="0">
                <a:latin typeface="+mn-lt"/>
              </a:rPr>
              <a:t>Svaka krovna</a:t>
            </a:r>
            <a:r>
              <a:rPr lang="sr-Latn-CS" sz="1600" dirty="0" smtClean="0">
                <a:latin typeface="Calibri" pitchFamily="34" charset="0"/>
              </a:rPr>
              <a:t> </a:t>
            </a:r>
            <a:r>
              <a:rPr lang="vi-VN" sz="1600" dirty="0" smtClean="0">
                <a:latin typeface="+mn-lt"/>
              </a:rPr>
              <a:t>terasa jedinstvenog je karaktera, rešena kao prostor za odmor, sedenje, rekreaciju,</a:t>
            </a:r>
            <a:r>
              <a:rPr lang="sr-Latn-CS" sz="1600" dirty="0" smtClean="0">
                <a:latin typeface="Calibri" pitchFamily="34" charset="0"/>
              </a:rPr>
              <a:t> </a:t>
            </a:r>
            <a:r>
              <a:rPr lang="vi-VN" sz="1600" dirty="0" smtClean="0">
                <a:latin typeface="+mn-lt"/>
              </a:rPr>
              <a:t>bavljenje baštovanstvom, agrikulturom i sl. 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t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6200" y="3048001"/>
            <a:ext cx="8960796" cy="3809999"/>
          </a:xfrm>
          <a:prstGeom prst="rect">
            <a:avLst/>
          </a:prstGeom>
        </p:spPr>
      </p:pic>
      <p:pic>
        <p:nvPicPr>
          <p:cNvPr id="116738" name="Picture 2" descr="Ð ÐµÐ·ÑÐ»ÑÐ°Ñ ÑÐ»Ð¸ÐºÐ° Ð·Ð° VIA VERDE new yor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or_(3).jpg"/>
          <p:cNvPicPr>
            <a:picLocks noChangeAspect="1"/>
          </p:cNvPicPr>
          <p:nvPr/>
        </p:nvPicPr>
        <p:blipFill>
          <a:blip r:embed="rId2"/>
          <a:srcRect t="7595"/>
          <a:stretch>
            <a:fillRect/>
          </a:stretch>
        </p:blipFill>
        <p:spPr>
          <a:xfrm>
            <a:off x="422605" y="1143000"/>
            <a:ext cx="8626374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800" dirty="0" smtClean="0"/>
              <a:t>Deo stambenih jedinica, lociran u unutrašnjosti parcele, rešen je po ugledu na porodične kuće u nizu, sa privatnim dvorištima-baštama. </a:t>
            </a:r>
            <a:endParaRPr lang="en-US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or_(1).jpg"/>
          <p:cNvPicPr>
            <a:picLocks noChangeAspect="1"/>
          </p:cNvPicPr>
          <p:nvPr/>
        </p:nvPicPr>
        <p:blipFill>
          <a:blip r:embed="rId2"/>
          <a:srcRect t="15789"/>
          <a:stretch>
            <a:fillRect/>
          </a:stretch>
        </p:blipFill>
        <p:spPr>
          <a:xfrm>
            <a:off x="609600" y="1371600"/>
            <a:ext cx="8148219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800" dirty="0" smtClean="0"/>
              <a:t>Stambene jedinice pozicionirane u središnjim lamelama  rešene su dvoetažno. </a:t>
            </a:r>
            <a:endParaRPr lang="en-US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or_(2).jpg"/>
          <p:cNvPicPr>
            <a:picLocks noChangeAspect="1"/>
          </p:cNvPicPr>
          <p:nvPr/>
        </p:nvPicPr>
        <p:blipFill>
          <a:blip r:embed="rId2"/>
          <a:srcRect t="17949"/>
          <a:stretch>
            <a:fillRect/>
          </a:stretch>
        </p:blipFill>
        <p:spPr>
          <a:xfrm>
            <a:off x="230200" y="1524000"/>
            <a:ext cx="86836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800" dirty="0" smtClean="0"/>
              <a:t>Jedinice u stambenoj kuli su jednoetažne, različitih </a:t>
            </a:r>
            <a:r>
              <a:rPr lang="sr-Latn-CS" sz="1800" dirty="0" smtClean="0"/>
              <a:t>struktura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farm3.staticflickr.com/2238/2491866024_8a0beaba4e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820809" cy="598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0400" y="4648200"/>
            <a:ext cx="5943600" cy="7699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sr-Latn-CS" dirty="0">
                <a:solidFill>
                  <a:schemeClr val="bg1"/>
                </a:solidFill>
              </a:rPr>
              <a:t>HOLLAINHOF</a:t>
            </a:r>
            <a:r>
              <a:rPr lang="en-US" dirty="0">
                <a:solidFill>
                  <a:schemeClr val="bg1"/>
                </a:solidFill>
              </a:rPr>
              <a:t>, BELGIJA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5410200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Neutelings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Riedijk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</a:rPr>
              <a:t>Architecten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4" descr="situacija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 t="3143" b="2554"/>
          <a:stretch>
            <a:fillRect/>
          </a:stretch>
        </p:blipFill>
        <p:spPr bwMode="auto">
          <a:xfrm>
            <a:off x="228600" y="19812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29400" y="6443246"/>
            <a:ext cx="173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600" dirty="0" smtClean="0"/>
              <a:t>Osnova prizemlja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0674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 smtClean="0"/>
              <a:t>Na kompleksu socijalnog stanovanja Hollainhof ilustruje se mogućnost</a:t>
            </a:r>
            <a:r>
              <a:rPr lang="sr-Latn-CS" sz="1800" dirty="0" smtClean="0"/>
              <a:t> </a:t>
            </a:r>
            <a:r>
              <a:rPr lang="vi-VN" sz="1800" dirty="0" smtClean="0"/>
              <a:t>formiranja većih</a:t>
            </a:r>
            <a:r>
              <a:rPr lang="sr-Latn-CS" sz="1800" dirty="0" smtClean="0"/>
              <a:t> </a:t>
            </a:r>
            <a:r>
              <a:rPr lang="vi-VN" sz="1800" dirty="0" smtClean="0"/>
              <a:t>pripadajućih otvorenih površina gotovo svim stambenim</a:t>
            </a:r>
            <a:r>
              <a:rPr lang="sr-Latn-CS" sz="1800" dirty="0" smtClean="0"/>
              <a:t> </a:t>
            </a:r>
            <a:r>
              <a:rPr lang="vi-VN" sz="1800" dirty="0" smtClean="0"/>
              <a:t>jedinicama. Sem stanova koji su postavljeni uz ulicu, svim ostalim</a:t>
            </a:r>
            <a:r>
              <a:rPr lang="sr-Latn-CS" sz="1800" dirty="0" smtClean="0"/>
              <a:t> </a:t>
            </a:r>
            <a:r>
              <a:rPr lang="vi-VN" sz="1800" dirty="0" smtClean="0"/>
              <a:t>stanovima na prizemlju obezbeđena su privatna dvorišta, orijentisana ka centralnom</a:t>
            </a:r>
            <a:r>
              <a:rPr lang="sr-Latn-CS" sz="1800" dirty="0" smtClean="0"/>
              <a:t> </a:t>
            </a:r>
            <a:r>
              <a:rPr lang="vi-VN" sz="1800" dirty="0" smtClean="0"/>
              <a:t>slobodnom prostoru ili ka reci. Dvorišta su ograđena punom ogradom, visine iznad</a:t>
            </a:r>
            <a:r>
              <a:rPr lang="sr-Latn-CS" sz="1800" dirty="0" smtClean="0"/>
              <a:t> </a:t>
            </a:r>
            <a:r>
              <a:rPr lang="vi-VN" sz="1800" dirty="0" smtClean="0"/>
              <a:t>oka prolaznika, čime je stvorena adekvatna barijera ka zajedničkom otvorenom</a:t>
            </a:r>
            <a:r>
              <a:rPr lang="sr-Latn-CS" sz="1800" dirty="0" smtClean="0"/>
              <a:t> </a:t>
            </a:r>
            <a:r>
              <a:rPr lang="vi-VN" sz="1800" dirty="0" smtClean="0"/>
              <a:t>prostoru.</a:t>
            </a:r>
            <a:endParaRPr lang="en-US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008535"/>
            <a:ext cx="5334000" cy="559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67600" y="533400"/>
            <a:ext cx="1523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600" dirty="0" smtClean="0"/>
              <a:t>Pogled sa ulice</a:t>
            </a:r>
            <a:endParaRPr lang="en-US" sz="1600" dirty="0"/>
          </a:p>
        </p:txBody>
      </p:sp>
      <p:pic>
        <p:nvPicPr>
          <p:cNvPr id="4" name="Picture 8" descr="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85840"/>
            <a:ext cx="3675591" cy="564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457200"/>
            <a:ext cx="16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600" dirty="0" smtClean="0"/>
              <a:t>Pogleda sa reke</a:t>
            </a:r>
            <a:endParaRPr lang="en-US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938" y="1295400"/>
            <a:ext cx="876470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0" y="6400800"/>
            <a:ext cx="2850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600" dirty="0" smtClean="0"/>
              <a:t>Izgled iz unutrašnjeg dvorišta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 smtClean="0"/>
              <a:t>R</a:t>
            </a:r>
            <a:r>
              <a:rPr lang="vi-VN" sz="1600" dirty="0" smtClean="0"/>
              <a:t>azuđivanjem gabarita, povlačenjem fasadnih ravni ka</a:t>
            </a:r>
            <a:r>
              <a:rPr lang="sr-Latn-CS" sz="1600" dirty="0" smtClean="0"/>
              <a:t> </a:t>
            </a:r>
            <a:r>
              <a:rPr lang="vi-VN" sz="1600" dirty="0" smtClean="0"/>
              <a:t>dubini objekta i njihovim</a:t>
            </a:r>
            <a:r>
              <a:rPr lang="sr-Latn-CS" sz="1600" dirty="0" smtClean="0"/>
              <a:t> </a:t>
            </a:r>
            <a:r>
              <a:rPr lang="vi-VN" sz="1600" dirty="0" smtClean="0"/>
              <a:t>raščlanjivanjem, i stanovi na višim etažama dobijaju</a:t>
            </a:r>
            <a:r>
              <a:rPr lang="sr-Latn-CS" sz="1600" dirty="0" smtClean="0"/>
              <a:t> </a:t>
            </a:r>
            <a:r>
              <a:rPr lang="vi-VN" sz="1600" dirty="0" smtClean="0"/>
              <a:t>otvorene površine većih dimenzija. Pored uvećanih dimenzija ovih površina,</a:t>
            </a:r>
            <a:r>
              <a:rPr lang="sr-Latn-CS" sz="1600" dirty="0" smtClean="0"/>
              <a:t> </a:t>
            </a:r>
            <a:r>
              <a:rPr lang="vi-VN" sz="1600" dirty="0" smtClean="0"/>
              <a:t>primenjeni koncept doprinosi i fizičkom razdvajanju otvorenih površina susednih</a:t>
            </a:r>
            <a:r>
              <a:rPr lang="sr-Latn-CS" sz="1600" dirty="0" smtClean="0"/>
              <a:t> </a:t>
            </a:r>
            <a:r>
              <a:rPr lang="vi-VN" sz="1600" dirty="0" smtClean="0"/>
              <a:t>stambenih jedinica, čime se znatno unapređuje njihova privatnost</a:t>
            </a:r>
            <a:endParaRPr 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12415" y="254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9615" y="461108"/>
            <a:ext cx="3048000" cy="289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3581400"/>
            <a:ext cx="3683815" cy="314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88615" y="3429000"/>
            <a:ext cx="4992724" cy="337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0"/>
            <a:ext cx="275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800" dirty="0" smtClean="0"/>
              <a:t>Različite šeme grupisanja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914400"/>
            <a:ext cx="73152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r-Latn-CS" sz="3600" kern="0" dirty="0" smtClean="0">
                <a:latin typeface="Calibri" pitchFamily="34" charset="0"/>
                <a:ea typeface="+mj-ea"/>
                <a:cs typeface="+mj-cs"/>
              </a:rPr>
              <a:t>Pojam</a:t>
            </a:r>
            <a:r>
              <a:rPr lang="en-US" sz="3600" kern="0" dirty="0" smtClean="0">
                <a:latin typeface="Calibri" pitchFamily="34" charset="0"/>
                <a:ea typeface="+mj-ea"/>
                <a:cs typeface="+mj-cs"/>
              </a:rPr>
              <a:t> </a:t>
            </a:r>
          </a:p>
          <a:p>
            <a:pPr>
              <a:defRPr/>
            </a:pPr>
            <a:r>
              <a:rPr lang="en-US" sz="3600" b="1" kern="0" dirty="0" err="1" smtClean="0">
                <a:latin typeface="Calibri" pitchFamily="34" charset="0"/>
                <a:ea typeface="+mj-ea"/>
                <a:cs typeface="+mj-cs"/>
              </a:rPr>
              <a:t>socijalno</a:t>
            </a:r>
            <a:r>
              <a:rPr lang="en-US" sz="3600" b="1" kern="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3600" b="1" kern="0" dirty="0" err="1" smtClean="0">
                <a:latin typeface="Calibri" pitchFamily="34" charset="0"/>
                <a:ea typeface="+mj-ea"/>
                <a:cs typeface="+mj-cs"/>
              </a:rPr>
              <a:t>stanovanje</a:t>
            </a:r>
            <a:r>
              <a:rPr lang="en-US" sz="3600" b="1" kern="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sr-Latn-CS" sz="3600" b="1" kern="0" dirty="0" smtClean="0">
                <a:latin typeface="Calibri" pitchFamily="34" charset="0"/>
                <a:ea typeface="+mj-ea"/>
                <a:cs typeface="+mj-cs"/>
              </a:rPr>
              <a:t>  </a:t>
            </a:r>
            <a:endParaRPr lang="sr-Latn-CS" sz="3600" b="1" kern="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743200"/>
            <a:ext cx="8229600" cy="2895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r-Latn-CS" sz="1600" kern="0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x-none" sz="2400" dirty="0" smtClean="0">
                <a:latin typeface="Calibri" pitchFamily="34" charset="0"/>
              </a:rPr>
              <a:t>	S</a:t>
            </a:r>
            <a:r>
              <a:rPr lang="en-US" sz="2400" dirty="0" err="1" smtClean="0">
                <a:latin typeface="Calibri" pitchFamily="34" charset="0"/>
              </a:rPr>
              <a:t>tanovanje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odgovarajućeg</a:t>
            </a:r>
            <a:r>
              <a:rPr lang="sr-Latn-CS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Calibri" pitchFamily="34" charset="0"/>
              </a:rPr>
              <a:t>standarda </a:t>
            </a:r>
            <a:r>
              <a:rPr lang="vi-VN" sz="2400" dirty="0" smtClean="0">
                <a:latin typeface="Calibri" pitchFamily="34" charset="0"/>
              </a:rPr>
              <a:t>koje </a:t>
            </a:r>
            <a:r>
              <a:rPr lang="vi-VN" sz="2400" dirty="0">
                <a:latin typeface="Calibri" pitchFamily="34" charset="0"/>
              </a:rPr>
              <a:t>se obezbeđuje uz </a:t>
            </a:r>
            <a:r>
              <a:rPr lang="vi-VN" sz="2400" b="1" u="sng" dirty="0" smtClean="0">
                <a:solidFill>
                  <a:schemeClr val="tx1"/>
                </a:solidFill>
                <a:latin typeface="Calibri" pitchFamily="34" charset="0"/>
              </a:rPr>
              <a:t>podršku države</a:t>
            </a:r>
            <a:r>
              <a:rPr lang="pl-PL" sz="2400" u="sng" dirty="0" smtClean="0">
                <a:latin typeface="Calibri" pitchFamily="34" charset="0"/>
              </a:rPr>
              <a:t>, </a:t>
            </a:r>
            <a:r>
              <a:rPr lang="pl-PL" sz="2400" dirty="0" smtClean="0">
                <a:latin typeface="Calibri" pitchFamily="34" charset="0"/>
              </a:rPr>
              <a:t>domaćinstvima </a:t>
            </a:r>
            <a:r>
              <a:rPr lang="pl-PL" sz="2400" dirty="0">
                <a:latin typeface="Calibri" pitchFamily="34" charset="0"/>
              </a:rPr>
              <a:t>koja iz </a:t>
            </a:r>
            <a:r>
              <a:rPr lang="pl-PL" sz="2400" dirty="0">
                <a:solidFill>
                  <a:schemeClr val="tx1"/>
                </a:solidFill>
                <a:latin typeface="Calibri" pitchFamily="34" charset="0"/>
              </a:rPr>
              <a:t>socijalnih,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ekonomskih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drugih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razloga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ne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mogu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obezbede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stan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po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tržišnim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uslovima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dirty="0" err="1" smtClean="0">
                <a:latin typeface="Calibri" pitchFamily="34" charset="0"/>
              </a:rPr>
              <a:t>definicija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preuzeta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od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Evropskog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komiteta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za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socijalno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stanovanje</a:t>
            </a:r>
            <a:r>
              <a:rPr lang="en-US" sz="2400" dirty="0" smtClean="0">
                <a:latin typeface="Calibri" pitchFamily="34" charset="0"/>
              </a:rPr>
              <a:t>).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sr-Latn-CS" sz="1600" dirty="0" smtClean="0">
                <a:latin typeface="Calibri" pitchFamily="34" charset="0"/>
              </a:rPr>
              <a:t>	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x-none" sz="2400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  <a:endParaRPr lang="sr-Latn-CS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sr-Latn-CS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r-Latn-CS" sz="1600" kern="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r-Latn-CS" sz="1600" kern="0" dirty="0">
              <a:solidFill>
                <a:schemeClr val="tx1"/>
              </a:solidFill>
            </a:endParaRPr>
          </a:p>
          <a:p>
            <a:pPr>
              <a:defRPr/>
            </a:pPr>
            <a:endParaRPr lang="sr-Latn-CS" sz="1000" kern="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Ð ÐµÐ·ÑÐ»ÑÐ°Ñ ÑÐ»Ð¸ÐºÐ° Ð·Ð° CARABANCHEL social housing , MADR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878"/>
            <a:ext cx="7696200" cy="68481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838200"/>
            <a:ext cx="6400800" cy="738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r-Latn-CS" sz="4200" dirty="0">
                <a:solidFill>
                  <a:schemeClr val="bg1"/>
                </a:solidFill>
              </a:rPr>
              <a:t>CARABANCHEL</a:t>
            </a:r>
            <a:r>
              <a:rPr lang="en-US" sz="4200" dirty="0">
                <a:solidFill>
                  <a:schemeClr val="bg1"/>
                </a:solidFill>
              </a:rPr>
              <a:t>, </a:t>
            </a:r>
            <a:r>
              <a:rPr lang="en-US" sz="4200" dirty="0" smtClean="0">
                <a:solidFill>
                  <a:schemeClr val="bg1"/>
                </a:solidFill>
              </a:rPr>
              <a:t>MADRID</a:t>
            </a:r>
            <a:r>
              <a:rPr lang="x-none" sz="4200" dirty="0" smtClean="0">
                <a:solidFill>
                  <a:schemeClr val="bg1"/>
                </a:solidFill>
              </a:rPr>
              <a:t>    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16764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b="1" dirty="0" smtClean="0">
                <a:solidFill>
                  <a:schemeClr val="bg1"/>
                </a:solidFill>
                <a:latin typeface="Calibri" pitchFamily="34" charset="0"/>
              </a:rPr>
              <a:t>Dosmasuno Arquitectos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5" descr="III sprat"/>
          <p:cNvPicPr>
            <a:picLocks noChangeAspect="1" noChangeArrowheads="1"/>
          </p:cNvPicPr>
          <p:nvPr/>
        </p:nvPicPr>
        <p:blipFill>
          <a:blip r:embed="rId2" cstate="email">
            <a:lum contrast="-6000"/>
          </a:blip>
          <a:srcRect/>
          <a:stretch>
            <a:fillRect/>
          </a:stretch>
        </p:blipFill>
        <p:spPr bwMode="auto">
          <a:xfrm>
            <a:off x="228600" y="2811517"/>
            <a:ext cx="8686800" cy="389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0" y="493455"/>
            <a:ext cx="525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600" dirty="0" smtClean="0"/>
              <a:t>Koncept primenjen prilikom planiranja celine Carabanchel u Madridu omogućava</a:t>
            </a:r>
            <a:r>
              <a:rPr lang="sr-Latn-CS" sz="1600" dirty="0" smtClean="0"/>
              <a:t> </a:t>
            </a:r>
            <a:r>
              <a:rPr lang="vi-VN" sz="1600" dirty="0" smtClean="0"/>
              <a:t>naknadni razvoj arhitektonskog sklopa i izmenu prvobitnih </a:t>
            </a:r>
            <a:r>
              <a:rPr lang="vi-VN" sz="1600" dirty="0" smtClean="0"/>
              <a:t>struktura</a:t>
            </a:r>
            <a:r>
              <a:rPr lang="en-US" sz="1600" dirty="0" smtClean="0"/>
              <a:t> </a:t>
            </a:r>
            <a:r>
              <a:rPr lang="en-US" sz="1600" dirty="0" err="1" smtClean="0"/>
              <a:t>stanova</a:t>
            </a:r>
            <a:r>
              <a:rPr lang="vi-VN" sz="1600" dirty="0" smtClean="0"/>
              <a:t>. </a:t>
            </a:r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vi-VN" sz="1600" dirty="0" smtClean="0"/>
              <a:t>Iako osnovni</a:t>
            </a:r>
            <a:r>
              <a:rPr lang="sr-Latn-CS" sz="1600" dirty="0" smtClean="0"/>
              <a:t> </a:t>
            </a:r>
            <a:r>
              <a:rPr lang="vi-VN" sz="1600" dirty="0" smtClean="0"/>
              <a:t>korpus čini fiksna </a:t>
            </a:r>
            <a:r>
              <a:rPr lang="en-US" sz="1600" dirty="0" err="1" smtClean="0"/>
              <a:t>konstrukcija</a:t>
            </a:r>
            <a:r>
              <a:rPr lang="vi-VN" sz="1600" dirty="0" smtClean="0"/>
              <a:t> </a:t>
            </a:r>
            <a:r>
              <a:rPr lang="vi-VN" sz="1600" dirty="0" smtClean="0"/>
              <a:t>koja dozvoljava formiranje isključivo dvosobnih</a:t>
            </a:r>
            <a:r>
              <a:rPr lang="sr-Latn-CS" sz="1600" dirty="0" smtClean="0"/>
              <a:t> </a:t>
            </a:r>
            <a:r>
              <a:rPr lang="vi-VN" sz="1600" dirty="0" smtClean="0"/>
              <a:t>stambenih jedinica, primenjeni koncept u organizaciji stambenog objekta karakteriše</a:t>
            </a:r>
            <a:r>
              <a:rPr lang="sr-Latn-CS" sz="1600" dirty="0" smtClean="0"/>
              <a:t> </a:t>
            </a:r>
            <a:r>
              <a:rPr lang="vi-VN" sz="1600" dirty="0" smtClean="0"/>
              <a:t>izuzetno visok nivo fleksibilnosti</a:t>
            </a:r>
            <a:r>
              <a:rPr lang="vi-VN" sz="1600" dirty="0" smtClean="0"/>
              <a:t>.</a:t>
            </a:r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</p:txBody>
      </p:sp>
      <p:pic>
        <p:nvPicPr>
          <p:cNvPr id="5" name="Picture 7" descr="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587" y="381000"/>
            <a:ext cx="28922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4" descr="stanovi"/>
          <p:cNvPicPr>
            <a:picLocks noChangeAspect="1" noChangeArrowheads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228600" y="3654425"/>
            <a:ext cx="47244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472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600" dirty="0" smtClean="0"/>
              <a:t>Primena otvorene pristupne</a:t>
            </a:r>
            <a:r>
              <a:rPr lang="sr-Latn-CS" sz="1600" dirty="0" smtClean="0"/>
              <a:t> </a:t>
            </a:r>
            <a:r>
              <a:rPr lang="vi-VN" sz="1600" dirty="0" smtClean="0"/>
              <a:t>galerije unapređena je redukovanjem broja stanova koji dele isto vertikalno jezgro –</a:t>
            </a:r>
            <a:r>
              <a:rPr lang="sr-Latn-CS" sz="1600" dirty="0" smtClean="0"/>
              <a:t> </a:t>
            </a:r>
            <a:r>
              <a:rPr lang="vi-VN" sz="1600" dirty="0" smtClean="0"/>
              <a:t>uvođenjem vertikalnih komunikacija na tri stambene jedinice. </a:t>
            </a:r>
            <a:r>
              <a:rPr lang="en-US" sz="1600" dirty="0" smtClean="0"/>
              <a:t> Na </a:t>
            </a:r>
            <a:r>
              <a:rPr lang="vi-VN" sz="1600" dirty="0" smtClean="0"/>
              <a:t>račun</a:t>
            </a:r>
            <a:r>
              <a:rPr lang="sr-Latn-CS" sz="1600" dirty="0" smtClean="0"/>
              <a:t> </a:t>
            </a:r>
            <a:r>
              <a:rPr lang="vi-VN" sz="1600" dirty="0" smtClean="0"/>
              <a:t>prostora komunikacije </a:t>
            </a:r>
            <a:r>
              <a:rPr lang="en-US" sz="1600" dirty="0" err="1" smtClean="0"/>
              <a:t>galerije</a:t>
            </a:r>
            <a:r>
              <a:rPr lang="en-US" sz="1600" dirty="0" smtClean="0"/>
              <a:t> </a:t>
            </a:r>
            <a:r>
              <a:rPr lang="vi-VN" sz="1600" dirty="0" smtClean="0"/>
              <a:t>omogućava </a:t>
            </a:r>
            <a:r>
              <a:rPr lang="en-US" sz="1600" dirty="0" smtClean="0"/>
              <a:t>se </a:t>
            </a:r>
            <a:r>
              <a:rPr lang="vi-VN" sz="1600" dirty="0" smtClean="0"/>
              <a:t>proširenje dva od tri stana – deo horizontalne</a:t>
            </a:r>
            <a:r>
              <a:rPr lang="sr-Latn-CS" sz="1600" dirty="0" smtClean="0"/>
              <a:t> </a:t>
            </a:r>
            <a:r>
              <a:rPr lang="vi-VN" sz="1600" dirty="0" smtClean="0"/>
              <a:t>galerijske komunikacije, kao hodnik stambene jedinice, integriše se unutar prostora</a:t>
            </a:r>
            <a:r>
              <a:rPr lang="sr-Latn-CS" sz="1600" dirty="0" smtClean="0"/>
              <a:t> </a:t>
            </a:r>
            <a:r>
              <a:rPr lang="vi-VN" sz="1600" dirty="0" smtClean="0"/>
              <a:t>stana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 smtClean="0"/>
          </a:p>
          <a:p>
            <a:pPr algn="just"/>
            <a:r>
              <a:rPr lang="vi-VN" sz="1600" dirty="0" smtClean="0"/>
              <a:t>Dodavanjem </a:t>
            </a:r>
            <a:r>
              <a:rPr lang="vi-VN" sz="1600" dirty="0" smtClean="0"/>
              <a:t>lakih čeličnih modula (soba) na</a:t>
            </a:r>
            <a:r>
              <a:rPr lang="sr-Latn-CS" sz="1600" dirty="0" smtClean="0"/>
              <a:t> </a:t>
            </a:r>
            <a:r>
              <a:rPr lang="vi-VN" sz="1600" dirty="0" smtClean="0"/>
              <a:t>osnovni gabarit korpusa omogućava se lako nadograđivanje primarno dvosobnih stanova</a:t>
            </a:r>
            <a:r>
              <a:rPr lang="sr-Latn-CS" sz="1600" dirty="0" smtClean="0"/>
              <a:t> </a:t>
            </a:r>
            <a:r>
              <a:rPr lang="vi-VN" sz="1600" dirty="0" smtClean="0"/>
              <a:t>do nivoa dvoiposobnih ili trosobnih</a:t>
            </a:r>
            <a:r>
              <a:rPr lang="vi-VN" sz="1600" dirty="0" smtClean="0"/>
              <a:t>.</a:t>
            </a:r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</p:txBody>
      </p:sp>
      <p:pic>
        <p:nvPicPr>
          <p:cNvPr id="5" name="Picture 8" descr="05"/>
          <p:cNvPicPr>
            <a:picLocks noChangeAspect="1" noChangeArrowheads="1"/>
          </p:cNvPicPr>
          <p:nvPr/>
        </p:nvPicPr>
        <p:blipFill>
          <a:blip r:embed="rId3">
            <a:lum contrast="-18000"/>
          </a:blip>
          <a:srcRect/>
          <a:stretch>
            <a:fillRect/>
          </a:stretch>
        </p:blipFill>
        <p:spPr bwMode="auto">
          <a:xfrm>
            <a:off x="5029200" y="304800"/>
            <a:ext cx="4114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atic.dezeen.com/uploads/2015/05/Broadway-housing-by-Kevin-Daly-Architects_dezeen_784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839200" cy="6324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4600" y="4876800"/>
            <a:ext cx="6629400" cy="7694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r-Latn-CS" dirty="0" smtClean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ROADWAY HOUSING</a:t>
            </a:r>
            <a:r>
              <a:rPr lang="x-none" dirty="0" smtClean="0">
                <a:solidFill>
                  <a:schemeClr val="bg1"/>
                </a:solidFill>
              </a:rPr>
              <a:t>, LA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715000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Kevin Daly Architect</a:t>
            </a:r>
            <a:r>
              <a:rPr lang="x-none" sz="2800" b="1" dirty="0" smtClean="0">
                <a:solidFill>
                  <a:schemeClr val="bg1"/>
                </a:solidFill>
              </a:rPr>
              <a:t>s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s://static.dezeen.com/uploads/2015/05/Broadway-housing-by-Kevin-Daly-Architects_dezeen_2_1000.gif"/>
          <p:cNvPicPr>
            <a:picLocks noChangeAspect="1" noChangeArrowheads="1"/>
          </p:cNvPicPr>
          <p:nvPr/>
        </p:nvPicPr>
        <p:blipFill>
          <a:blip r:embed="rId2"/>
          <a:srcRect r="27174"/>
          <a:stretch>
            <a:fillRect/>
          </a:stretch>
        </p:blipFill>
        <p:spPr bwMode="auto">
          <a:xfrm>
            <a:off x="228600" y="381000"/>
            <a:ext cx="4876800" cy="60670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72019" y="304800"/>
            <a:ext cx="381958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600" dirty="0" smtClean="0"/>
              <a:t>Pozicioniranjem četiri</a:t>
            </a:r>
            <a:r>
              <a:rPr lang="sr-Latn-CS" sz="1600" dirty="0" smtClean="0"/>
              <a:t> </a:t>
            </a:r>
            <a:r>
              <a:rPr lang="vi-VN" sz="1600" dirty="0" smtClean="0"/>
              <a:t>stambena kubusa po uglovima parcele stvoreno je veliko unutrašnje dvorište kome je</a:t>
            </a:r>
            <a:r>
              <a:rPr lang="sr-Latn-CS" sz="1600" dirty="0" smtClean="0"/>
              <a:t> </a:t>
            </a:r>
            <a:r>
              <a:rPr lang="vi-VN" sz="1600" dirty="0" smtClean="0"/>
              <a:t>moguće pristupiti sa različitih tačaka. Centralnim pozicioniranjem dvorišta </a:t>
            </a:r>
            <a:r>
              <a:rPr lang="en-US" sz="1600" dirty="0" err="1" smtClean="0"/>
              <a:t>formira</a:t>
            </a:r>
            <a:r>
              <a:rPr lang="en-US" sz="1600" dirty="0" smtClean="0"/>
              <a:t> se </a:t>
            </a:r>
            <a:r>
              <a:rPr lang="en-US" sz="1600" dirty="0" err="1" smtClean="0"/>
              <a:t>ve</a:t>
            </a:r>
            <a:r>
              <a:rPr lang="sr-Latn-CS" sz="1600" dirty="0" smtClean="0"/>
              <a:t>ći</a:t>
            </a:r>
            <a:r>
              <a:rPr lang="en-US" sz="1600" dirty="0" smtClean="0"/>
              <a:t> </a:t>
            </a:r>
            <a:r>
              <a:rPr lang="sr-Latn-CS" sz="1600" dirty="0" smtClean="0"/>
              <a:t>z</a:t>
            </a:r>
            <a:r>
              <a:rPr lang="en-US" sz="1600" dirty="0" err="1" smtClean="0"/>
              <a:t>ajedni</a:t>
            </a:r>
            <a:r>
              <a:rPr lang="sr-Latn-CS" sz="1600" dirty="0" smtClean="0"/>
              <a:t>č</a:t>
            </a:r>
            <a:r>
              <a:rPr lang="en-US" sz="1600" dirty="0" err="1" smtClean="0"/>
              <a:t>ki</a:t>
            </a:r>
            <a:r>
              <a:rPr lang="en-US" sz="1600" dirty="0" smtClean="0"/>
              <a:t> </a:t>
            </a:r>
            <a:r>
              <a:rPr lang="en-US" sz="1600" dirty="0" err="1" smtClean="0"/>
              <a:t>prostor</a:t>
            </a:r>
            <a:r>
              <a:rPr lang="sr-Latn-CS" sz="1600" dirty="0" smtClean="0"/>
              <a:t>, koji je ujedno i dovoljno privatan i javni. </a:t>
            </a:r>
            <a:r>
              <a:rPr lang="en-US" sz="1600" dirty="0" smtClean="0"/>
              <a:t> </a:t>
            </a:r>
            <a:r>
              <a:rPr lang="sr-Latn-CS" sz="1600" dirty="0" smtClean="0"/>
              <a:t>U</a:t>
            </a:r>
            <a:r>
              <a:rPr lang="vi-VN" sz="1600" dirty="0" smtClean="0"/>
              <a:t>vođenjem </a:t>
            </a:r>
            <a:r>
              <a:rPr lang="vi-VN" sz="1600" dirty="0" smtClean="0"/>
              <a:t>većeg broja širokih pešačkih veza</a:t>
            </a:r>
            <a:r>
              <a:rPr lang="sr-Latn-CS" sz="1600" dirty="0" smtClean="0"/>
              <a:t> </a:t>
            </a:r>
            <a:r>
              <a:rPr lang="vi-VN" sz="1600" dirty="0" smtClean="0"/>
              <a:t>poboljšana </a:t>
            </a:r>
            <a:r>
              <a:rPr lang="sr-Latn-CS" sz="1600" dirty="0" smtClean="0"/>
              <a:t>je </a:t>
            </a:r>
            <a:r>
              <a:rPr lang="vi-VN" sz="1600" dirty="0" smtClean="0"/>
              <a:t>sagledivost </a:t>
            </a:r>
            <a:r>
              <a:rPr lang="vi-VN" sz="1600" dirty="0" smtClean="0"/>
              <a:t>i unapređena njegova bezbednost i integracija sa okolinom.</a:t>
            </a:r>
            <a:endParaRPr lang="sr-Latn-CS" sz="1600" dirty="0" smtClean="0"/>
          </a:p>
          <a:p>
            <a:pPr algn="just"/>
            <a:endParaRPr lang="vi-VN" sz="1600" dirty="0" smtClean="0"/>
          </a:p>
          <a:p>
            <a:pPr algn="just"/>
            <a:r>
              <a:rPr lang="vi-VN" sz="1600" dirty="0" smtClean="0"/>
              <a:t>Unutar dvorišta, oko centralnog dela obogaćenog visokim zelenilom, formiran je</a:t>
            </a:r>
            <a:r>
              <a:rPr lang="sr-Latn-CS" sz="1600" dirty="0" smtClean="0"/>
              <a:t> </a:t>
            </a:r>
            <a:r>
              <a:rPr lang="vi-VN" sz="1600" dirty="0" smtClean="0"/>
              <a:t>zajednički prostor koncipiran kao trodimenzionalna struktura, primarno namenjena</a:t>
            </a:r>
            <a:r>
              <a:rPr lang="sr-Latn-CS" sz="1600" dirty="0" smtClean="0"/>
              <a:t> </a:t>
            </a:r>
            <a:r>
              <a:rPr lang="vi-VN" sz="1600" dirty="0" smtClean="0"/>
              <a:t>pešačkoj vezi do stanova, ali uz mnogobrojne mogućnosti za razvoj dodatnih funkcija.</a:t>
            </a:r>
            <a:endParaRPr lang="sr-Latn-CS" sz="1600" dirty="0" smtClean="0"/>
          </a:p>
          <a:p>
            <a:pPr algn="just"/>
            <a:endParaRPr lang="vi-VN" sz="1600" dirty="0" smtClean="0"/>
          </a:p>
          <a:p>
            <a:pPr algn="just"/>
            <a:r>
              <a:rPr lang="vi-VN" sz="1600" dirty="0" smtClean="0"/>
              <a:t>Staze, rampe, stepenice, mostovi i otvorene pristupne galerije dimenzionisane su</a:t>
            </a:r>
            <a:r>
              <a:rPr lang="sr-Latn-CS" sz="1600" dirty="0" smtClean="0"/>
              <a:t> </a:t>
            </a:r>
            <a:r>
              <a:rPr lang="vi-VN" sz="1600" dirty="0" smtClean="0"/>
              <a:t>tako da omoguće i odvijanje pratećih aktivnosti, poput: igre dece, druženja među</a:t>
            </a:r>
            <a:r>
              <a:rPr lang="sr-Latn-CS" sz="1600" dirty="0" smtClean="0"/>
              <a:t> </a:t>
            </a:r>
            <a:r>
              <a:rPr lang="vi-VN" sz="1600" dirty="0" smtClean="0"/>
              <a:t>susedima, rekreaciju i sl.</a:t>
            </a:r>
            <a:endParaRPr lang="en-US" sz="1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Broadway-housing-by-Kevin-Daly-Architects_dezeen_468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4457700" cy="2971801"/>
          </a:xfrm>
          <a:prstGeom prst="rect">
            <a:avLst/>
          </a:prstGeom>
          <a:noFill/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3657600"/>
            <a:ext cx="4445876" cy="294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4572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62" name="Picture 6" descr="Broadway-housing-by-Kevin-Daly-Architects_dezeen_468_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00600" y="3657600"/>
            <a:ext cx="4114799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382000" cy="679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edia.treehugger.com/assets/images/2011/10/richmond-cor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575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0200" y="5257800"/>
            <a:ext cx="7543800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800" dirty="0">
                <a:solidFill>
                  <a:schemeClr val="bg1"/>
                </a:solidFill>
              </a:rPr>
              <a:t>60 Richmond </a:t>
            </a:r>
            <a:r>
              <a:rPr lang="en-US" sz="3800" dirty="0" smtClean="0">
                <a:solidFill>
                  <a:schemeClr val="bg1"/>
                </a:solidFill>
              </a:rPr>
              <a:t>Housing</a:t>
            </a:r>
            <a:r>
              <a:rPr lang="x-none" sz="3800" dirty="0" smtClean="0">
                <a:solidFill>
                  <a:schemeClr val="bg1"/>
                </a:solidFill>
              </a:rPr>
              <a:t>,</a:t>
            </a:r>
            <a:r>
              <a:rPr lang="en-US" sz="3800" dirty="0" smtClean="0">
                <a:solidFill>
                  <a:schemeClr val="bg1"/>
                </a:solidFill>
              </a:rPr>
              <a:t> TORONTO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6096000"/>
            <a:ext cx="2870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 err="1" smtClean="0">
                <a:solidFill>
                  <a:schemeClr val="bg1"/>
                </a:solidFill>
                <a:latin typeface="Calibri" pitchFamily="34" charset="0"/>
              </a:rPr>
              <a:t>Teeple</a:t>
            </a:r>
            <a:r>
              <a:rPr lang="en-US" sz="2800" b="1" kern="0" dirty="0" smtClean="0">
                <a:solidFill>
                  <a:schemeClr val="bg1"/>
                </a:solidFill>
                <a:latin typeface="Calibri" pitchFamily="34" charset="0"/>
              </a:rPr>
              <a:t> Architects 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Ð¡ÑÐ¾Ð´Ð½Ð° ÑÐ»Ð¸ÐºÐ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2343090"/>
            <a:ext cx="4402138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6019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 smtClean="0">
                <a:latin typeface="Calibri" pitchFamily="34" charset="0"/>
              </a:rPr>
              <a:t>osnova prizemlja 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4" name="Picture 2" descr="http://ad009cdnb.archdaily.net/wp-content/uploads/2010/10/1288365177-second-floor-plan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082" y="2343090"/>
            <a:ext cx="416611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76800" y="6019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 smtClean="0">
                <a:latin typeface="Calibri" pitchFamily="34" charset="0"/>
              </a:rPr>
              <a:t>osnova I sprata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09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1600" dirty="0" smtClean="0"/>
              <a:t>Nedostatak usled visokog koeficijenta izgrađenosti umanjen je uvođenjem zajedničkih saadržaja u okviru samog objekta.  Na prvog sprata  formiran je veći zajednički prostor, opremljen manjom kuhinjom i toaletima, namenjen okupljanju i druženju stanara. Ovaj prostor nadovezuje se na prostranu terasu, orijetisanu ka ulici i unutrašnjem atrijumu. </a:t>
            </a:r>
            <a:endParaRPr lang="en-US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60 Richmond Housing Cooperative / Teeple Architect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642958"/>
            <a:ext cx="2740583" cy="297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64432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 smtClean="0">
                <a:latin typeface="Calibri" pitchFamily="34" charset="0"/>
              </a:rPr>
              <a:t>presek kroz objekat 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1" y="3352802"/>
            <a:ext cx="3048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183874" y="391972"/>
            <a:ext cx="298505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3090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 smtClean="0">
                <a:latin typeface="Calibri" pitchFamily="34" charset="0"/>
              </a:rPr>
              <a:t>osnova VI sprata 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9" name="Picture 8" descr="Ð¡ÑÐ¾Ð´Ð½Ð° ÑÐ»Ð¸ÐºÐ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76999" y="1056340"/>
            <a:ext cx="2667001" cy="2144060"/>
          </a:xfrm>
          <a:prstGeom prst="rect">
            <a:avLst/>
          </a:prstGeom>
          <a:noFill/>
        </p:spPr>
      </p:pic>
      <p:pic>
        <p:nvPicPr>
          <p:cNvPr id="10" name="Picture 2" descr="Ð¡ÑÐ¾Ð´Ð½Ð° ÑÐ»Ð¸ÐºÐ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990600"/>
            <a:ext cx="2971800" cy="2171701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9000" y="3352801"/>
            <a:ext cx="2589494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352800" y="161092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 smtClean="0"/>
              <a:t>Kao dodatak zajedničkom prostoru izgrađena je i terasa na 6 spratu, namenjena za uzgoj cveća i bilja. 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685800"/>
            <a:ext cx="8229600" cy="495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r-Latn-CS" sz="1600" kern="0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400" dirty="0" smtClean="0">
                <a:latin typeface="Calibri" pitchFamily="34" charset="0"/>
              </a:rPr>
              <a:t>	</a:t>
            </a:r>
            <a:endParaRPr lang="x-none" sz="2400" dirty="0" smtClean="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x-none" sz="2400" dirty="0" smtClean="0">
                <a:solidFill>
                  <a:schemeClr val="tx1"/>
                </a:solidFill>
                <a:latin typeface="Calibri" pitchFamily="34" charset="0"/>
              </a:rPr>
              <a:t>	Usled negativnog prizvuka termina “socijalno”, na globalnom nivou sve je uočljiviji trend korišćenja određenih sinonima - pa se tako ovaj tip stanovanja sve češće može sresti pod terminima </a:t>
            </a:r>
            <a:r>
              <a:rPr lang="sr-Latn-CS" sz="2400" b="1" dirty="0" smtClean="0">
                <a:solidFill>
                  <a:schemeClr val="tx1"/>
                </a:solidFill>
                <a:latin typeface="Calibri" pitchFamily="34" charset="0"/>
              </a:rPr>
              <a:t>neprofitno </a:t>
            </a:r>
            <a:r>
              <a:rPr lang="sr-Latn-CS" sz="2400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sr-Latn-CS" sz="2400" i="1" dirty="0" smtClean="0">
                <a:solidFill>
                  <a:schemeClr val="tx1"/>
                </a:solidFill>
                <a:latin typeface="Calibri" pitchFamily="34" charset="0"/>
              </a:rPr>
              <a:t>non-profit</a:t>
            </a:r>
            <a:r>
              <a:rPr lang="sr-Latn-CS" sz="24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ili</a:t>
            </a:r>
            <a:r>
              <a:rPr lang="sr-Latn-CS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r-Latn-CS" sz="2400" b="1" dirty="0" smtClean="0">
                <a:solidFill>
                  <a:schemeClr val="tx1"/>
                </a:solidFill>
                <a:latin typeface="Calibri" pitchFamily="34" charset="0"/>
              </a:rPr>
              <a:t>pristupačno </a:t>
            </a:r>
            <a:r>
              <a:rPr lang="x-none" sz="2400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x-none" sz="2400" i="1" dirty="0" smtClean="0">
                <a:solidFill>
                  <a:schemeClr val="tx1"/>
                </a:solidFill>
                <a:latin typeface="Calibri" pitchFamily="34" charset="0"/>
              </a:rPr>
              <a:t>affordable</a:t>
            </a:r>
            <a:r>
              <a:rPr lang="x-none" sz="24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x-none" sz="2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r-Latn-CS" sz="2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</a:rPr>
              <a:t>stanovanje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,</a:t>
            </a:r>
            <a:r>
              <a:rPr lang="x-none" sz="2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x-none" sz="2400" dirty="0" smtClean="0">
                <a:solidFill>
                  <a:schemeClr val="tx1"/>
                </a:solidFill>
                <a:latin typeface="Calibri" pitchFamily="34" charset="0"/>
              </a:rPr>
              <a:t>kao</a:t>
            </a:r>
            <a:r>
              <a:rPr lang="x-none" sz="2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x-none" sz="2400" dirty="0" smtClean="0">
                <a:solidFill>
                  <a:schemeClr val="tx1"/>
                </a:solidFill>
                <a:latin typeface="Calibri" pitchFamily="34" charset="0"/>
              </a:rPr>
              <a:t>i </a:t>
            </a:r>
            <a:r>
              <a:rPr lang="x-none" sz="2400" b="1" dirty="0" smtClean="0">
                <a:solidFill>
                  <a:schemeClr val="tx1"/>
                </a:solidFill>
                <a:latin typeface="Calibri" pitchFamily="34" charset="0"/>
              </a:rPr>
              <a:t>stanovanje za domaćinstva sa niskim prihodom </a:t>
            </a:r>
            <a:r>
              <a:rPr lang="x-none" sz="2400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x-none" sz="2400" i="1" dirty="0" smtClean="0">
                <a:solidFill>
                  <a:schemeClr val="tx1"/>
                </a:solidFill>
                <a:latin typeface="Calibri" pitchFamily="34" charset="0"/>
              </a:rPr>
              <a:t>low-income</a:t>
            </a:r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</a:rPr>
              <a:t> housing</a:t>
            </a:r>
            <a:r>
              <a:rPr lang="x-none" sz="2400" i="1" smtClean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r>
              <a:rPr lang="sr-Latn-CS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x-none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x-none" sz="2400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x-none" sz="2400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Ova</a:t>
            </a:r>
            <a:r>
              <a:rPr lang="x-none" sz="2400" dirty="0" smtClean="0">
                <a:solidFill>
                  <a:schemeClr val="tx1"/>
                </a:solidFill>
                <a:latin typeface="Calibri" pitchFamily="34" charset="0"/>
              </a:rPr>
              <a:t>kav trend prisutan je i u našoj zemlji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– </a:t>
            </a:r>
            <a:r>
              <a:rPr lang="x-none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x-none" sz="2400" i="1" dirty="0" smtClean="0">
                <a:solidFill>
                  <a:schemeClr val="tx1"/>
                </a:solidFill>
                <a:latin typeface="Calibri" pitchFamily="34" charset="0"/>
              </a:rPr>
              <a:t>Zakon</a:t>
            </a:r>
            <a:r>
              <a:rPr lang="en-US" sz="2400" i="1" dirty="0" err="1" smtClean="0">
                <a:solidFill>
                  <a:schemeClr val="tx1"/>
                </a:solidFill>
                <a:latin typeface="Calibri" pitchFamily="34" charset="0"/>
              </a:rPr>
              <a:t>om</a:t>
            </a:r>
            <a:r>
              <a:rPr lang="x-none" sz="2400" i="1" dirty="0" smtClean="0">
                <a:solidFill>
                  <a:schemeClr val="tx1"/>
                </a:solidFill>
                <a:latin typeface="Calibri" pitchFamily="34" charset="0"/>
              </a:rPr>
              <a:t> o stanovanju i održavanju zgrada </a:t>
            </a:r>
            <a:r>
              <a:rPr lang="x-none" sz="2400" dirty="0" smtClean="0">
                <a:solidFill>
                  <a:schemeClr val="tx1"/>
                </a:solidFill>
                <a:latin typeface="Calibri" pitchFamily="34" charset="0"/>
              </a:rPr>
              <a:t>(Sl. Glasnik 104-2016) javna intervencija države u oblasti stanovanja defini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sana</a:t>
            </a:r>
            <a:r>
              <a:rPr lang="x-none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je </a:t>
            </a:r>
            <a:r>
              <a:rPr lang="x-none" sz="2400" dirty="0" smtClean="0">
                <a:solidFill>
                  <a:schemeClr val="tx1"/>
                </a:solidFill>
                <a:latin typeface="Calibri" pitchFamily="34" charset="0"/>
              </a:rPr>
              <a:t>terminom </a:t>
            </a:r>
            <a:r>
              <a:rPr lang="x-none" sz="2400" b="1" dirty="0" smtClean="0">
                <a:solidFill>
                  <a:schemeClr val="tx1"/>
                </a:solidFill>
                <a:latin typeface="Calibri" pitchFamily="34" charset="0"/>
              </a:rPr>
              <a:t>stamben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e</a:t>
            </a:r>
            <a:r>
              <a:rPr lang="x-none" sz="2400" b="1" dirty="0" smtClean="0">
                <a:solidFill>
                  <a:schemeClr val="tx1"/>
                </a:solidFill>
                <a:latin typeface="Calibri" pitchFamily="34" charset="0"/>
              </a:rPr>
              <a:t> podršk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e</a:t>
            </a:r>
            <a:r>
              <a:rPr lang="x-none" sz="240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x-none" sz="2400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endParaRPr lang="sr-Latn-CS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sr-Latn-CS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r-Latn-CS" sz="1600" kern="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r-Latn-CS" sz="1600" kern="0" dirty="0">
              <a:solidFill>
                <a:schemeClr val="tx1"/>
              </a:solidFill>
            </a:endParaRPr>
          </a:p>
          <a:p>
            <a:pPr>
              <a:defRPr/>
            </a:pPr>
            <a:endParaRPr lang="sr-Latn-CS" sz="1000" kern="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6477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57600" y="5029200"/>
            <a:ext cx="5486400" cy="7699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sr-Latn-CS" dirty="0">
                <a:solidFill>
                  <a:schemeClr val="bg1"/>
                </a:solidFill>
              </a:rPr>
              <a:t>IZOLA</a:t>
            </a:r>
            <a:r>
              <a:rPr lang="en-US" dirty="0">
                <a:solidFill>
                  <a:schemeClr val="bg1"/>
                </a:solidFill>
              </a:rPr>
              <a:t>, SLOVENIJA</a:t>
            </a:r>
            <a:r>
              <a:rPr lang="sr-Latn-C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943600"/>
            <a:ext cx="2751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OFIS </a:t>
            </a:r>
            <a:r>
              <a:rPr lang="en-US" sz="2800" b="1" dirty="0" err="1" smtClean="0">
                <a:solidFill>
                  <a:schemeClr val="bg1"/>
                </a:solidFill>
              </a:rPr>
              <a:t>Arhitekti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06"/>
          <p:cNvPicPr>
            <a:picLocks noChangeAspect="1" noChangeArrowheads="1"/>
          </p:cNvPicPr>
          <p:nvPr/>
        </p:nvPicPr>
        <p:blipFill>
          <a:blip r:embed="rId2" cstate="print"/>
          <a:srcRect l="2937"/>
          <a:stretch>
            <a:fillRect/>
          </a:stretch>
        </p:blipFill>
        <p:spPr bwMode="auto">
          <a:xfrm>
            <a:off x="5105400" y="3352800"/>
            <a:ext cx="403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Ð ÐµÐ·ÑÐ»ÑÐ°Ñ ÑÐ»Ð¸ÐºÐ° Ð·Ð° izola housing slovenia"/>
          <p:cNvPicPr>
            <a:picLocks noChangeAspect="1" noChangeArrowheads="1"/>
          </p:cNvPicPr>
          <p:nvPr/>
        </p:nvPicPr>
        <p:blipFill>
          <a:blip r:embed="rId3"/>
          <a:srcRect l="834"/>
          <a:stretch>
            <a:fillRect/>
          </a:stretch>
        </p:blipFill>
        <p:spPr bwMode="auto">
          <a:xfrm>
            <a:off x="5105400" y="0"/>
            <a:ext cx="4057555" cy="3276600"/>
          </a:xfrm>
          <a:prstGeom prst="rect">
            <a:avLst/>
          </a:prstGeom>
          <a:noFill/>
        </p:spPr>
      </p:pic>
      <p:pic>
        <p:nvPicPr>
          <p:cNvPr id="5" name="Picture 4" descr="prese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1400" y="387727"/>
            <a:ext cx="135445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2597527"/>
            <a:ext cx="48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600" dirty="0" smtClean="0"/>
              <a:t>Atraktivan vizuelni izraz objekta Izola u Slovenija postignut je likovnim </a:t>
            </a:r>
            <a:r>
              <a:rPr lang="vi-VN" sz="1600" dirty="0" smtClean="0"/>
              <a:t>pristupom</a:t>
            </a:r>
            <a:r>
              <a:rPr lang="sr-Latn-CS" sz="1600" dirty="0" smtClean="0"/>
              <a:t> </a:t>
            </a:r>
            <a:r>
              <a:rPr lang="vi-VN" sz="1600" dirty="0" smtClean="0"/>
              <a:t>u</a:t>
            </a:r>
            <a:r>
              <a:rPr lang="sr-Latn-CS" sz="1600" dirty="0" smtClean="0"/>
              <a:t> </a:t>
            </a:r>
            <a:r>
              <a:rPr lang="vi-VN" sz="1600" dirty="0" smtClean="0"/>
              <a:t>oblikovanju, kroz dizajniranje jedinstvenih modularnih elemenata balkona</a:t>
            </a:r>
            <a:r>
              <a:rPr lang="vi-VN" sz="1600" dirty="0" smtClean="0"/>
              <a:t>.</a:t>
            </a:r>
            <a:endParaRPr lang="sr-Latn-CS" sz="1600" dirty="0" smtClean="0"/>
          </a:p>
          <a:p>
            <a:pPr algn="just"/>
            <a:endParaRPr lang="vi-VN" sz="1600" dirty="0" smtClean="0"/>
          </a:p>
          <a:p>
            <a:pPr algn="just"/>
            <a:r>
              <a:rPr lang="vi-VN" sz="1600" dirty="0" smtClean="0"/>
              <a:t>Modularni elementi, izrađeni od limenih panela, asimetrično su postavljeni </a:t>
            </a:r>
            <a:r>
              <a:rPr lang="vi-VN" sz="1600" dirty="0" smtClean="0"/>
              <a:t>duž</a:t>
            </a:r>
            <a:r>
              <a:rPr lang="sr-Latn-CS" sz="1600" dirty="0" smtClean="0"/>
              <a:t> </a:t>
            </a:r>
            <a:r>
              <a:rPr lang="vi-VN" sz="1600" dirty="0" smtClean="0"/>
              <a:t>fasadnog </a:t>
            </a:r>
            <a:r>
              <a:rPr lang="vi-VN" sz="1600" dirty="0" smtClean="0"/>
              <a:t>fronta, dajući objektu karaterističan izgled saća. Svaki modul</a:t>
            </a:r>
            <a:r>
              <a:rPr lang="sr-Latn-CS" sz="1600" dirty="0" smtClean="0"/>
              <a:t> </a:t>
            </a:r>
            <a:r>
              <a:rPr lang="vi-VN" sz="1600" dirty="0" smtClean="0"/>
              <a:t>poseduje dva nosača zastora – za balkon i fasadni otvor stana na donjoj etaži. </a:t>
            </a:r>
            <a:endParaRPr lang="sr-Latn-CS" sz="1600" dirty="0" smtClean="0"/>
          </a:p>
          <a:p>
            <a:pPr algn="just"/>
            <a:endParaRPr lang="sr-Latn-CS" sz="1600" dirty="0" smtClean="0"/>
          </a:p>
          <a:p>
            <a:pPr algn="just"/>
            <a:r>
              <a:rPr lang="vi-VN" sz="1600" dirty="0" smtClean="0"/>
              <a:t>Odabir</a:t>
            </a:r>
            <a:r>
              <a:rPr lang="sr-Latn-CS" sz="1600" dirty="0" smtClean="0"/>
              <a:t> </a:t>
            </a:r>
            <a:r>
              <a:rPr lang="vi-VN" sz="1600" dirty="0" smtClean="0"/>
              <a:t>jarkog kolorita za zastore, koji u zavisnosti od toga da li se koriste ili ne, pruža</a:t>
            </a:r>
            <a:r>
              <a:rPr lang="sr-Latn-CS" sz="1600" dirty="0" smtClean="0"/>
              <a:t> </a:t>
            </a:r>
            <a:r>
              <a:rPr lang="vi-VN" sz="1600" dirty="0" smtClean="0"/>
              <a:t>jedinstven i dinamičan vizuelni utisak celom objektu. Celokupni rezultat ogleda se u</a:t>
            </a:r>
            <a:r>
              <a:rPr lang="sr-Latn-CS" sz="1600" dirty="0" smtClean="0"/>
              <a:t> </a:t>
            </a:r>
            <a:r>
              <a:rPr lang="vi-VN" sz="1600" dirty="0" smtClean="0"/>
              <a:t>razvoju vizuelno upečatljivog stambenog područja, jakog identiteta.</a:t>
            </a:r>
            <a:endParaRPr lang="en-US" sz="1600" dirty="0"/>
          </a:p>
        </p:txBody>
      </p:sp>
      <p:pic>
        <p:nvPicPr>
          <p:cNvPr id="7" name="Picture 5" descr="osnova 1-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2632" y="522438"/>
            <a:ext cx="3176368" cy="1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re-a-c-t.org/images/bk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5105400"/>
            <a:ext cx="6934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endParaRPr lang="x-none" b="1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60198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re:act</a:t>
            </a:r>
            <a:r>
              <a:rPr lang="en-US" sz="2400" b="1" dirty="0" smtClean="0">
                <a:solidFill>
                  <a:schemeClr val="bg1"/>
                </a:solidFill>
              </a:rPr>
              <a:t> studio (</a:t>
            </a:r>
            <a:r>
              <a:rPr lang="pl-PL" sz="2400" b="1" dirty="0" smtClean="0">
                <a:solidFill>
                  <a:schemeClr val="bg1"/>
                </a:solidFill>
              </a:rPr>
              <a:t>Grozdana Šišović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pl-PL" sz="2400" b="1" dirty="0" smtClean="0">
                <a:solidFill>
                  <a:schemeClr val="bg1"/>
                </a:solidFill>
              </a:rPr>
              <a:t>Dejan Milanović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257800"/>
            <a:ext cx="6477000" cy="7699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bg1"/>
                </a:solidFill>
              </a:rPr>
              <a:t>BLOK 61, BEOGRAD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D. Milanovic 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600200"/>
            <a:ext cx="4405362" cy="408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579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smtClean="0">
                <a:latin typeface="Calibri" pitchFamily="34" charset="0"/>
              </a:rPr>
              <a:t>osnova </a:t>
            </a:r>
            <a:r>
              <a:rPr lang="sr-Latn-CS" sz="2400" dirty="0" smtClean="0">
                <a:latin typeface="Calibri" pitchFamily="34" charset="0"/>
              </a:rPr>
              <a:t>prizemlja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 descr="D. Milanovic 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548844"/>
            <a:ext cx="4495800" cy="41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579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smtClean="0">
                <a:latin typeface="Calibri" pitchFamily="34" charset="0"/>
              </a:rPr>
              <a:t>osnova sprata 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D. Milanovic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50920"/>
            <a:ext cx="5341234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 descr="D. Milanovic 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3581400"/>
            <a:ext cx="2700935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. Milanovic 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" y="533400"/>
            <a:ext cx="83962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038600" cy="5821363"/>
          </a:xfrm>
        </p:spPr>
        <p:txBody>
          <a:bodyPr/>
          <a:lstStyle/>
          <a:p>
            <a:pPr>
              <a:buNone/>
            </a:pPr>
            <a:r>
              <a:rPr lang="x-none" dirty="0" smtClean="0">
                <a:latin typeface="Calibri" pitchFamily="34" charset="0"/>
              </a:rPr>
              <a:t>	</a:t>
            </a:r>
            <a:r>
              <a:rPr lang="en-US" sz="2400" dirty="0" err="1" smtClean="0">
                <a:latin typeface="Calibri" pitchFamily="34" charset="0"/>
              </a:rPr>
              <a:t>Definicija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socijalnog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stanovanja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x-none" sz="2400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x-none" sz="2400" dirty="0" smtClean="0">
                <a:latin typeface="Calibri" pitchFamily="34" charset="0"/>
              </a:rPr>
              <a:t>     </a:t>
            </a:r>
            <a:r>
              <a:rPr lang="x-none" sz="2000" dirty="0" smtClean="0">
                <a:latin typeface="Calibri" pitchFamily="34" charset="0"/>
              </a:rPr>
              <a:t>(definicija Evropskog komiteta)</a:t>
            </a:r>
          </a:p>
          <a:p>
            <a:pPr algn="just">
              <a:buNone/>
            </a:pPr>
            <a:endParaRPr lang="sr-Latn-CS" sz="2400" dirty="0" smtClean="0">
              <a:latin typeface="Calibri" pitchFamily="34" charset="0"/>
            </a:endParaRPr>
          </a:p>
          <a:p>
            <a:pPr algn="just">
              <a:buNone/>
            </a:pPr>
            <a:endParaRPr lang="x-none" sz="24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x-none" sz="2400" dirty="0" smtClean="0">
                <a:latin typeface="Calibri" pitchFamily="34" charset="0"/>
              </a:rPr>
              <a:t>	“</a:t>
            </a:r>
            <a:r>
              <a:rPr lang="vi-VN" sz="2400" i="1" dirty="0" smtClean="0">
                <a:latin typeface="Calibri" pitchFamily="34" charset="0"/>
              </a:rPr>
              <a:t>Stanovanje 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vi-VN" sz="2400" i="1" dirty="0" smtClean="0">
                <a:latin typeface="Calibri" pitchFamily="34" charset="0"/>
              </a:rPr>
              <a:t>odgovarajućeg standarda koje se obezbeđuje uz podršku države, domaćinstvima koja iz socijalnih, ekonomskih i drugih razloga ne mogu da obezbede stan po tržišnim uslovima </a:t>
            </a:r>
            <a:r>
              <a:rPr lang="en-US" sz="2400" i="1" dirty="0" smtClean="0">
                <a:latin typeface="Calibri" pitchFamily="34" charset="0"/>
              </a:rPr>
              <a:t>“.</a:t>
            </a:r>
            <a:endParaRPr lang="en-US" sz="24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50837"/>
            <a:ext cx="4267200" cy="5897563"/>
          </a:xfrm>
        </p:spPr>
        <p:txBody>
          <a:bodyPr/>
          <a:lstStyle/>
          <a:p>
            <a:pPr>
              <a:buNone/>
            </a:pPr>
            <a:r>
              <a:rPr lang="x-none" sz="2400" i="1" dirty="0" smtClean="0">
                <a:latin typeface="Calibri" pitchFamily="34" charset="0"/>
              </a:rPr>
              <a:t>  </a:t>
            </a:r>
            <a:r>
              <a:rPr lang="x-none" sz="2400" smtClean="0">
                <a:latin typeface="Calibri" pitchFamily="34" charset="0"/>
              </a:rPr>
              <a:t>	</a:t>
            </a:r>
            <a:r>
              <a:rPr lang="sr-Latn-CS" sz="2400" dirty="0" smtClean="0">
                <a:latin typeface="Calibri" pitchFamily="34" charset="0"/>
              </a:rPr>
              <a:t>Prema</a:t>
            </a:r>
            <a:r>
              <a:rPr lang="sr-Latn-CS" sz="2400" i="1" dirty="0" smtClean="0">
                <a:latin typeface="Calibri" pitchFamily="34" charset="0"/>
              </a:rPr>
              <a:t> </a:t>
            </a:r>
            <a:r>
              <a:rPr lang="x-none" sz="2400" i="1" smtClean="0">
                <a:latin typeface="Calibri" pitchFamily="34" charset="0"/>
              </a:rPr>
              <a:t>Zakon</a:t>
            </a:r>
            <a:r>
              <a:rPr lang="sr-Latn-CS" sz="2400" i="1" dirty="0" smtClean="0">
                <a:latin typeface="Calibri" pitchFamily="34" charset="0"/>
              </a:rPr>
              <a:t>u</a:t>
            </a:r>
            <a:r>
              <a:rPr lang="x-none" sz="2400" i="1" smtClean="0">
                <a:latin typeface="Calibri" pitchFamily="34" charset="0"/>
              </a:rPr>
              <a:t> </a:t>
            </a:r>
            <a:r>
              <a:rPr lang="x-none" sz="2400" i="1" dirty="0" smtClean="0">
                <a:latin typeface="Calibri" pitchFamily="34" charset="0"/>
              </a:rPr>
              <a:t>o stanovanju  i </a:t>
            </a:r>
            <a:r>
              <a:rPr lang="x-none" sz="2400" i="1" smtClean="0">
                <a:latin typeface="Calibri" pitchFamily="34" charset="0"/>
              </a:rPr>
              <a:t>održavanju zgrad</a:t>
            </a:r>
            <a:r>
              <a:rPr lang="sr-Latn-CS" sz="2400" i="1" dirty="0" smtClean="0">
                <a:latin typeface="Calibri" pitchFamily="34" charset="0"/>
              </a:rPr>
              <a:t>a</a:t>
            </a:r>
          </a:p>
          <a:p>
            <a:pPr>
              <a:buNone/>
            </a:pPr>
            <a:endParaRPr lang="sr-Latn-CS" sz="2400" i="1" dirty="0" smtClean="0">
              <a:latin typeface="Calibri" pitchFamily="34" charset="0"/>
            </a:endParaRPr>
          </a:p>
          <a:p>
            <a:pPr>
              <a:buNone/>
            </a:pPr>
            <a:endParaRPr lang="sr-Latn-CS" sz="2400" i="1" dirty="0" smtClean="0">
              <a:latin typeface="Calibri" pitchFamily="34" charset="0"/>
            </a:endParaRPr>
          </a:p>
          <a:p>
            <a:pPr>
              <a:buNone/>
            </a:pPr>
            <a:endParaRPr lang="sr-Latn-CS" sz="1200" i="1" dirty="0" smtClean="0">
              <a:latin typeface="Calibri" pitchFamily="34" charset="0"/>
            </a:endParaRPr>
          </a:p>
          <a:p>
            <a:pPr>
              <a:buNone/>
            </a:pPr>
            <a:endParaRPr lang="x-none" sz="900" i="1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x-none" sz="2400" i="1" dirty="0" smtClean="0">
                <a:latin typeface="Calibri" pitchFamily="34" charset="0"/>
              </a:rPr>
              <a:t>	“</a:t>
            </a:r>
            <a:r>
              <a:rPr lang="en-US" sz="2400" b="1" i="1" dirty="0" err="1" smtClean="0">
                <a:latin typeface="Calibri" pitchFamily="34" charset="0"/>
              </a:rPr>
              <a:t>Stambena</a:t>
            </a:r>
            <a:r>
              <a:rPr lang="en-US" sz="2400" b="1" i="1" dirty="0" smtClean="0">
                <a:latin typeface="Calibri" pitchFamily="34" charset="0"/>
              </a:rPr>
              <a:t> </a:t>
            </a:r>
            <a:r>
              <a:rPr lang="en-US" sz="2400" b="1" i="1" dirty="0" err="1" smtClean="0">
                <a:latin typeface="Calibri" pitchFamily="34" charset="0"/>
              </a:rPr>
              <a:t>podrška</a:t>
            </a:r>
            <a:r>
              <a:rPr lang="en-US" sz="2400" b="1" i="1" dirty="0" smtClean="0">
                <a:latin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</a:rPr>
              <a:t>je </a:t>
            </a:r>
            <a:r>
              <a:rPr lang="en-US" sz="2400" i="1" dirty="0" err="1" smtClean="0">
                <a:latin typeface="Calibri" pitchFamily="34" charset="0"/>
              </a:rPr>
              <a:t>svaki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oblik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pomoći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za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stanovanje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licu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koje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iz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socijalnih</a:t>
            </a:r>
            <a:r>
              <a:rPr lang="en-US" sz="2400" i="1" dirty="0" smtClean="0">
                <a:latin typeface="Calibri" pitchFamily="34" charset="0"/>
              </a:rPr>
              <a:t>, </a:t>
            </a:r>
            <a:r>
              <a:rPr lang="en-US" sz="2400" i="1" dirty="0" err="1" smtClean="0">
                <a:latin typeface="Calibri" pitchFamily="34" charset="0"/>
              </a:rPr>
              <a:t>ekonomskih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i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drugih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razloga</a:t>
            </a:r>
            <a:r>
              <a:rPr lang="en-US" sz="2400" i="1" dirty="0" smtClean="0">
                <a:latin typeface="Calibri" pitchFamily="34" charset="0"/>
              </a:rPr>
              <a:t> ne </a:t>
            </a:r>
            <a:r>
              <a:rPr lang="en-US" sz="2400" i="1" dirty="0" err="1" smtClean="0">
                <a:latin typeface="Calibri" pitchFamily="34" charset="0"/>
              </a:rPr>
              <a:t>može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sopstvenim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sredstvima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da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reši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stambenu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potrebu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po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tržišnim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uslovima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za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sebe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i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svoje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porodično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domaćinstvo</a:t>
            </a:r>
            <a:r>
              <a:rPr lang="en-US" sz="2400" i="1" dirty="0" smtClean="0">
                <a:latin typeface="Calibri" pitchFamily="34" charset="0"/>
              </a:rPr>
              <a:t>. </a:t>
            </a:r>
            <a:r>
              <a:rPr lang="x-none" sz="2400" i="1" dirty="0" smtClean="0">
                <a:latin typeface="Calibri" pitchFamily="34" charset="0"/>
              </a:rPr>
              <a:t>“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143000"/>
            <a:ext cx="8229600" cy="3657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sr-Latn-CS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defRPr/>
            </a:pPr>
            <a:r>
              <a:rPr lang="sr-Latn-CS" sz="2400" dirty="0" smtClean="0">
                <a:latin typeface="Calibri" pitchFamily="34" charset="0"/>
              </a:rPr>
              <a:t> 	L</a:t>
            </a:r>
            <a:r>
              <a:rPr lang="en-US" sz="2400" dirty="0" err="1" smtClean="0">
                <a:latin typeface="Calibri" pitchFamily="34" charset="0"/>
              </a:rPr>
              <a:t>ic</a:t>
            </a:r>
            <a:r>
              <a:rPr lang="x-none" sz="2400" dirty="0" smtClean="0">
                <a:latin typeface="Calibri" pitchFamily="34" charset="0"/>
              </a:rPr>
              <a:t>e</a:t>
            </a:r>
            <a:r>
              <a:rPr lang="sr-Latn-CS" sz="2400" dirty="0" smtClean="0">
                <a:latin typeface="Calibri" pitchFamily="34" charset="0"/>
              </a:rPr>
              <a:t> koje je bez stana, odnosno bez odgovarajućeg stana i koje ne može sopstvenim sredstvima da reši stambenu potrebu po tržišnim uslovima za sebe i svoje porodično domaćinstvo.</a:t>
            </a:r>
          </a:p>
          <a:p>
            <a:pPr marL="800100" lvl="1" indent="-342900" algn="just">
              <a:spcBef>
                <a:spcPct val="20000"/>
              </a:spcBef>
              <a:defRPr/>
            </a:pPr>
            <a:endParaRPr lang="sr-Latn-CS" sz="2400" dirty="0" smtClean="0"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defRPr/>
            </a:pPr>
            <a:r>
              <a:rPr lang="sr-Latn-CS" sz="2400" dirty="0" smtClean="0">
                <a:latin typeface="Calibri" pitchFamily="34" charset="0"/>
              </a:rPr>
              <a:t>	</a:t>
            </a:r>
            <a:r>
              <a:rPr lang="sr-Latn-CS" sz="2400" u="sng" dirty="0" smtClean="0">
                <a:latin typeface="Calibri" pitchFamily="34" charset="0"/>
              </a:rPr>
              <a:t>Prioritetne kategorije</a:t>
            </a:r>
            <a:r>
              <a:rPr lang="sr-Latn-CS" sz="2400" dirty="0" smtClean="0">
                <a:latin typeface="Calibri" pitchFamily="34" charset="0"/>
              </a:rPr>
              <a:t> (prema važećem Zakonu) su: korisnici socijalne pomoći, samohrani roditelji, osobe sa invaliditetom, žrtve porodičnog nasilja, borci I kategorije, beskućnici i osobe sa nedostajućim zanimanjima. </a:t>
            </a:r>
          </a:p>
          <a:p>
            <a:pPr marL="800100" lvl="1" indent="-342900" algn="just">
              <a:spcBef>
                <a:spcPct val="20000"/>
              </a:spcBef>
              <a:defRPr/>
            </a:pPr>
            <a:endParaRPr lang="sr-Latn-CS" sz="2400" dirty="0" smtClean="0"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defRPr/>
            </a:pPr>
            <a:r>
              <a:rPr lang="sr-Latn-CS" sz="2400" dirty="0" smtClean="0">
                <a:latin typeface="Calibri" pitchFamily="34" charset="0"/>
              </a:rPr>
              <a:t>	Između ostalog sociajlno stanovanje obuhvata i studentsko stanovanje, stanovanja mladih, starijih osoba.....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sr-Latn-CS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r-Latn-CS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r-Latn-CS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sr-Latn-CS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r-Latn-CS" sz="16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r-Latn-CS" sz="1600" kern="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endParaRPr lang="sr-Latn-CS" sz="10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533400"/>
            <a:ext cx="73152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err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Korisnici</a:t>
            </a:r>
            <a:endParaRPr lang="sr-Latn-CS" sz="3600" kern="0" dirty="0" smtClean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  <a:p>
            <a:pPr algn="r">
              <a:defRPr/>
            </a:pPr>
            <a:endParaRPr lang="en-US" sz="3600" dirty="0">
              <a:latin typeface="Calibri" pitchFamily="34" charset="0"/>
              <a:hlinkClick r:id="rId2" tooltip="Друштво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371600"/>
            <a:ext cx="8229600" cy="5105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sr-Latn-CS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defRPr/>
            </a:pPr>
            <a:r>
              <a:rPr lang="sr-Latn-CS" sz="2400" dirty="0" smtClean="0">
                <a:latin typeface="Calibri" pitchFamily="34" charset="0"/>
              </a:rPr>
              <a:t> 	</a:t>
            </a:r>
          </a:p>
          <a:p>
            <a:pPr marL="800100" lvl="1" indent="-342900" algn="just">
              <a:spcBef>
                <a:spcPct val="20000"/>
              </a:spcBef>
              <a:defRPr/>
            </a:pPr>
            <a:r>
              <a:rPr lang="sr-Latn-CS" sz="2400" dirty="0" smtClean="0">
                <a:latin typeface="Calibri" pitchFamily="34" charset="0"/>
              </a:rPr>
              <a:t>	</a:t>
            </a:r>
            <a:r>
              <a:rPr lang="x-none" sz="2400" dirty="0" smtClean="0">
                <a:latin typeface="Calibri" pitchFamily="34" charset="0"/>
              </a:rPr>
              <a:t>Socijalni stanovi mogu: </a:t>
            </a:r>
          </a:p>
          <a:p>
            <a:pPr marL="800100" lvl="1" indent="-342900" algn="just">
              <a:spcBef>
                <a:spcPct val="20000"/>
              </a:spcBef>
              <a:defRPr/>
            </a:pPr>
            <a:r>
              <a:rPr lang="x-none" sz="2400" b="1" dirty="0" smtClean="0">
                <a:latin typeface="Calibri" pitchFamily="34" charset="0"/>
              </a:rPr>
              <a:t>	</a:t>
            </a:r>
          </a:p>
          <a:p>
            <a:pPr marL="800100" lvl="1" indent="-342900" algn="just">
              <a:spcBef>
                <a:spcPct val="20000"/>
              </a:spcBef>
              <a:defRPr/>
            </a:pPr>
            <a:endParaRPr lang="x-none" sz="2400" b="1" dirty="0" smtClean="0"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defRPr/>
            </a:pPr>
            <a:r>
              <a:rPr lang="x-none" sz="2400" b="1" dirty="0" smtClean="0">
                <a:latin typeface="Calibri" pitchFamily="34" charset="0"/>
              </a:rPr>
              <a:t>	</a:t>
            </a:r>
            <a:r>
              <a:rPr lang="x-none" sz="2400" dirty="0" smtClean="0">
                <a:latin typeface="Calibri" pitchFamily="34" charset="0"/>
              </a:rPr>
              <a:t>biti u </a:t>
            </a:r>
            <a:r>
              <a:rPr lang="x-none" sz="2400" b="1" dirty="0" smtClean="0">
                <a:latin typeface="Calibri" pitchFamily="34" charset="0"/>
              </a:rPr>
              <a:t>ličnom vlasništvu </a:t>
            </a:r>
            <a:r>
              <a:rPr lang="x-none" sz="2400" dirty="0" smtClean="0">
                <a:latin typeface="Calibri" pitchFamily="34" charset="0"/>
              </a:rPr>
              <a:t>(gde domaćinstvo stiče vlasništvo nad stanom putem subvencionisane kupovine) ili </a:t>
            </a:r>
          </a:p>
          <a:p>
            <a:pPr marL="800100" lvl="1" indent="-342900" algn="just">
              <a:spcBef>
                <a:spcPct val="20000"/>
              </a:spcBef>
              <a:defRPr/>
            </a:pPr>
            <a:r>
              <a:rPr lang="x-none" sz="2400" b="1" dirty="0" smtClean="0">
                <a:latin typeface="Calibri" pitchFamily="34" charset="0"/>
              </a:rPr>
              <a:t>	</a:t>
            </a:r>
          </a:p>
          <a:p>
            <a:pPr marL="800100" lvl="1" indent="-342900" algn="just">
              <a:spcBef>
                <a:spcPct val="20000"/>
              </a:spcBef>
              <a:defRPr/>
            </a:pPr>
            <a:r>
              <a:rPr lang="x-none" sz="2400" b="1" dirty="0" smtClean="0">
                <a:latin typeface="Calibri" pitchFamily="34" charset="0"/>
              </a:rPr>
              <a:t>	</a:t>
            </a:r>
            <a:r>
              <a:rPr lang="x-none" sz="2400" dirty="0" smtClean="0">
                <a:latin typeface="Calibri" pitchFamily="34" charset="0"/>
              </a:rPr>
              <a:t>se dodeljivati u </a:t>
            </a:r>
            <a:r>
              <a:rPr lang="x-none" sz="2400" b="1" dirty="0" smtClean="0">
                <a:latin typeface="Calibri" pitchFamily="34" charset="0"/>
              </a:rPr>
              <a:t>zakup </a:t>
            </a:r>
            <a:r>
              <a:rPr lang="x-none" sz="2400" dirty="0" smtClean="0">
                <a:latin typeface="Calibri" pitchFamily="34" charset="0"/>
              </a:rPr>
              <a:t>(na osnovu konkursa, pri čemu je period trajanja zakupnog ciklusa 5 god. a nakon isteka ovog perioda se </a:t>
            </a:r>
            <a:r>
              <a:rPr lang="x-none" sz="2400" smtClean="0">
                <a:latin typeface="Calibri" pitchFamily="34" charset="0"/>
              </a:rPr>
              <a:t>može obnoviti)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sr-Latn-CS" sz="2400" dirty="0" smtClean="0"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defRPr/>
            </a:pPr>
            <a:endParaRPr lang="sr-Latn-CS" sz="2400" dirty="0" smtClean="0"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defRPr/>
            </a:pPr>
            <a:r>
              <a:rPr lang="sr-Latn-CS" sz="2400" dirty="0" smtClean="0">
                <a:latin typeface="Calibri" pitchFamily="34" charset="0"/>
              </a:rPr>
              <a:t>	</a:t>
            </a:r>
            <a:endParaRPr lang="sr-Latn-CS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r-Latn-CS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r-Latn-CS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sr-Latn-CS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r-Latn-CS" sz="16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r-Latn-CS" sz="1600" kern="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endParaRPr lang="sr-Latn-CS" sz="10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90600" y="2514600"/>
            <a:ext cx="7315200" cy="11430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sr-Latn-CS" sz="3600" kern="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09800" y="762000"/>
            <a:ext cx="67056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sr-Latn-CS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3600" b="1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sv-SE" sz="3600" b="1" dirty="0" smtClean="0">
                <a:solidFill>
                  <a:schemeClr val="bg1"/>
                </a:solidFill>
                <a:latin typeface="Calibri" pitchFamily="34" charset="0"/>
              </a:rPr>
              <a:t>SOCIJALNO STANOVANJE</a:t>
            </a:r>
            <a:r>
              <a:rPr lang="x-none" sz="3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v-SE" sz="3600" b="1" dirty="0" smtClean="0">
                <a:solidFill>
                  <a:schemeClr val="bg1"/>
                </a:solidFill>
                <a:latin typeface="Calibri" pitchFamily="34" charset="0"/>
              </a:rPr>
              <a:t> SA PROJEKTANTSKOG ASPEKTA    </a:t>
            </a:r>
          </a:p>
          <a:p>
            <a:pPr algn="r">
              <a:defRPr/>
            </a:pPr>
            <a:r>
              <a:rPr lang="sr-Latn-CS" sz="3600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endParaRPr lang="sr-Latn-C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sr-Latn-CS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sr-Latn-CS" sz="1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90600" y="1676400"/>
            <a:ext cx="73152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x-none" sz="2400" kern="0" dirty="0" smtClean="0">
                <a:solidFill>
                  <a:schemeClr val="tx1"/>
                </a:solidFill>
                <a:latin typeface="Calibri" pitchFamily="34" charset="0"/>
              </a:rPr>
              <a:t>Tri važne okolnosti utiču na projektovanje objekata socijalnog stanovanja</a:t>
            </a:r>
          </a:p>
          <a:p>
            <a:pPr>
              <a:defRPr/>
            </a:pPr>
            <a:endParaRPr lang="x-none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endParaRPr lang="x-none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endParaRPr lang="x-none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endParaRPr lang="x-none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x-none" sz="2400" kern="0" dirty="0" smtClean="0">
                <a:solidFill>
                  <a:schemeClr val="tx1"/>
                </a:solidFill>
                <a:latin typeface="Calibri" pitchFamily="34" charset="0"/>
              </a:rPr>
              <a:t>  Regulativa,  </a:t>
            </a:r>
          </a:p>
          <a:p>
            <a:pPr marL="0" lvl="1" algn="just">
              <a:defRPr/>
            </a:pPr>
            <a:endParaRPr lang="x-none" sz="20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x-none" sz="2400" kern="0" dirty="0" smtClean="0">
                <a:solidFill>
                  <a:schemeClr val="tx1"/>
                </a:solidFill>
                <a:latin typeface="Calibri" pitchFamily="34" charset="0"/>
              </a:rPr>
              <a:t>  Racionalizacija troškova izgrdanje,  </a:t>
            </a:r>
          </a:p>
          <a:p>
            <a:pPr>
              <a:defRPr/>
            </a:pPr>
            <a:endParaRPr lang="x-none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x-none" sz="2400" kern="0" dirty="0" smtClean="0">
                <a:solidFill>
                  <a:schemeClr val="tx1"/>
                </a:solidFill>
                <a:latin typeface="Calibri" pitchFamily="34" charset="0"/>
              </a:rPr>
              <a:t>  Specifične potrebe korisnika socijalnog stanovanja. </a:t>
            </a:r>
          </a:p>
          <a:p>
            <a:pPr algn="just">
              <a:defRPr/>
            </a:pPr>
            <a:endParaRPr lang="x-none" sz="2000" dirty="0" smtClean="0">
              <a:latin typeface="Calibri" pitchFamily="34" charset="0"/>
            </a:endParaRPr>
          </a:p>
          <a:p>
            <a:pPr algn="just">
              <a:defRPr/>
            </a:pPr>
            <a:endParaRPr lang="x-none" sz="2000" dirty="0" smtClean="0">
              <a:latin typeface="Calibri" pitchFamily="34" charset="0"/>
            </a:endParaRPr>
          </a:p>
          <a:p>
            <a:pPr>
              <a:defRPr/>
            </a:pPr>
            <a:endParaRPr lang="en-US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r 2 2020 Soc stanovanje- predavanje Stambene I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var 2 2020 Soc stanovanje- predavanje Stambene II</Template>
  <TotalTime>39</TotalTime>
  <Words>1362</Words>
  <Application>Microsoft Office PowerPoint</Application>
  <PresentationFormat>On-screen Show (4:3)</PresentationFormat>
  <Paragraphs>309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var 2 2020 Soc stanovanje- predavanje Stambene II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   Tip i površina stambene jedinice u zavisnosti od strukture domaćinstva   (Pravilnik o uslovima i normativima za planiranje i projektovanje stambenih zgrada i stanova u programima stambene podrške)</vt:lpstr>
      <vt:lpstr> 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xxx</dc:creator>
  <cp:lastModifiedBy>xxx</cp:lastModifiedBy>
  <cp:revision>8</cp:revision>
  <dcterms:created xsi:type="dcterms:W3CDTF">2020-04-21T18:29:12Z</dcterms:created>
  <dcterms:modified xsi:type="dcterms:W3CDTF">2020-04-22T06:13:15Z</dcterms:modified>
</cp:coreProperties>
</file>