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4400213" cy="32399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pos="8845" userDrawn="1">
          <p15:clr>
            <a:srgbClr val="A4A3A4"/>
          </p15:clr>
        </p15:guide>
        <p15:guide id="4" orient="horz" pos="201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9182"/>
    <a:srgbClr val="DFE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4" autoAdjust="0"/>
    <p:restoredTop sz="94660"/>
  </p:normalViewPr>
  <p:slideViewPr>
    <p:cSldViewPr snapToGrid="0" showGuides="1">
      <p:cViewPr varScale="1">
        <p:scale>
          <a:sx n="17" d="100"/>
          <a:sy n="17" d="100"/>
        </p:scale>
        <p:origin x="2706" y="126"/>
      </p:cViewPr>
      <p:guideLst>
        <p:guide orient="horz" pos="10205"/>
        <p:guide pos="226"/>
        <p:guide pos="8845"/>
        <p:guide orient="horz" pos="201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5302386"/>
            <a:ext cx="12240181" cy="11279752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17017128"/>
            <a:ext cx="10800160" cy="7822326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37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04" userDrawn="1">
          <p15:clr>
            <a:srgbClr val="FBAE40"/>
          </p15:clr>
        </p15:guide>
        <p15:guide id="2" pos="453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8077332"/>
            <a:ext cx="12420184" cy="134772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21682033"/>
            <a:ext cx="12420184" cy="7087342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04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8624810"/>
            <a:ext cx="6120091" cy="205570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8624810"/>
            <a:ext cx="6120091" cy="205570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934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1724969"/>
            <a:ext cx="12420184" cy="6262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7942328"/>
            <a:ext cx="6091964" cy="3892412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11834740"/>
            <a:ext cx="6091964" cy="17407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7942328"/>
            <a:ext cx="6121966" cy="3892412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11834740"/>
            <a:ext cx="6121966" cy="17407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45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33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15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2159952"/>
            <a:ext cx="4644444" cy="7559834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4664905"/>
            <a:ext cx="7290108" cy="23024494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9719786"/>
            <a:ext cx="4644444" cy="18007107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8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2159952"/>
            <a:ext cx="4644444" cy="7559834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4664905"/>
            <a:ext cx="7290108" cy="23024494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9719786"/>
            <a:ext cx="4644444" cy="18007107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1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1724962"/>
            <a:ext cx="3105046" cy="274568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1724962"/>
            <a:ext cx="9135135" cy="274568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205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1724969"/>
            <a:ext cx="12420184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8624810"/>
            <a:ext cx="12420184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30029347"/>
            <a:ext cx="3240048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6F7CA-AE2B-46AB-A236-AF0E5D9A017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30029347"/>
            <a:ext cx="4860072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30029347"/>
            <a:ext cx="3240048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5155F-6496-4D28-BFFB-9A8156D6DC6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CFF782-99CA-0DDF-3680-F4ADDAC28FD2}"/>
              </a:ext>
            </a:extLst>
          </p:cNvPr>
          <p:cNvSpPr/>
          <p:nvPr userDrawn="1"/>
        </p:nvSpPr>
        <p:spPr>
          <a:xfrm>
            <a:off x="0" y="1"/>
            <a:ext cx="14400213" cy="2141034"/>
          </a:xfrm>
          <a:prstGeom prst="rect">
            <a:avLst/>
          </a:prstGeom>
          <a:solidFill>
            <a:srgbClr val="DFE5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B89253-0CBC-B34D-409B-DF25356B571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63" y="-133814"/>
            <a:ext cx="2408663" cy="24086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60FA7C-EDBB-F2CC-DCDA-2AAAC0D4D9D7}"/>
              </a:ext>
            </a:extLst>
          </p:cNvPr>
          <p:cNvSpPr txBox="1"/>
          <p:nvPr userDrawn="1"/>
        </p:nvSpPr>
        <p:spPr>
          <a:xfrm>
            <a:off x="3627189" y="712604"/>
            <a:ext cx="7753993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International Scientific Conference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Green Building 2026</a:t>
            </a:r>
          </a:p>
          <a:p>
            <a:pPr algn="l"/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Niš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Serbia  •  15-16 October 2026. </a:t>
            </a:r>
            <a:endParaRPr lang="sr-Latn-RS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algn="l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Faculty of Civil Engineering and Architecture, University of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Niš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849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06043-3319-1512-50E3-F495D7E976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943" y="2274849"/>
            <a:ext cx="13328075" cy="963626"/>
          </a:xfrm>
        </p:spPr>
        <p:txBody>
          <a:bodyPr>
            <a:noAutofit/>
          </a:bodyPr>
          <a:lstStyle/>
          <a:p>
            <a:r>
              <a:rPr lang="sr-Latn-RS" sz="3200" b="1" dirty="0">
                <a:latin typeface="+mn-lt"/>
              </a:rPr>
              <a:t>TITLE OF THE PAPER</a:t>
            </a:r>
            <a:br>
              <a:rPr lang="en-US" sz="3200" dirty="0">
                <a:latin typeface="+mn-lt"/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/ Calibri </a:t>
            </a:r>
            <a:r>
              <a:rPr lang="sr-Latn-R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32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pt, Bold</a:t>
            </a:r>
            <a:r>
              <a:rPr lang="sr-Latn-R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, UPPERCASE, centered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/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C00EFA-98EA-4D17-E49D-BFB372BC1647}"/>
              </a:ext>
            </a:extLst>
          </p:cNvPr>
          <p:cNvSpPr txBox="1"/>
          <p:nvPr/>
        </p:nvSpPr>
        <p:spPr>
          <a:xfrm>
            <a:off x="544945" y="4600493"/>
            <a:ext cx="133280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r-Latn-RS" sz="2000" b="1" dirty="0">
                <a:cs typeface="Arial" pitchFamily="34" charset="0"/>
              </a:rPr>
              <a:t>Section Title</a:t>
            </a:r>
            <a:r>
              <a:rPr lang="sr-Latn-RS" sz="2000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 </a:t>
            </a:r>
            <a:r>
              <a:rPr lang="sr-Latn-RS" sz="2000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/</a:t>
            </a:r>
            <a:r>
              <a:rPr lang="sr-Latn-RS" sz="2000" b="1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Calibri 20pt, Bold</a:t>
            </a:r>
            <a:r>
              <a:rPr lang="sr-Latn-RS" sz="2000" dirty="0">
                <a:solidFill>
                  <a:schemeClr val="bg1">
                    <a:lumMod val="65000"/>
                  </a:schemeClr>
                </a:solidFill>
                <a:cs typeface="Arial" pitchFamily="34" charset="0"/>
              </a:rPr>
              <a:t>/</a:t>
            </a:r>
            <a:endParaRPr lang="en-US" sz="2000" dirty="0">
              <a:solidFill>
                <a:schemeClr val="bg1">
                  <a:lumMod val="6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C722C6-64F4-0F5D-91F0-97C1D7D25F82}"/>
              </a:ext>
            </a:extLst>
          </p:cNvPr>
          <p:cNvSpPr txBox="1"/>
          <p:nvPr/>
        </p:nvSpPr>
        <p:spPr>
          <a:xfrm>
            <a:off x="544943" y="3281949"/>
            <a:ext cx="133280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sr-Latn-RS" sz="2000" b="1" dirty="0">
                <a:cs typeface="Arial" pitchFamily="34" charset="0"/>
              </a:rPr>
              <a:t>Author’s Name and Surname, Author’s Name and Surname  </a:t>
            </a:r>
            <a:r>
              <a:rPr lang="sr-Latn-RS" sz="20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/ Calibri 20pt, Bold/</a:t>
            </a:r>
            <a:endParaRPr lang="en-US" sz="2000" b="1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AFD30F-31FF-109D-88E6-7026F786D218}"/>
              </a:ext>
            </a:extLst>
          </p:cNvPr>
          <p:cNvSpPr txBox="1"/>
          <p:nvPr/>
        </p:nvSpPr>
        <p:spPr>
          <a:xfrm>
            <a:off x="544944" y="3735921"/>
            <a:ext cx="133280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sr-Latn-RS" sz="1600" dirty="0">
                <a:cs typeface="Arial" pitchFamily="34" charset="0"/>
              </a:rPr>
              <a:t>Author’s affiliation</a:t>
            </a:r>
            <a:r>
              <a:rPr lang="sr-Latn-R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/ Calibri 16pt/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4625A1-6F2F-5C22-42AE-EA102E7BB9F1}"/>
              </a:ext>
            </a:extLst>
          </p:cNvPr>
          <p:cNvSpPr txBox="1"/>
          <p:nvPr/>
        </p:nvSpPr>
        <p:spPr>
          <a:xfrm>
            <a:off x="544943" y="4074475"/>
            <a:ext cx="133280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sr-Latn-RS" sz="1600" dirty="0">
                <a:cs typeface="Arial" pitchFamily="34" charset="0"/>
              </a:rPr>
              <a:t>Author’s emails</a:t>
            </a:r>
            <a:r>
              <a:rPr lang="sr-Latn-R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/ Calibri 16pt/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D3E2D7-12DA-AD92-912B-2A7C0F3D2EA1}"/>
              </a:ext>
            </a:extLst>
          </p:cNvPr>
          <p:cNvSpPr txBox="1"/>
          <p:nvPr/>
        </p:nvSpPr>
        <p:spPr>
          <a:xfrm>
            <a:off x="544944" y="5084391"/>
            <a:ext cx="13328073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sr-Latn-RS" sz="1600" b="1" dirty="0">
                <a:cs typeface="Arial" pitchFamily="34" charset="0"/>
              </a:rPr>
              <a:t>Subsection titles </a:t>
            </a: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should be in line with the main text, not in a separate box </a:t>
            </a:r>
            <a:r>
              <a:rPr lang="sr-Latn-R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/Calibri 16pt, Bold/</a:t>
            </a:r>
          </a:p>
          <a:p>
            <a:pPr marL="0" indent="0" algn="just">
              <a:buNone/>
            </a:pPr>
            <a:endParaRPr lang="sr-Latn-RS" dirty="0">
              <a:cs typeface="Arial" pitchFamily="34" charset="0"/>
            </a:endParaRPr>
          </a:p>
          <a:p>
            <a:pPr marL="0" indent="0" algn="just">
              <a:buNone/>
            </a:pPr>
            <a:r>
              <a:rPr lang="sr-Latn-RS" sz="1600" dirty="0">
                <a:cs typeface="Arial" pitchFamily="34" charset="0"/>
              </a:rPr>
              <a:t>Main text </a:t>
            </a:r>
            <a:r>
              <a:rPr lang="sr-Latn-R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itchFamily="34" charset="0"/>
              </a:rPr>
              <a:t>/Calibri 14pt minimum size, 16pt maximum size/</a:t>
            </a:r>
          </a:p>
          <a:p>
            <a:pPr marL="0" indent="0" algn="just">
              <a:buNone/>
            </a:pPr>
            <a:endParaRPr lang="sr-Latn-RS" sz="1600" dirty="0">
              <a:solidFill>
                <a:schemeClr val="bg1">
                  <a:lumMod val="75000"/>
                </a:schemeClr>
              </a:solidFill>
              <a:cs typeface="Arial" pitchFamily="34" charset="0"/>
            </a:endParaRPr>
          </a:p>
          <a:p>
            <a:pPr algn="just">
              <a:buNone/>
            </a:pP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Paper should be presented following the standard logical structure: Introduction, Materials and Methodology, Results and  Discussion.</a:t>
            </a:r>
          </a:p>
          <a:p>
            <a:pPr marL="0" indent="0" algn="just">
              <a:buNone/>
            </a:pPr>
            <a:endParaRPr lang="sr-Latn-RS" sz="16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  <a:p>
            <a:pPr algn="just">
              <a:buNone/>
            </a:pP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Pictures should be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high resolution, numbered (Figure 1), cited, and referenced appropriately, using Calibri font size </a:t>
            </a: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12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pt minimum</a:t>
            </a: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The same is for tables (Table 1).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0F4FC41-27A5-78D9-9CD4-FDB0789346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25579" r="76200" b="19985"/>
          <a:stretch>
            <a:fillRect/>
          </a:stretch>
        </p:blipFill>
        <p:spPr bwMode="auto">
          <a:xfrm>
            <a:off x="3838640" y="7512341"/>
            <a:ext cx="2012484" cy="14696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8E28AD4-61AF-5C9D-B72E-12B879C73B19}"/>
              </a:ext>
            </a:extLst>
          </p:cNvPr>
          <p:cNvSpPr txBox="1"/>
          <p:nvPr/>
        </p:nvSpPr>
        <p:spPr>
          <a:xfrm>
            <a:off x="3356051" y="9065827"/>
            <a:ext cx="3263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sr-Latn-RS" sz="1200" i="1" dirty="0">
                <a:cs typeface="Arial" pitchFamily="34" charset="0"/>
              </a:rPr>
              <a:t>Figure 1- GB2026 Logo</a:t>
            </a:r>
          </a:p>
          <a:p>
            <a:pPr marL="0" indent="0" algn="ctr">
              <a:buNone/>
            </a:pPr>
            <a:r>
              <a:rPr lang="sr-Latn-RS" sz="1200" i="1" dirty="0">
                <a:cs typeface="Arial" pitchFamily="34" charset="0"/>
              </a:rPr>
              <a:t>Source: https://project.gaf.ni.ac.rs/greenbuilding/ </a:t>
            </a:r>
            <a:endParaRPr lang="en-US" sz="1100" i="1" dirty="0">
              <a:cs typeface="Arial" pitchFamily="34" charset="0"/>
            </a:endParaRP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AB860284-75B0-0D4D-0DBE-1DC949E3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9011050"/>
              </p:ext>
            </p:extLst>
          </p:nvPr>
        </p:nvGraphicFramePr>
        <p:xfrm>
          <a:off x="7235825" y="8170262"/>
          <a:ext cx="5159175" cy="12836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19725">
                  <a:extLst>
                    <a:ext uri="{9D8B030D-6E8A-4147-A177-3AD203B41FA5}">
                      <a16:colId xmlns:a16="http://schemas.microsoft.com/office/drawing/2014/main" val="1492556540"/>
                    </a:ext>
                  </a:extLst>
                </a:gridCol>
                <a:gridCol w="1719725">
                  <a:extLst>
                    <a:ext uri="{9D8B030D-6E8A-4147-A177-3AD203B41FA5}">
                      <a16:colId xmlns:a16="http://schemas.microsoft.com/office/drawing/2014/main" val="4040863301"/>
                    </a:ext>
                  </a:extLst>
                </a:gridCol>
                <a:gridCol w="1719725">
                  <a:extLst>
                    <a:ext uri="{9D8B030D-6E8A-4147-A177-3AD203B41FA5}">
                      <a16:colId xmlns:a16="http://schemas.microsoft.com/office/drawing/2014/main" val="4183824238"/>
                    </a:ext>
                  </a:extLst>
                </a:gridCol>
              </a:tblGrid>
              <a:tr h="427893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682636"/>
                  </a:ext>
                </a:extLst>
              </a:tr>
              <a:tr h="427893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635022"/>
                  </a:ext>
                </a:extLst>
              </a:tr>
              <a:tr h="427893">
                <a:tc>
                  <a:txBody>
                    <a:bodyPr/>
                    <a:lstStyle/>
                    <a:p>
                      <a:endParaRPr lang="en-US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342835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EAB01017-7F4D-6301-FFF6-7C026DEFD48B}"/>
              </a:ext>
            </a:extLst>
          </p:cNvPr>
          <p:cNvSpPr txBox="1"/>
          <p:nvPr/>
        </p:nvSpPr>
        <p:spPr>
          <a:xfrm>
            <a:off x="7235825" y="7708597"/>
            <a:ext cx="3263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r-Latn-RS" sz="1200" i="1" dirty="0">
                <a:cs typeface="Arial" pitchFamily="34" charset="0"/>
              </a:rPr>
              <a:t>Table 1 – Thermal comfort calculations</a:t>
            </a:r>
          </a:p>
          <a:p>
            <a:pPr marL="0" indent="0">
              <a:buNone/>
            </a:pPr>
            <a:r>
              <a:rPr lang="sr-Latn-RS" sz="1200" i="1" dirty="0">
                <a:cs typeface="Arial" pitchFamily="34" charset="0"/>
              </a:rPr>
              <a:t>Source: Authors</a:t>
            </a:r>
            <a:endParaRPr lang="en-US" sz="1100" i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092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86</TotalTime>
  <Words>168</Words>
  <Application>Microsoft Office PowerPoint</Application>
  <PresentationFormat>Custom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TITLE OF THE PAPER / Calibri 32pt, Bold, UPPERCASE, centered/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PAPER / Calibri 32pt, Bold, UPPERCASE, centered/</dc:title>
  <dc:creator>Milica Igic</dc:creator>
  <cp:lastModifiedBy>Ljiljana Jevremovic</cp:lastModifiedBy>
  <cp:revision>10</cp:revision>
  <dcterms:created xsi:type="dcterms:W3CDTF">2026-09-09T14:23:57Z</dcterms:created>
  <dcterms:modified xsi:type="dcterms:W3CDTF">2026-09-15T07:56:17Z</dcterms:modified>
</cp:coreProperties>
</file>